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2" r:id="rId1"/>
  </p:sldMasterIdLst>
  <p:notesMasterIdLst>
    <p:notesMasterId r:id="rId14"/>
  </p:notesMasterIdLst>
  <p:sldIdLst>
    <p:sldId id="256" r:id="rId2"/>
    <p:sldId id="333" r:id="rId3"/>
    <p:sldId id="308" r:id="rId4"/>
    <p:sldId id="315" r:id="rId5"/>
    <p:sldId id="334" r:id="rId6"/>
    <p:sldId id="318" r:id="rId7"/>
    <p:sldId id="286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934200" cy="9398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66FF"/>
    <a:srgbClr val="FF0000"/>
    <a:srgbClr val="FFCCFF"/>
    <a:srgbClr val="CCECFF"/>
    <a:srgbClr val="CCCCFF"/>
    <a:srgbClr val="CC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27475" y="0"/>
            <a:ext cx="3005138" cy="471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23193-5D0C-4DAC-9525-382D498E0C0D}" type="datetimeFigureOut">
              <a:rPr lang="es-CO" smtClean="0"/>
              <a:t>06/04/2020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5255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3738" y="4522788"/>
            <a:ext cx="5546725" cy="370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926513"/>
            <a:ext cx="3005138" cy="471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27475" y="8926513"/>
            <a:ext cx="3005138" cy="471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B6E86-BA10-413E-84A4-57D2DDD0CC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084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605D4-7276-4FE2-93FF-D62DB0CC3BE7}" type="slidenum">
              <a:rPr lang="es-ES" altLang="es-CO" sz="1200" smtClean="0"/>
              <a:pPr/>
              <a:t>2</a:t>
            </a:fld>
            <a:endParaRPr lang="es-ES" altLang="es-CO" sz="1200" smtClean="0"/>
          </a:p>
        </p:txBody>
      </p:sp>
    </p:spTree>
    <p:extLst>
      <p:ext uri="{BB962C8B-B14F-4D97-AF65-F5344CB8AC3E}">
        <p14:creationId xmlns:p14="http://schemas.microsoft.com/office/powerpoint/2010/main" val="312584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F350EE-1EAD-4AA1-A620-2B778ECA0DD6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4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C2CA2-7C9D-4EFD-A910-9B3200ED63A0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1855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FE47-6C3E-491D-971C-3A6C77B50C3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7893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3E84-CCBA-4025-AA9D-3270A637A5D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1016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B986-D0D8-43E3-AA02-D20F2BE69DDC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2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514D4-EC1C-47D2-B5A2-ACC09F2BA063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70632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7D68E-EF28-4006-BDC7-FDD46F8E0BE4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226920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CBE4-9876-4962-AD49-FE72C48922D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27761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5639-8A14-42A8-993B-BA9981375EB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479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FF826-E040-4FCF-B2CE-1F922150781A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68576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3BC4E-8982-4677-9FEA-3BEB7D10C4F5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89936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0DDEA02-8EC3-4D1F-BA40-E138AF4F0EE4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823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9" y="260648"/>
            <a:ext cx="9153015" cy="6336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824" y="308205"/>
            <a:ext cx="2418606" cy="731168"/>
          </a:xfrm>
        </p:spPr>
        <p:txBody>
          <a:bodyPr/>
          <a:lstStyle/>
          <a:p>
            <a:pPr algn="ctr"/>
            <a:r>
              <a:rPr lang="es-ES" altLang="es-CO" b="1" dirty="0" smtClean="0">
                <a:solidFill>
                  <a:srgbClr val="00B050"/>
                </a:solidFill>
              </a:rPr>
              <a:t>Ejemplo</a:t>
            </a:r>
            <a:endParaRPr lang="es-ES" altLang="es-CO" dirty="0"/>
          </a:p>
        </p:txBody>
      </p:sp>
      <p:grpSp>
        <p:nvGrpSpPr>
          <p:cNvPr id="6" name="109 Grupo"/>
          <p:cNvGrpSpPr/>
          <p:nvPr/>
        </p:nvGrpSpPr>
        <p:grpSpPr>
          <a:xfrm>
            <a:off x="857249" y="2708920"/>
            <a:ext cx="4002782" cy="3744416"/>
            <a:chOff x="4572001" y="1869250"/>
            <a:chExt cx="3705209" cy="2547996"/>
          </a:xfrm>
        </p:grpSpPr>
        <p:sp>
          <p:nvSpPr>
            <p:cNvPr id="7" name="63 CuadroTexto"/>
            <p:cNvSpPr txBox="1"/>
            <p:nvPr/>
          </p:nvSpPr>
          <p:spPr>
            <a:xfrm>
              <a:off x="4572001" y="2999904"/>
              <a:ext cx="685800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URNA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64 CuadroTexto"/>
            <p:cNvSpPr txBox="1"/>
            <p:nvPr/>
          </p:nvSpPr>
          <p:spPr>
            <a:xfrm>
              <a:off x="5929303" y="2077559"/>
              <a:ext cx="977088" cy="2757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1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65 CuadroTexto"/>
            <p:cNvSpPr txBox="1"/>
            <p:nvPr/>
          </p:nvSpPr>
          <p:spPr>
            <a:xfrm>
              <a:off x="5929323" y="3000372"/>
              <a:ext cx="963006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66 CuadroTexto"/>
            <p:cNvSpPr txBox="1"/>
            <p:nvPr/>
          </p:nvSpPr>
          <p:spPr>
            <a:xfrm>
              <a:off x="5971510" y="3910981"/>
              <a:ext cx="934881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67 CuadroTexto"/>
            <p:cNvSpPr txBox="1"/>
            <p:nvPr/>
          </p:nvSpPr>
          <p:spPr>
            <a:xfrm>
              <a:off x="7215206" y="1869250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68 CuadroTexto"/>
            <p:cNvSpPr txBox="1"/>
            <p:nvPr/>
          </p:nvSpPr>
          <p:spPr>
            <a:xfrm>
              <a:off x="7212396" y="2291935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69 CuadroTexto"/>
            <p:cNvSpPr txBox="1"/>
            <p:nvPr/>
          </p:nvSpPr>
          <p:spPr>
            <a:xfrm>
              <a:off x="7218016" y="2792001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70 CuadroTexto"/>
            <p:cNvSpPr txBox="1"/>
            <p:nvPr/>
          </p:nvSpPr>
          <p:spPr>
            <a:xfrm>
              <a:off x="7215206" y="3214686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71 CuadroTexto"/>
            <p:cNvSpPr txBox="1"/>
            <p:nvPr/>
          </p:nvSpPr>
          <p:spPr>
            <a:xfrm>
              <a:off x="7218016" y="3714752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72 CuadroTexto"/>
            <p:cNvSpPr txBox="1"/>
            <p:nvPr/>
          </p:nvSpPr>
          <p:spPr>
            <a:xfrm>
              <a:off x="7215206" y="4137437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74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5257801" y="2215452"/>
              <a:ext cx="671502" cy="92295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76 Conector recto de flecha"/>
            <p:cNvCxnSpPr>
              <a:stCxn id="7" idx="3"/>
              <a:endCxn id="9" idx="1"/>
            </p:cNvCxnSpPr>
            <p:nvPr/>
          </p:nvCxnSpPr>
          <p:spPr>
            <a:xfrm>
              <a:off x="5257801" y="3138403"/>
              <a:ext cx="671522" cy="46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78 Conector recto de flecha"/>
            <p:cNvCxnSpPr>
              <a:stCxn id="7" idx="3"/>
              <a:endCxn id="10" idx="1"/>
            </p:cNvCxnSpPr>
            <p:nvPr/>
          </p:nvCxnSpPr>
          <p:spPr>
            <a:xfrm>
              <a:off x="5257801" y="3138403"/>
              <a:ext cx="713710" cy="91107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0 Conector recto de flecha"/>
            <p:cNvCxnSpPr>
              <a:stCxn id="8" idx="3"/>
              <a:endCxn id="11" idx="1"/>
            </p:cNvCxnSpPr>
            <p:nvPr/>
          </p:nvCxnSpPr>
          <p:spPr>
            <a:xfrm flipV="1">
              <a:off x="6906391" y="2007750"/>
              <a:ext cx="308815" cy="20770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82 Conector recto de flecha"/>
            <p:cNvCxnSpPr>
              <a:stCxn id="8" idx="3"/>
              <a:endCxn id="12" idx="1"/>
            </p:cNvCxnSpPr>
            <p:nvPr/>
          </p:nvCxnSpPr>
          <p:spPr>
            <a:xfrm>
              <a:off x="6906391" y="2215452"/>
              <a:ext cx="306005" cy="214982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84 Conector recto de flecha"/>
            <p:cNvCxnSpPr>
              <a:stCxn id="9" idx="3"/>
              <a:endCxn id="13" idx="1"/>
            </p:cNvCxnSpPr>
            <p:nvPr/>
          </p:nvCxnSpPr>
          <p:spPr>
            <a:xfrm flipV="1">
              <a:off x="6892329" y="2930500"/>
              <a:ext cx="325687" cy="20837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86 Conector recto de flecha"/>
            <p:cNvCxnSpPr>
              <a:stCxn id="9" idx="3"/>
              <a:endCxn id="14" idx="1"/>
            </p:cNvCxnSpPr>
            <p:nvPr/>
          </p:nvCxnSpPr>
          <p:spPr>
            <a:xfrm>
              <a:off x="6892329" y="3138871"/>
              <a:ext cx="322877" cy="21431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8 Conector recto de flecha"/>
            <p:cNvCxnSpPr>
              <a:stCxn id="10" idx="3"/>
              <a:endCxn id="15" idx="1"/>
            </p:cNvCxnSpPr>
            <p:nvPr/>
          </p:nvCxnSpPr>
          <p:spPr>
            <a:xfrm flipV="1">
              <a:off x="6906392" y="3853252"/>
              <a:ext cx="311624" cy="19622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0 Conector recto de flecha"/>
            <p:cNvCxnSpPr>
              <a:stCxn id="10" idx="3"/>
              <a:endCxn id="16" idx="1"/>
            </p:cNvCxnSpPr>
            <p:nvPr/>
          </p:nvCxnSpPr>
          <p:spPr>
            <a:xfrm>
              <a:off x="6906392" y="4049481"/>
              <a:ext cx="308815" cy="226456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91 CuadroTexto"/>
            <p:cNvSpPr txBox="1"/>
            <p:nvPr/>
          </p:nvSpPr>
          <p:spPr>
            <a:xfrm>
              <a:off x="7781090" y="1872060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92 CuadroTexto"/>
            <p:cNvSpPr txBox="1"/>
            <p:nvPr/>
          </p:nvSpPr>
          <p:spPr>
            <a:xfrm>
              <a:off x="7778280" y="2294745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93 CuadroTexto"/>
            <p:cNvSpPr txBox="1"/>
            <p:nvPr/>
          </p:nvSpPr>
          <p:spPr>
            <a:xfrm>
              <a:off x="7783900" y="2794811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94 CuadroTexto"/>
            <p:cNvSpPr txBox="1"/>
            <p:nvPr/>
          </p:nvSpPr>
          <p:spPr>
            <a:xfrm>
              <a:off x="7781090" y="3217496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95 CuadroTexto"/>
            <p:cNvSpPr txBox="1"/>
            <p:nvPr/>
          </p:nvSpPr>
          <p:spPr>
            <a:xfrm>
              <a:off x="7783900" y="3717562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96 CuadroTexto"/>
            <p:cNvSpPr txBox="1"/>
            <p:nvPr/>
          </p:nvSpPr>
          <p:spPr>
            <a:xfrm>
              <a:off x="7781090" y="4140247"/>
              <a:ext cx="4961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98 Conector recto de flecha"/>
            <p:cNvCxnSpPr>
              <a:stCxn id="11" idx="3"/>
              <a:endCxn id="26" idx="1"/>
            </p:cNvCxnSpPr>
            <p:nvPr/>
          </p:nvCxnSpPr>
          <p:spPr>
            <a:xfrm>
              <a:off x="7575206" y="2007750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00 Conector recto de flecha"/>
            <p:cNvCxnSpPr>
              <a:stCxn id="12" idx="3"/>
              <a:endCxn id="27" idx="1"/>
            </p:cNvCxnSpPr>
            <p:nvPr/>
          </p:nvCxnSpPr>
          <p:spPr>
            <a:xfrm>
              <a:off x="7572396" y="2430435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02 Conector recto de flecha"/>
            <p:cNvCxnSpPr>
              <a:stCxn id="13" idx="3"/>
              <a:endCxn id="28" idx="1"/>
            </p:cNvCxnSpPr>
            <p:nvPr/>
          </p:nvCxnSpPr>
          <p:spPr>
            <a:xfrm>
              <a:off x="7578016" y="2930501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04 Conector recto de flecha"/>
            <p:cNvCxnSpPr>
              <a:stCxn id="14" idx="3"/>
              <a:endCxn id="29" idx="1"/>
            </p:cNvCxnSpPr>
            <p:nvPr/>
          </p:nvCxnSpPr>
          <p:spPr>
            <a:xfrm>
              <a:off x="7575206" y="3353186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06 Conector recto de flecha"/>
            <p:cNvCxnSpPr>
              <a:stCxn id="15" idx="3"/>
              <a:endCxn id="30" idx="1"/>
            </p:cNvCxnSpPr>
            <p:nvPr/>
          </p:nvCxnSpPr>
          <p:spPr>
            <a:xfrm>
              <a:off x="7578016" y="3853252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8 Conector recto de flecha"/>
            <p:cNvCxnSpPr>
              <a:stCxn id="16" idx="3"/>
              <a:endCxn id="31" idx="1"/>
            </p:cNvCxnSpPr>
            <p:nvPr/>
          </p:nvCxnSpPr>
          <p:spPr>
            <a:xfrm>
              <a:off x="7575205" y="4275937"/>
              <a:ext cx="205886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88825" y="969804"/>
            <a:ext cx="29297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5</a:t>
            </a:r>
            <a:r>
              <a:rPr kumimoji="1" lang="es-CO" altLang="es-CO" b="1" dirty="0">
                <a:latin typeface="Times New Roman" panose="02020603050405020304" pitchFamily="18" charset="0"/>
              </a:rPr>
              <a:t>.	¿Cuál es la probabilidad de que al tomar una bombilla al azar de una cualquiera de las cajas, esté fundida?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626461" y="809690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5681397" y="821595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6847277" y="1305474"/>
            <a:ext cx="27924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4330453" y="1721276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6391049" y="1254450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436236" y="1255181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3/24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4683264" y="1747171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7096917" y="1253080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5/15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481823" y="4076122"/>
            <a:ext cx="68640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P(B)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294842" y="4073160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6289806" y="4625891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598699" y="4625890"/>
            <a:ext cx="87716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1 - 3/8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6652084" y="5152826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6322418" y="5152827"/>
            <a:ext cx="3171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6806991" y="4064952"/>
            <a:ext cx="94006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1-P (F)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5324310" y="2394523"/>
            <a:ext cx="329129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>
                <a:latin typeface="Times New Roman" panose="02020603050405020304" pitchFamily="18" charset="0"/>
              </a:rPr>
              <a:t>6.	¿Cuál es la probabilidad de que al tomar una bombilla al azar de una cualquiera de las cajas, esté buena??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5914177" y="811942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4336341" y="1279165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3550666" y="809690"/>
            <a:ext cx="65915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>
            <a:off x="4292997" y="82319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6992171" y="83879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1" name="Text Box 46"/>
          <p:cNvSpPr txBox="1">
            <a:spLocks noChangeArrowheads="1"/>
          </p:cNvSpPr>
          <p:nvPr/>
        </p:nvSpPr>
        <p:spPr bwMode="auto">
          <a:xfrm>
            <a:off x="7224951" y="829140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3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4624782" y="1273074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5/36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5207782" y="1283787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6076326" y="1265388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6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47" grpId="0"/>
      <p:bldP spid="48" grpId="0"/>
      <p:bldP spid="50" grpId="0"/>
      <p:bldP spid="55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824" y="308205"/>
            <a:ext cx="2418606" cy="731168"/>
          </a:xfrm>
        </p:spPr>
        <p:txBody>
          <a:bodyPr/>
          <a:lstStyle/>
          <a:p>
            <a:pPr algn="ctr"/>
            <a:r>
              <a:rPr lang="es-ES" altLang="es-CO" b="1" dirty="0" smtClean="0">
                <a:solidFill>
                  <a:srgbClr val="00B050"/>
                </a:solidFill>
              </a:rPr>
              <a:t>Ejemplo</a:t>
            </a:r>
            <a:endParaRPr lang="es-ES" altLang="es-CO" dirty="0"/>
          </a:p>
        </p:txBody>
      </p:sp>
      <p:grpSp>
        <p:nvGrpSpPr>
          <p:cNvPr id="6" name="109 Grupo"/>
          <p:cNvGrpSpPr/>
          <p:nvPr/>
        </p:nvGrpSpPr>
        <p:grpSpPr>
          <a:xfrm>
            <a:off x="857249" y="2708920"/>
            <a:ext cx="4002782" cy="3744416"/>
            <a:chOff x="4572001" y="1869250"/>
            <a:chExt cx="3705209" cy="2547996"/>
          </a:xfrm>
        </p:grpSpPr>
        <p:sp>
          <p:nvSpPr>
            <p:cNvPr id="7" name="63 CuadroTexto"/>
            <p:cNvSpPr txBox="1"/>
            <p:nvPr/>
          </p:nvSpPr>
          <p:spPr>
            <a:xfrm>
              <a:off x="4572001" y="2999904"/>
              <a:ext cx="685800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URNA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64 CuadroTexto"/>
            <p:cNvSpPr txBox="1"/>
            <p:nvPr/>
          </p:nvSpPr>
          <p:spPr>
            <a:xfrm>
              <a:off x="5929303" y="2077559"/>
              <a:ext cx="977088" cy="2757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1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65 CuadroTexto"/>
            <p:cNvSpPr txBox="1"/>
            <p:nvPr/>
          </p:nvSpPr>
          <p:spPr>
            <a:xfrm>
              <a:off x="5929323" y="3000372"/>
              <a:ext cx="963006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66 CuadroTexto"/>
            <p:cNvSpPr txBox="1"/>
            <p:nvPr/>
          </p:nvSpPr>
          <p:spPr>
            <a:xfrm>
              <a:off x="5971510" y="3910981"/>
              <a:ext cx="934881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67 CuadroTexto"/>
            <p:cNvSpPr txBox="1"/>
            <p:nvPr/>
          </p:nvSpPr>
          <p:spPr>
            <a:xfrm>
              <a:off x="7215206" y="1869250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68 CuadroTexto"/>
            <p:cNvSpPr txBox="1"/>
            <p:nvPr/>
          </p:nvSpPr>
          <p:spPr>
            <a:xfrm>
              <a:off x="7212396" y="2291935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69 CuadroTexto"/>
            <p:cNvSpPr txBox="1"/>
            <p:nvPr/>
          </p:nvSpPr>
          <p:spPr>
            <a:xfrm>
              <a:off x="7218016" y="2792001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70 CuadroTexto"/>
            <p:cNvSpPr txBox="1"/>
            <p:nvPr/>
          </p:nvSpPr>
          <p:spPr>
            <a:xfrm>
              <a:off x="7215206" y="3214686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71 CuadroTexto"/>
            <p:cNvSpPr txBox="1"/>
            <p:nvPr/>
          </p:nvSpPr>
          <p:spPr>
            <a:xfrm>
              <a:off x="7218016" y="3714752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72 CuadroTexto"/>
            <p:cNvSpPr txBox="1"/>
            <p:nvPr/>
          </p:nvSpPr>
          <p:spPr>
            <a:xfrm>
              <a:off x="7215206" y="4137437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74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5257801" y="2215452"/>
              <a:ext cx="671502" cy="92295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76 Conector recto de flecha"/>
            <p:cNvCxnSpPr>
              <a:stCxn id="7" idx="3"/>
              <a:endCxn id="9" idx="1"/>
            </p:cNvCxnSpPr>
            <p:nvPr/>
          </p:nvCxnSpPr>
          <p:spPr>
            <a:xfrm>
              <a:off x="5257801" y="3138403"/>
              <a:ext cx="671522" cy="46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78 Conector recto de flecha"/>
            <p:cNvCxnSpPr>
              <a:stCxn id="7" idx="3"/>
              <a:endCxn id="10" idx="1"/>
            </p:cNvCxnSpPr>
            <p:nvPr/>
          </p:nvCxnSpPr>
          <p:spPr>
            <a:xfrm>
              <a:off x="5257801" y="3138403"/>
              <a:ext cx="713710" cy="91107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0 Conector recto de flecha"/>
            <p:cNvCxnSpPr>
              <a:stCxn id="8" idx="3"/>
              <a:endCxn id="11" idx="1"/>
            </p:cNvCxnSpPr>
            <p:nvPr/>
          </p:nvCxnSpPr>
          <p:spPr>
            <a:xfrm flipV="1">
              <a:off x="6906391" y="2007750"/>
              <a:ext cx="308815" cy="20770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82 Conector recto de flecha"/>
            <p:cNvCxnSpPr>
              <a:stCxn id="8" idx="3"/>
              <a:endCxn id="12" idx="1"/>
            </p:cNvCxnSpPr>
            <p:nvPr/>
          </p:nvCxnSpPr>
          <p:spPr>
            <a:xfrm>
              <a:off x="6906391" y="2215452"/>
              <a:ext cx="306005" cy="214982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84 Conector recto de flecha"/>
            <p:cNvCxnSpPr>
              <a:stCxn id="9" idx="3"/>
              <a:endCxn id="13" idx="1"/>
            </p:cNvCxnSpPr>
            <p:nvPr/>
          </p:nvCxnSpPr>
          <p:spPr>
            <a:xfrm flipV="1">
              <a:off x="6892329" y="2930500"/>
              <a:ext cx="325687" cy="20837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86 Conector recto de flecha"/>
            <p:cNvCxnSpPr>
              <a:stCxn id="9" idx="3"/>
              <a:endCxn id="14" idx="1"/>
            </p:cNvCxnSpPr>
            <p:nvPr/>
          </p:nvCxnSpPr>
          <p:spPr>
            <a:xfrm>
              <a:off x="6892329" y="3138871"/>
              <a:ext cx="322877" cy="21431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8 Conector recto de flecha"/>
            <p:cNvCxnSpPr>
              <a:stCxn id="10" idx="3"/>
              <a:endCxn id="15" idx="1"/>
            </p:cNvCxnSpPr>
            <p:nvPr/>
          </p:nvCxnSpPr>
          <p:spPr>
            <a:xfrm flipV="1">
              <a:off x="6906392" y="3853252"/>
              <a:ext cx="311624" cy="19622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0 Conector recto de flecha"/>
            <p:cNvCxnSpPr>
              <a:stCxn id="10" idx="3"/>
              <a:endCxn id="16" idx="1"/>
            </p:cNvCxnSpPr>
            <p:nvPr/>
          </p:nvCxnSpPr>
          <p:spPr>
            <a:xfrm>
              <a:off x="6906392" y="4049481"/>
              <a:ext cx="308815" cy="226456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91 CuadroTexto"/>
            <p:cNvSpPr txBox="1"/>
            <p:nvPr/>
          </p:nvSpPr>
          <p:spPr>
            <a:xfrm>
              <a:off x="7781090" y="1872060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92 CuadroTexto"/>
            <p:cNvSpPr txBox="1"/>
            <p:nvPr/>
          </p:nvSpPr>
          <p:spPr>
            <a:xfrm>
              <a:off x="7778280" y="2294745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93 CuadroTexto"/>
            <p:cNvSpPr txBox="1"/>
            <p:nvPr/>
          </p:nvSpPr>
          <p:spPr>
            <a:xfrm>
              <a:off x="7783900" y="2794811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94 CuadroTexto"/>
            <p:cNvSpPr txBox="1"/>
            <p:nvPr/>
          </p:nvSpPr>
          <p:spPr>
            <a:xfrm>
              <a:off x="7781090" y="3217496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95 CuadroTexto"/>
            <p:cNvSpPr txBox="1"/>
            <p:nvPr/>
          </p:nvSpPr>
          <p:spPr>
            <a:xfrm>
              <a:off x="7783900" y="3717562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96 CuadroTexto"/>
            <p:cNvSpPr txBox="1"/>
            <p:nvPr/>
          </p:nvSpPr>
          <p:spPr>
            <a:xfrm>
              <a:off x="7781090" y="4140247"/>
              <a:ext cx="4961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98 Conector recto de flecha"/>
            <p:cNvCxnSpPr>
              <a:stCxn id="11" idx="3"/>
              <a:endCxn id="26" idx="1"/>
            </p:cNvCxnSpPr>
            <p:nvPr/>
          </p:nvCxnSpPr>
          <p:spPr>
            <a:xfrm>
              <a:off x="7575206" y="2007750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00 Conector recto de flecha"/>
            <p:cNvCxnSpPr>
              <a:stCxn id="12" idx="3"/>
              <a:endCxn id="27" idx="1"/>
            </p:cNvCxnSpPr>
            <p:nvPr/>
          </p:nvCxnSpPr>
          <p:spPr>
            <a:xfrm>
              <a:off x="7572396" y="2430435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02 Conector recto de flecha"/>
            <p:cNvCxnSpPr>
              <a:stCxn id="13" idx="3"/>
              <a:endCxn id="28" idx="1"/>
            </p:cNvCxnSpPr>
            <p:nvPr/>
          </p:nvCxnSpPr>
          <p:spPr>
            <a:xfrm>
              <a:off x="7578016" y="2930501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04 Conector recto de flecha"/>
            <p:cNvCxnSpPr>
              <a:stCxn id="14" idx="3"/>
              <a:endCxn id="29" idx="1"/>
            </p:cNvCxnSpPr>
            <p:nvPr/>
          </p:nvCxnSpPr>
          <p:spPr>
            <a:xfrm>
              <a:off x="7575206" y="3353186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06 Conector recto de flecha"/>
            <p:cNvCxnSpPr>
              <a:stCxn id="15" idx="3"/>
              <a:endCxn id="30" idx="1"/>
            </p:cNvCxnSpPr>
            <p:nvPr/>
          </p:nvCxnSpPr>
          <p:spPr>
            <a:xfrm>
              <a:off x="7578016" y="3853252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8 Conector recto de flecha"/>
            <p:cNvCxnSpPr>
              <a:stCxn id="16" idx="3"/>
              <a:endCxn id="31" idx="1"/>
            </p:cNvCxnSpPr>
            <p:nvPr/>
          </p:nvCxnSpPr>
          <p:spPr>
            <a:xfrm>
              <a:off x="7575205" y="4275937"/>
              <a:ext cx="205886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88825" y="969804"/>
            <a:ext cx="29297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7. Si una bombilla resulta fundida ¿Cuál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es la probabilidad de </a:t>
            </a:r>
            <a:r>
              <a:rPr kumimoji="1" lang="es-CO" altLang="es-CO" b="1" dirty="0" smtClean="0">
                <a:latin typeface="Times New Roman" panose="02020603050405020304" pitchFamily="18" charset="0"/>
              </a:rPr>
              <a:t>sea de la caja 1?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518011" y="566934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4527493" y="712618"/>
            <a:ext cx="127470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4330453" y="1721276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7526618" y="757640"/>
            <a:ext cx="93326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40/108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4683264" y="1747171"/>
            <a:ext cx="93326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0.3704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5324310" y="2394523"/>
            <a:ext cx="3291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8.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Si una bombilla resulta fundida ¿Cuál es la probabilidad de sea de la caja </a:t>
            </a:r>
            <a:r>
              <a:rPr kumimoji="1" lang="es-CO" altLang="es-CO" b="1" dirty="0" smtClean="0">
                <a:latin typeface="Times New Roman" panose="02020603050405020304" pitchFamily="18" charset="0"/>
              </a:rPr>
              <a:t>2?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4893807" y="1121415"/>
            <a:ext cx="65915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6177192" y="660840"/>
            <a:ext cx="10021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3410790" y="809690"/>
            <a:ext cx="99418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>
            <a:off x="4292997" y="82319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5905365" y="79153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1" name="Text Box 46"/>
          <p:cNvSpPr txBox="1">
            <a:spLocks noChangeArrowheads="1"/>
          </p:cNvSpPr>
          <p:nvPr/>
        </p:nvSpPr>
        <p:spPr bwMode="auto">
          <a:xfrm>
            <a:off x="6227443" y="572982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5/36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6331985" y="1018518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7153633" y="759294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3" name="Text Box 46"/>
          <p:cNvSpPr txBox="1">
            <a:spLocks noChangeArrowheads="1"/>
          </p:cNvSpPr>
          <p:nvPr/>
        </p:nvSpPr>
        <p:spPr bwMode="auto">
          <a:xfrm>
            <a:off x="6038222" y="3669076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6070613" y="3815859"/>
            <a:ext cx="127470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6" name="Text Box 46"/>
          <p:cNvSpPr txBox="1">
            <a:spLocks noChangeArrowheads="1"/>
          </p:cNvSpPr>
          <p:nvPr/>
        </p:nvSpPr>
        <p:spPr bwMode="auto">
          <a:xfrm>
            <a:off x="6019599" y="5438998"/>
            <a:ext cx="33947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7" name="Text Box 46"/>
          <p:cNvSpPr txBox="1">
            <a:spLocks noChangeArrowheads="1"/>
          </p:cNvSpPr>
          <p:nvPr/>
        </p:nvSpPr>
        <p:spPr bwMode="auto">
          <a:xfrm>
            <a:off x="6335474" y="4758819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6372410" y="5464893"/>
            <a:ext cx="96788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0.3333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9" name="Text Box 46"/>
          <p:cNvSpPr txBox="1">
            <a:spLocks noChangeArrowheads="1"/>
          </p:cNvSpPr>
          <p:nvPr/>
        </p:nvSpPr>
        <p:spPr bwMode="auto">
          <a:xfrm>
            <a:off x="6380967" y="4155865"/>
            <a:ext cx="65915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0" name="Text Box 46"/>
          <p:cNvSpPr txBox="1">
            <a:spLocks noChangeArrowheads="1"/>
          </p:cNvSpPr>
          <p:nvPr/>
        </p:nvSpPr>
        <p:spPr bwMode="auto">
          <a:xfrm>
            <a:off x="7734708" y="3726784"/>
            <a:ext cx="10021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4968306" y="3875634"/>
            <a:ext cx="99418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2" name="Text Box 46"/>
          <p:cNvSpPr txBox="1">
            <a:spLocks noChangeArrowheads="1"/>
          </p:cNvSpPr>
          <p:nvPr/>
        </p:nvSpPr>
        <p:spPr bwMode="auto">
          <a:xfrm>
            <a:off x="5850513" y="388914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3" name="Text Box 46"/>
          <p:cNvSpPr txBox="1">
            <a:spLocks noChangeArrowheads="1"/>
          </p:cNvSpPr>
          <p:nvPr/>
        </p:nvSpPr>
        <p:spPr bwMode="auto">
          <a:xfrm>
            <a:off x="7462881" y="385748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4" name="Text Box 46"/>
          <p:cNvSpPr txBox="1">
            <a:spLocks noChangeArrowheads="1"/>
          </p:cNvSpPr>
          <p:nvPr/>
        </p:nvSpPr>
        <p:spPr bwMode="auto">
          <a:xfrm>
            <a:off x="7784959" y="3638926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3/24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7894636" y="4098250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962489" y="476047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7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  <p:bldP spid="58" grpId="0"/>
      <p:bldP spid="59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6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8824" y="308205"/>
            <a:ext cx="2418606" cy="731168"/>
          </a:xfrm>
        </p:spPr>
        <p:txBody>
          <a:bodyPr/>
          <a:lstStyle/>
          <a:p>
            <a:pPr algn="ctr"/>
            <a:r>
              <a:rPr lang="es-ES" altLang="es-CO" b="1" dirty="0" smtClean="0">
                <a:solidFill>
                  <a:srgbClr val="00B050"/>
                </a:solidFill>
              </a:rPr>
              <a:t>Ejemplo</a:t>
            </a:r>
            <a:endParaRPr lang="es-ES" altLang="es-CO" dirty="0"/>
          </a:p>
        </p:txBody>
      </p:sp>
      <p:grpSp>
        <p:nvGrpSpPr>
          <p:cNvPr id="6" name="109 Grupo"/>
          <p:cNvGrpSpPr/>
          <p:nvPr/>
        </p:nvGrpSpPr>
        <p:grpSpPr>
          <a:xfrm>
            <a:off x="857249" y="2708920"/>
            <a:ext cx="4002782" cy="3744416"/>
            <a:chOff x="4572001" y="1869250"/>
            <a:chExt cx="3705209" cy="2547996"/>
          </a:xfrm>
        </p:grpSpPr>
        <p:sp>
          <p:nvSpPr>
            <p:cNvPr id="7" name="63 CuadroTexto"/>
            <p:cNvSpPr txBox="1"/>
            <p:nvPr/>
          </p:nvSpPr>
          <p:spPr>
            <a:xfrm>
              <a:off x="4572001" y="2999904"/>
              <a:ext cx="685800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URNA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64 CuadroTexto"/>
            <p:cNvSpPr txBox="1"/>
            <p:nvPr/>
          </p:nvSpPr>
          <p:spPr>
            <a:xfrm>
              <a:off x="5929303" y="2077559"/>
              <a:ext cx="977088" cy="2757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1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65 CuadroTexto"/>
            <p:cNvSpPr txBox="1"/>
            <p:nvPr/>
          </p:nvSpPr>
          <p:spPr>
            <a:xfrm>
              <a:off x="5929323" y="3000372"/>
              <a:ext cx="963006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66 CuadroTexto"/>
            <p:cNvSpPr txBox="1"/>
            <p:nvPr/>
          </p:nvSpPr>
          <p:spPr>
            <a:xfrm>
              <a:off x="5971510" y="3910981"/>
              <a:ext cx="934881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67 CuadroTexto"/>
            <p:cNvSpPr txBox="1"/>
            <p:nvPr/>
          </p:nvSpPr>
          <p:spPr>
            <a:xfrm>
              <a:off x="7215206" y="1869250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68 CuadroTexto"/>
            <p:cNvSpPr txBox="1"/>
            <p:nvPr/>
          </p:nvSpPr>
          <p:spPr>
            <a:xfrm>
              <a:off x="7212396" y="2291935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69 CuadroTexto"/>
            <p:cNvSpPr txBox="1"/>
            <p:nvPr/>
          </p:nvSpPr>
          <p:spPr>
            <a:xfrm>
              <a:off x="7218016" y="2792001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70 CuadroTexto"/>
            <p:cNvSpPr txBox="1"/>
            <p:nvPr/>
          </p:nvSpPr>
          <p:spPr>
            <a:xfrm>
              <a:off x="7215206" y="3214686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71 CuadroTexto"/>
            <p:cNvSpPr txBox="1"/>
            <p:nvPr/>
          </p:nvSpPr>
          <p:spPr>
            <a:xfrm>
              <a:off x="7218016" y="3714752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72 CuadroTexto"/>
            <p:cNvSpPr txBox="1"/>
            <p:nvPr/>
          </p:nvSpPr>
          <p:spPr>
            <a:xfrm>
              <a:off x="7215206" y="4137437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74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5257801" y="2215452"/>
              <a:ext cx="671502" cy="92295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76 Conector recto de flecha"/>
            <p:cNvCxnSpPr>
              <a:stCxn id="7" idx="3"/>
              <a:endCxn id="9" idx="1"/>
            </p:cNvCxnSpPr>
            <p:nvPr/>
          </p:nvCxnSpPr>
          <p:spPr>
            <a:xfrm>
              <a:off x="5257801" y="3138403"/>
              <a:ext cx="671522" cy="46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78 Conector recto de flecha"/>
            <p:cNvCxnSpPr>
              <a:stCxn id="7" idx="3"/>
              <a:endCxn id="10" idx="1"/>
            </p:cNvCxnSpPr>
            <p:nvPr/>
          </p:nvCxnSpPr>
          <p:spPr>
            <a:xfrm>
              <a:off x="5257801" y="3138403"/>
              <a:ext cx="713710" cy="91107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0 Conector recto de flecha"/>
            <p:cNvCxnSpPr>
              <a:stCxn id="8" idx="3"/>
              <a:endCxn id="11" idx="1"/>
            </p:cNvCxnSpPr>
            <p:nvPr/>
          </p:nvCxnSpPr>
          <p:spPr>
            <a:xfrm flipV="1">
              <a:off x="6906391" y="2007750"/>
              <a:ext cx="308815" cy="20770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82 Conector recto de flecha"/>
            <p:cNvCxnSpPr>
              <a:stCxn id="8" idx="3"/>
              <a:endCxn id="12" idx="1"/>
            </p:cNvCxnSpPr>
            <p:nvPr/>
          </p:nvCxnSpPr>
          <p:spPr>
            <a:xfrm>
              <a:off x="6906391" y="2215452"/>
              <a:ext cx="306005" cy="214982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84 Conector recto de flecha"/>
            <p:cNvCxnSpPr>
              <a:stCxn id="9" idx="3"/>
              <a:endCxn id="13" idx="1"/>
            </p:cNvCxnSpPr>
            <p:nvPr/>
          </p:nvCxnSpPr>
          <p:spPr>
            <a:xfrm flipV="1">
              <a:off x="6892329" y="2930500"/>
              <a:ext cx="325687" cy="20837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86 Conector recto de flecha"/>
            <p:cNvCxnSpPr>
              <a:stCxn id="9" idx="3"/>
              <a:endCxn id="14" idx="1"/>
            </p:cNvCxnSpPr>
            <p:nvPr/>
          </p:nvCxnSpPr>
          <p:spPr>
            <a:xfrm>
              <a:off x="6892329" y="3138871"/>
              <a:ext cx="322877" cy="21431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8 Conector recto de flecha"/>
            <p:cNvCxnSpPr>
              <a:stCxn id="10" idx="3"/>
              <a:endCxn id="15" idx="1"/>
            </p:cNvCxnSpPr>
            <p:nvPr/>
          </p:nvCxnSpPr>
          <p:spPr>
            <a:xfrm flipV="1">
              <a:off x="6906392" y="3853252"/>
              <a:ext cx="311624" cy="19622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0 Conector recto de flecha"/>
            <p:cNvCxnSpPr>
              <a:stCxn id="10" idx="3"/>
              <a:endCxn id="16" idx="1"/>
            </p:cNvCxnSpPr>
            <p:nvPr/>
          </p:nvCxnSpPr>
          <p:spPr>
            <a:xfrm>
              <a:off x="6906392" y="4049481"/>
              <a:ext cx="308815" cy="226456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91 CuadroTexto"/>
            <p:cNvSpPr txBox="1"/>
            <p:nvPr/>
          </p:nvSpPr>
          <p:spPr>
            <a:xfrm>
              <a:off x="7781090" y="1872060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92 CuadroTexto"/>
            <p:cNvSpPr txBox="1"/>
            <p:nvPr/>
          </p:nvSpPr>
          <p:spPr>
            <a:xfrm>
              <a:off x="7778280" y="2294745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93 CuadroTexto"/>
            <p:cNvSpPr txBox="1"/>
            <p:nvPr/>
          </p:nvSpPr>
          <p:spPr>
            <a:xfrm>
              <a:off x="7783900" y="2794811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94 CuadroTexto"/>
            <p:cNvSpPr txBox="1"/>
            <p:nvPr/>
          </p:nvSpPr>
          <p:spPr>
            <a:xfrm>
              <a:off x="7781090" y="3217496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95 CuadroTexto"/>
            <p:cNvSpPr txBox="1"/>
            <p:nvPr/>
          </p:nvSpPr>
          <p:spPr>
            <a:xfrm>
              <a:off x="7783900" y="3717562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96 CuadroTexto"/>
            <p:cNvSpPr txBox="1"/>
            <p:nvPr/>
          </p:nvSpPr>
          <p:spPr>
            <a:xfrm>
              <a:off x="7781090" y="4140247"/>
              <a:ext cx="4961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98 Conector recto de flecha"/>
            <p:cNvCxnSpPr>
              <a:stCxn id="11" idx="3"/>
              <a:endCxn id="26" idx="1"/>
            </p:cNvCxnSpPr>
            <p:nvPr/>
          </p:nvCxnSpPr>
          <p:spPr>
            <a:xfrm>
              <a:off x="7575206" y="2007750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00 Conector recto de flecha"/>
            <p:cNvCxnSpPr>
              <a:stCxn id="12" idx="3"/>
              <a:endCxn id="27" idx="1"/>
            </p:cNvCxnSpPr>
            <p:nvPr/>
          </p:nvCxnSpPr>
          <p:spPr>
            <a:xfrm>
              <a:off x="7572396" y="2430435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02 Conector recto de flecha"/>
            <p:cNvCxnSpPr>
              <a:stCxn id="13" idx="3"/>
              <a:endCxn id="28" idx="1"/>
            </p:cNvCxnSpPr>
            <p:nvPr/>
          </p:nvCxnSpPr>
          <p:spPr>
            <a:xfrm>
              <a:off x="7578016" y="2930501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04 Conector recto de flecha"/>
            <p:cNvCxnSpPr>
              <a:stCxn id="14" idx="3"/>
              <a:endCxn id="29" idx="1"/>
            </p:cNvCxnSpPr>
            <p:nvPr/>
          </p:nvCxnSpPr>
          <p:spPr>
            <a:xfrm>
              <a:off x="7575206" y="3353186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06 Conector recto de flecha"/>
            <p:cNvCxnSpPr>
              <a:stCxn id="15" idx="3"/>
              <a:endCxn id="30" idx="1"/>
            </p:cNvCxnSpPr>
            <p:nvPr/>
          </p:nvCxnSpPr>
          <p:spPr>
            <a:xfrm>
              <a:off x="7578016" y="3853252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8 Conector recto de flecha"/>
            <p:cNvCxnSpPr>
              <a:stCxn id="16" idx="3"/>
              <a:endCxn id="31" idx="1"/>
            </p:cNvCxnSpPr>
            <p:nvPr/>
          </p:nvCxnSpPr>
          <p:spPr>
            <a:xfrm>
              <a:off x="7575205" y="4275937"/>
              <a:ext cx="205886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388825" y="969804"/>
            <a:ext cx="29297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9. Si una bombilla sale de la caja 1 ¿Cuál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es la probabilidad de </a:t>
            </a:r>
            <a:r>
              <a:rPr kumimoji="1" lang="es-CO" altLang="es-CO" b="1" dirty="0" smtClean="0">
                <a:latin typeface="Times New Roman" panose="02020603050405020304" pitchFamily="18" charset="0"/>
              </a:rPr>
              <a:t>que resulte fundida?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4518011" y="566934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4527493" y="712618"/>
            <a:ext cx="127470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4330453" y="1721276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7526618" y="757640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5/12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4683264" y="1747171"/>
            <a:ext cx="93326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0.4167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5324310" y="2394523"/>
            <a:ext cx="32912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10.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Si una bombilla sale de la caja </a:t>
            </a:r>
            <a:r>
              <a:rPr kumimoji="1" lang="es-CO" altLang="es-CO" b="1" dirty="0" smtClean="0">
                <a:latin typeface="Times New Roman" panose="02020603050405020304" pitchFamily="18" charset="0"/>
              </a:rPr>
              <a:t>2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¿Cuál es la probabilidad de que resulte </a:t>
            </a:r>
            <a:r>
              <a:rPr kumimoji="1" lang="es-CO" altLang="es-CO" b="1" dirty="0" smtClean="0">
                <a:latin typeface="Times New Roman" panose="02020603050405020304" pitchFamily="18" charset="0"/>
              </a:rPr>
              <a:t>buena?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4893807" y="1121415"/>
            <a:ext cx="7761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6177192" y="660840"/>
            <a:ext cx="10021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3410790" y="809690"/>
            <a:ext cx="99418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P(F|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>
            <a:off x="4292997" y="82319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5905365" y="79153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1" name="Text Box 46"/>
          <p:cNvSpPr txBox="1">
            <a:spLocks noChangeArrowheads="1"/>
          </p:cNvSpPr>
          <p:nvPr/>
        </p:nvSpPr>
        <p:spPr bwMode="auto">
          <a:xfrm>
            <a:off x="6227443" y="572982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5/36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6331985" y="1018518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7153633" y="759294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3" name="Text Box 46"/>
          <p:cNvSpPr txBox="1">
            <a:spLocks noChangeArrowheads="1"/>
          </p:cNvSpPr>
          <p:nvPr/>
        </p:nvSpPr>
        <p:spPr bwMode="auto">
          <a:xfrm>
            <a:off x="6038222" y="3669076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B)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6070613" y="3815859"/>
            <a:ext cx="127470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6" name="Text Box 46"/>
          <p:cNvSpPr txBox="1">
            <a:spLocks noChangeArrowheads="1"/>
          </p:cNvSpPr>
          <p:nvPr/>
        </p:nvSpPr>
        <p:spPr bwMode="auto">
          <a:xfrm>
            <a:off x="6019599" y="5438998"/>
            <a:ext cx="33947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7" name="Text Box 46"/>
          <p:cNvSpPr txBox="1">
            <a:spLocks noChangeArrowheads="1"/>
          </p:cNvSpPr>
          <p:nvPr/>
        </p:nvSpPr>
        <p:spPr bwMode="auto">
          <a:xfrm>
            <a:off x="6335474" y="4758819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6372410" y="5464893"/>
            <a:ext cx="96788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0.625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9" name="Text Box 46"/>
          <p:cNvSpPr txBox="1">
            <a:spLocks noChangeArrowheads="1"/>
          </p:cNvSpPr>
          <p:nvPr/>
        </p:nvSpPr>
        <p:spPr bwMode="auto">
          <a:xfrm>
            <a:off x="6380967" y="4155865"/>
            <a:ext cx="7761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0" name="Text Box 46"/>
          <p:cNvSpPr txBox="1">
            <a:spLocks noChangeArrowheads="1"/>
          </p:cNvSpPr>
          <p:nvPr/>
        </p:nvSpPr>
        <p:spPr bwMode="auto">
          <a:xfrm>
            <a:off x="7734708" y="3726784"/>
            <a:ext cx="100219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______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4968306" y="3875634"/>
            <a:ext cx="102143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P(B|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2" name="Text Box 46"/>
          <p:cNvSpPr txBox="1">
            <a:spLocks noChangeArrowheads="1"/>
          </p:cNvSpPr>
          <p:nvPr/>
        </p:nvSpPr>
        <p:spPr bwMode="auto">
          <a:xfrm>
            <a:off x="5850513" y="388914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3" name="Text Box 46"/>
          <p:cNvSpPr txBox="1">
            <a:spLocks noChangeArrowheads="1"/>
          </p:cNvSpPr>
          <p:nvPr/>
        </p:nvSpPr>
        <p:spPr bwMode="auto">
          <a:xfrm>
            <a:off x="7462881" y="385748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4" name="Text Box 46"/>
          <p:cNvSpPr txBox="1">
            <a:spLocks noChangeArrowheads="1"/>
          </p:cNvSpPr>
          <p:nvPr/>
        </p:nvSpPr>
        <p:spPr bwMode="auto">
          <a:xfrm>
            <a:off x="7784959" y="3638926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latin typeface="Arial" panose="020B0604020202020204" pitchFamily="34" charset="0"/>
              </a:rPr>
              <a:t>5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/24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7894636" y="4098250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5962489" y="476047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6" grpId="0"/>
      <p:bldP spid="58" grpId="0"/>
      <p:bldP spid="59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63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282" y="4613031"/>
            <a:ext cx="3988777" cy="69459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sp>
        <p:nvSpPr>
          <p:cNvPr id="9219" name="Rectangle 16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337589-D441-4C10-9669-76DF57880A03}" type="datetime1">
              <a:rPr lang="es-CO" altLang="es-CO" sz="1200"/>
              <a:pPr/>
              <a:t>06/04/2020</a:t>
            </a:fld>
            <a:endParaRPr lang="es-ES" altLang="es-CO" sz="1200"/>
          </a:p>
        </p:txBody>
      </p:sp>
      <p:sp>
        <p:nvSpPr>
          <p:cNvPr id="4099" name="Rectangle 17"/>
          <p:cNvSpPr>
            <a:spLocks noGrp="1" noChangeArrowheads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s-CO" altLang="es-CO" sz="1200"/>
              <a:t>Estadistica y Probabilidad</a:t>
            </a:r>
            <a:endParaRPr lang="es-ES" altLang="es-CO" sz="1200" dirty="0"/>
          </a:p>
        </p:txBody>
      </p:sp>
      <p:sp>
        <p:nvSpPr>
          <p:cNvPr id="9221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17" indent="-263776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55103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77145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99186" indent="-211021" defTabSz="911492"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321227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69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165310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587351" indent="-211021" defTabSz="911492" eaLnBrk="0" fontAlgn="base" hangingPunct="0">
              <a:spcBef>
                <a:spcPct val="0"/>
              </a:spcBef>
              <a:spcAft>
                <a:spcPct val="0"/>
              </a:spcAft>
              <a:defRPr sz="1754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383B4F-5E11-480F-9EDD-BDF6653C82B4}" type="slidenum">
              <a:rPr lang="es-ES" altLang="es-CO" sz="1200">
                <a:latin typeface="Arial Black" panose="020B0A04020102020204" pitchFamily="34" charset="0"/>
              </a:rPr>
              <a:pPr/>
              <a:t>2</a:t>
            </a:fld>
            <a:endParaRPr lang="es-ES" altLang="es-CO" sz="1200">
              <a:latin typeface="Arial Black" panose="020B0A04020102020204" pitchFamily="34" charset="0"/>
            </a:endParaRPr>
          </a:p>
        </p:txBody>
      </p:sp>
      <p:pic>
        <p:nvPicPr>
          <p:cNvPr id="9222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466" y="4712677"/>
            <a:ext cx="3640015" cy="1308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317989" y="5482005"/>
            <a:ext cx="4319954" cy="546945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1. Probabilidad elemental – Parte I</a:t>
            </a:r>
          </a:p>
        </p:txBody>
      </p:sp>
      <p:pic>
        <p:nvPicPr>
          <p:cNvPr id="9224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74" y="1235320"/>
            <a:ext cx="1820008" cy="187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Imagen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158" y="438151"/>
            <a:ext cx="4054719" cy="385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9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6640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 smtClean="0">
                <a:solidFill>
                  <a:srgbClr val="00B050"/>
                </a:solidFill>
              </a:rPr>
              <a:t>Regla de la probabilidad Total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02421" y="1256143"/>
            <a:ext cx="414268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latin typeface="Times New Roman" panose="02020603050405020304" pitchFamily="18" charset="0"/>
              </a:rPr>
              <a:t>Supongamos que el espacio 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muestral Ω de </a:t>
            </a:r>
            <a:r>
              <a:rPr kumimoji="1" lang="es-ES" altLang="es-CO" sz="2000" b="1" dirty="0" smtClean="0">
                <a:latin typeface="Times New Roman" panose="02020603050405020304" pitchFamily="18" charset="0"/>
              </a:rPr>
              <a:t>un experimento aleatorio se deja cubrir por n eventos mutuamente excluyentes A</a:t>
            </a:r>
            <a:r>
              <a:rPr kumimoji="1" lang="es-ES" altLang="es-CO" sz="2000" b="1" baseline="-25000" dirty="0" smtClean="0">
                <a:latin typeface="Times New Roman" panose="02020603050405020304" pitchFamily="18" charset="0"/>
              </a:rPr>
              <a:t>1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, </a:t>
            </a:r>
            <a:r>
              <a:rPr kumimoji="1" lang="es-ES" altLang="es-CO" sz="2000" b="1" dirty="0" smtClean="0">
                <a:latin typeface="Times New Roman" panose="02020603050405020304" pitchFamily="18" charset="0"/>
              </a:rPr>
              <a:t>A</a:t>
            </a:r>
            <a:r>
              <a:rPr kumimoji="1" lang="es-ES" altLang="es-CO" sz="2000" b="1" baseline="-25000" dirty="0" smtClean="0">
                <a:latin typeface="Times New Roman" panose="02020603050405020304" pitchFamily="18" charset="0"/>
              </a:rPr>
              <a:t>2</a:t>
            </a:r>
            <a:r>
              <a:rPr kumimoji="1" lang="es-ES" altLang="es-CO" sz="2000" b="1" dirty="0" smtClean="0">
                <a:latin typeface="Times New Roman" panose="02020603050405020304" pitchFamily="18" charset="0"/>
              </a:rPr>
              <a:t>…, </a:t>
            </a:r>
            <a:r>
              <a:rPr kumimoji="1" lang="es-ES" altLang="es-CO" sz="2000" b="1" dirty="0" err="1">
                <a:latin typeface="Times New Roman" panose="02020603050405020304" pitchFamily="18" charset="0"/>
              </a:rPr>
              <a:t>A</a:t>
            </a:r>
            <a:r>
              <a:rPr kumimoji="1" lang="es-ES" altLang="es-CO" sz="2000" b="1" baseline="-25000" dirty="0" err="1" smtClean="0">
                <a:latin typeface="Times New Roman" panose="02020603050405020304" pitchFamily="18" charset="0"/>
              </a:rPr>
              <a:t>n</a:t>
            </a:r>
            <a:r>
              <a:rPr kumimoji="1" lang="es-ES" altLang="es-CO" sz="2000" b="1" dirty="0">
                <a:latin typeface="Times New Roman" panose="02020603050405020304" pitchFamily="18" charset="0"/>
              </a:rPr>
              <a:t>, </a:t>
            </a:r>
            <a:r>
              <a:rPr kumimoji="1" lang="es-ES" altLang="es-CO" sz="2000" b="1" dirty="0" smtClean="0">
                <a:latin typeface="Times New Roman" panose="02020603050405020304" pitchFamily="18" charset="0"/>
              </a:rPr>
              <a:t>así:</a:t>
            </a:r>
            <a:endParaRPr kumimoji="1" lang="es-ES" altLang="es-CO" b="1" u="sng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22551"/>
              </p:ext>
            </p:extLst>
          </p:nvPr>
        </p:nvGraphicFramePr>
        <p:xfrm>
          <a:off x="5292080" y="1213721"/>
          <a:ext cx="2736448" cy="50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5" name="Ecuación" r:id="rId3" imgW="1307880" imgH="241200" progId="Equation.3">
                  <p:embed/>
                </p:oleObj>
              </mc:Choice>
              <mc:Fallback>
                <p:oleObj name="Ecuación" r:id="rId3" imgW="13078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213721"/>
                        <a:ext cx="2736448" cy="5098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9" name="Rectangle 9" descr="Horizontal discontinua"/>
          <p:cNvSpPr>
            <a:spLocks noChangeArrowheads="1"/>
          </p:cNvSpPr>
          <p:nvPr/>
        </p:nvSpPr>
        <p:spPr bwMode="auto">
          <a:xfrm>
            <a:off x="453432" y="5715672"/>
            <a:ext cx="1655762" cy="771400"/>
          </a:xfrm>
          <a:prstGeom prst="rect">
            <a:avLst/>
          </a:prstGeom>
          <a:pattFill prst="trellis">
            <a:fgClr>
              <a:srgbClr val="0066FF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53432" y="3175547"/>
            <a:ext cx="3313112" cy="33147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109194" y="3175547"/>
            <a:ext cx="0" cy="3311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53432" y="4831310"/>
            <a:ext cx="33115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577257" y="3253335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823766" y="3246985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solidFill>
                  <a:srgbClr val="339933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26457" y="6055272"/>
            <a:ext cx="52610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dirty="0" smtClean="0">
                <a:solidFill>
                  <a:srgbClr val="9933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aseline="-25000" dirty="0" smtClean="0">
                <a:solidFill>
                  <a:srgbClr val="9933FF"/>
                </a:solidFill>
                <a:latin typeface="Arial" panose="020B0604020202020204" pitchFamily="34" charset="0"/>
              </a:rPr>
              <a:t>10</a:t>
            </a:r>
            <a:endParaRPr kumimoji="0" lang="es-ES" altLang="es-CO" sz="1900" baseline="-25000" dirty="0">
              <a:solidFill>
                <a:srgbClr val="9933FF"/>
              </a:solidFill>
              <a:latin typeface="Arial" panose="020B0604020202020204" pitchFamily="34" charset="0"/>
            </a:endParaRP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190282" y="6055272"/>
            <a:ext cx="436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aseline="-25000">
                <a:solidFill>
                  <a:srgbClr val="0066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1939" name="Rectangle 19" descr="Cuadrícula de puntos"/>
          <p:cNvSpPr>
            <a:spLocks noChangeArrowheads="1"/>
          </p:cNvSpPr>
          <p:nvPr/>
        </p:nvSpPr>
        <p:spPr bwMode="auto">
          <a:xfrm>
            <a:off x="478083" y="3172372"/>
            <a:ext cx="1131416" cy="771401"/>
          </a:xfrm>
          <a:prstGeom prst="rect">
            <a:avLst/>
          </a:prstGeom>
          <a:pattFill prst="pct80">
            <a:fgClr>
              <a:srgbClr val="FF0000">
                <a:alpha val="50000"/>
              </a:srgb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81940" name="Rectangle 20" descr="Ladrillos en diagonal"/>
          <p:cNvSpPr>
            <a:spLocks noChangeArrowheads="1"/>
          </p:cNvSpPr>
          <p:nvPr/>
        </p:nvSpPr>
        <p:spPr bwMode="auto">
          <a:xfrm>
            <a:off x="1611368" y="3174039"/>
            <a:ext cx="865187" cy="1031875"/>
          </a:xfrm>
          <a:prstGeom prst="rect">
            <a:avLst/>
          </a:prstGeom>
          <a:pattFill prst="wdDnDiag">
            <a:fgClr>
              <a:srgbClr val="339933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81941" name="Rectangle 21" descr="Vertical discontinua"/>
          <p:cNvSpPr>
            <a:spLocks noChangeArrowheads="1"/>
          </p:cNvSpPr>
          <p:nvPr/>
        </p:nvSpPr>
        <p:spPr bwMode="auto">
          <a:xfrm>
            <a:off x="2109194" y="5517232"/>
            <a:ext cx="1655763" cy="969839"/>
          </a:xfrm>
          <a:prstGeom prst="rect">
            <a:avLst/>
          </a:prstGeom>
          <a:pattFill prst="trellis">
            <a:fgClr>
              <a:srgbClr val="FFC000">
                <a:alpha val="50000"/>
              </a:srgb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0" name="Rectangle 21" descr="Vertical discontinua"/>
          <p:cNvSpPr>
            <a:spLocks noChangeArrowheads="1"/>
          </p:cNvSpPr>
          <p:nvPr/>
        </p:nvSpPr>
        <p:spPr bwMode="auto">
          <a:xfrm>
            <a:off x="2465536" y="3172372"/>
            <a:ext cx="1285781" cy="165576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862644" y="3387999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solidFill>
                  <a:srgbClr val="339933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9" descr="Horizontal discontinua"/>
          <p:cNvSpPr>
            <a:spLocks noChangeArrowheads="1"/>
          </p:cNvSpPr>
          <p:nvPr/>
        </p:nvSpPr>
        <p:spPr bwMode="auto">
          <a:xfrm>
            <a:off x="478083" y="3970902"/>
            <a:ext cx="1135437" cy="857233"/>
          </a:xfrm>
          <a:prstGeom prst="rect">
            <a:avLst/>
          </a:prstGeom>
          <a:pattFill prst="trellis">
            <a:fgClr>
              <a:srgbClr val="80008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836380" y="4142271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4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34" name="Rectangle 9" descr="Horizontal discontinua"/>
          <p:cNvSpPr>
            <a:spLocks noChangeArrowheads="1"/>
          </p:cNvSpPr>
          <p:nvPr/>
        </p:nvSpPr>
        <p:spPr bwMode="auto">
          <a:xfrm>
            <a:off x="1628798" y="4197896"/>
            <a:ext cx="820762" cy="630239"/>
          </a:xfrm>
          <a:prstGeom prst="rect">
            <a:avLst/>
          </a:prstGeom>
          <a:pattFill prst="lgCheck">
            <a:fgClr>
              <a:srgbClr val="80008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1915931" y="4347369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5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36" name="Rectangle 21" descr="Vertical discontinua"/>
          <p:cNvSpPr>
            <a:spLocks noChangeArrowheads="1"/>
          </p:cNvSpPr>
          <p:nvPr/>
        </p:nvSpPr>
        <p:spPr bwMode="auto">
          <a:xfrm>
            <a:off x="2862644" y="4834487"/>
            <a:ext cx="920082" cy="676394"/>
          </a:xfrm>
          <a:prstGeom prst="rect">
            <a:avLst/>
          </a:prstGeom>
          <a:pattFill prst="dashVert">
            <a:fgClr>
              <a:srgbClr val="0066FF">
                <a:alpha val="50000"/>
              </a:srgb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7" name="Rectangle 21" descr="Vertical discontinua"/>
          <p:cNvSpPr>
            <a:spLocks noChangeArrowheads="1"/>
          </p:cNvSpPr>
          <p:nvPr/>
        </p:nvSpPr>
        <p:spPr bwMode="auto">
          <a:xfrm>
            <a:off x="475392" y="4813971"/>
            <a:ext cx="920082" cy="898525"/>
          </a:xfrm>
          <a:prstGeom prst="rect">
            <a:avLst/>
          </a:prstGeom>
          <a:pattFill prst="narVert">
            <a:fgClr>
              <a:schemeClr val="accent2">
                <a:lumMod val="75000"/>
                <a:alpha val="50000"/>
              </a:scheme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8" name="Rectangle 21" descr="Vertical discontinua"/>
          <p:cNvSpPr>
            <a:spLocks noChangeArrowheads="1"/>
          </p:cNvSpPr>
          <p:nvPr/>
        </p:nvSpPr>
        <p:spPr bwMode="auto">
          <a:xfrm>
            <a:off x="1417434" y="4821096"/>
            <a:ext cx="701496" cy="901735"/>
          </a:xfrm>
          <a:prstGeom prst="rect">
            <a:avLst/>
          </a:prstGeom>
          <a:pattFill prst="wdUpDiag">
            <a:fgClr>
              <a:schemeClr val="accent4">
                <a:lumMod val="75000"/>
                <a:alpha val="50000"/>
              </a:scheme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9" name="Rectangle 21" descr="Vertical discontinua"/>
          <p:cNvSpPr>
            <a:spLocks noChangeArrowheads="1"/>
          </p:cNvSpPr>
          <p:nvPr/>
        </p:nvSpPr>
        <p:spPr bwMode="auto">
          <a:xfrm>
            <a:off x="2125171" y="4809252"/>
            <a:ext cx="735885" cy="701628"/>
          </a:xfrm>
          <a:prstGeom prst="rect">
            <a:avLst/>
          </a:prstGeom>
          <a:pattFill prst="trellis">
            <a:fgClr>
              <a:schemeClr val="accent2">
                <a:lumMod val="60000"/>
                <a:lumOff val="40000"/>
                <a:alpha val="50000"/>
              </a:scheme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710051" y="5058149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513127" y="5100937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7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2325095" y="4981456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8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154688" y="4981911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9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173066" y="6076950"/>
            <a:ext cx="46038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err="1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latin typeface="Arial" panose="020B0604020202020204" pitchFamily="34" charset="0"/>
              </a:rPr>
              <a:t>n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797392"/>
              </p:ext>
            </p:extLst>
          </p:nvPr>
        </p:nvGraphicFramePr>
        <p:xfrm>
          <a:off x="5724128" y="1750017"/>
          <a:ext cx="1275972" cy="87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6" name="Ecuación" r:id="rId5" imgW="634680" imgH="431640" progId="Equation.3">
                  <p:embed/>
                </p:oleObj>
              </mc:Choice>
              <mc:Fallback>
                <p:oleObj name="Ecuación" r:id="rId5" imgW="634680" imgH="431640" progId="Equation.3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750017"/>
                        <a:ext cx="1275972" cy="8759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Nube 2"/>
          <p:cNvSpPr/>
          <p:nvPr/>
        </p:nvSpPr>
        <p:spPr>
          <a:xfrm>
            <a:off x="475392" y="3463944"/>
            <a:ext cx="3168352" cy="2597256"/>
          </a:xfrm>
          <a:prstGeom prst="cloud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 w="41275">
            <a:solidFill>
              <a:srgbClr val="C0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513126" y="4732090"/>
            <a:ext cx="1042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B</a:t>
            </a:r>
            <a:endParaRPr lang="es-CO" sz="4800" b="1" dirty="0"/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79353"/>
              </p:ext>
            </p:extLst>
          </p:nvPr>
        </p:nvGraphicFramePr>
        <p:xfrm>
          <a:off x="1648246" y="5994540"/>
          <a:ext cx="432044" cy="43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7" name="Ecuación" r:id="rId7" imgW="164880" imgH="164880" progId="Equation.3">
                  <p:embed/>
                </p:oleObj>
              </mc:Choice>
              <mc:Fallback>
                <p:oleObj name="Ecuación" r:id="rId7" imgW="164880" imgH="164880" progId="Equation.3">
                  <p:embed/>
                  <p:pic>
                    <p:nvPicPr>
                      <p:cNvPr id="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246" y="5994540"/>
                        <a:ext cx="432044" cy="4361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"/>
          <p:cNvSpPr txBox="1">
            <a:spLocks noChangeArrowheads="1"/>
          </p:cNvSpPr>
          <p:nvPr/>
        </p:nvSpPr>
        <p:spPr bwMode="auto">
          <a:xfrm>
            <a:off x="4135801" y="2692508"/>
            <a:ext cx="449583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latin typeface="Times New Roman" panose="02020603050405020304" pitchFamily="18" charset="0"/>
              </a:rPr>
              <a:t>Si B es otro evento en este espacio </a:t>
            </a:r>
            <a:r>
              <a:rPr kumimoji="1" lang="es-ES" altLang="es-CO" b="1" dirty="0" smtClean="0">
                <a:latin typeface="Times New Roman" panose="02020603050405020304" pitchFamily="18" charset="0"/>
              </a:rPr>
              <a:t>Ω, entonces</a:t>
            </a:r>
            <a:endParaRPr kumimoji="1" lang="es-ES" altLang="es-CO" b="1" u="sng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4134592" y="3456289"/>
            <a:ext cx="471956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B = (B∩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 U (B∩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339933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 U … U ( 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B∩</a:t>
            </a:r>
            <a:r>
              <a:rPr kumimoji="0" lang="es-ES" altLang="es-CO" sz="1900" b="1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4125086" y="4027392"/>
            <a:ext cx="12426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P(B) 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5374033" y="4022187"/>
            <a:ext cx="119173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 (B∩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4" name="Text Box 46"/>
          <p:cNvSpPr txBox="1">
            <a:spLocks noChangeArrowheads="1"/>
          </p:cNvSpPr>
          <p:nvPr/>
        </p:nvSpPr>
        <p:spPr bwMode="auto">
          <a:xfrm>
            <a:off x="6677185" y="4034345"/>
            <a:ext cx="119616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P(B∩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339933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5" name="Text Box 46"/>
          <p:cNvSpPr txBox="1">
            <a:spLocks noChangeArrowheads="1"/>
          </p:cNvSpPr>
          <p:nvPr/>
        </p:nvSpPr>
        <p:spPr bwMode="auto">
          <a:xfrm>
            <a:off x="6040632" y="4458307"/>
            <a:ext cx="127310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 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B∩</a:t>
            </a:r>
            <a:r>
              <a:rPr kumimoji="0" lang="es-ES" altLang="es-CO" sz="1900" b="1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6" name="Text Box 46"/>
          <p:cNvSpPr txBox="1">
            <a:spLocks noChangeArrowheads="1"/>
          </p:cNvSpPr>
          <p:nvPr/>
        </p:nvSpPr>
        <p:spPr bwMode="auto">
          <a:xfrm>
            <a:off x="5821184" y="446017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7" name="Text Box 46"/>
          <p:cNvSpPr txBox="1">
            <a:spLocks noChangeArrowheads="1"/>
          </p:cNvSpPr>
          <p:nvPr/>
        </p:nvSpPr>
        <p:spPr bwMode="auto">
          <a:xfrm>
            <a:off x="5146534" y="448422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6457810" y="4067417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9" name="Text Box 46"/>
          <p:cNvSpPr txBox="1">
            <a:spLocks noChangeArrowheads="1"/>
          </p:cNvSpPr>
          <p:nvPr/>
        </p:nvSpPr>
        <p:spPr bwMode="auto">
          <a:xfrm>
            <a:off x="5410904" y="4419066"/>
            <a:ext cx="42832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…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0" name="Text Box 46"/>
          <p:cNvSpPr txBox="1">
            <a:spLocks noChangeArrowheads="1"/>
          </p:cNvSpPr>
          <p:nvPr/>
        </p:nvSpPr>
        <p:spPr bwMode="auto">
          <a:xfrm>
            <a:off x="4114437" y="5701497"/>
            <a:ext cx="12426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P(B) 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5363384" y="5696292"/>
            <a:ext cx="172233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(B|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2" name="Text Box 46"/>
          <p:cNvSpPr txBox="1">
            <a:spLocks noChangeArrowheads="1"/>
          </p:cNvSpPr>
          <p:nvPr/>
        </p:nvSpPr>
        <p:spPr bwMode="auto">
          <a:xfrm>
            <a:off x="7339700" y="5742064"/>
            <a:ext cx="172675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)P(B|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339933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3" name="Text Box 46"/>
          <p:cNvSpPr txBox="1">
            <a:spLocks noChangeArrowheads="1"/>
          </p:cNvSpPr>
          <p:nvPr/>
        </p:nvSpPr>
        <p:spPr bwMode="auto">
          <a:xfrm>
            <a:off x="6301236" y="6121088"/>
            <a:ext cx="181652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)P( 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B|</a:t>
            </a:r>
            <a:r>
              <a:rPr kumimoji="0" lang="es-ES" altLang="es-CO" sz="1900" b="1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4" name="Text Box 46"/>
          <p:cNvSpPr txBox="1">
            <a:spLocks noChangeArrowheads="1"/>
          </p:cNvSpPr>
          <p:nvPr/>
        </p:nvSpPr>
        <p:spPr bwMode="auto">
          <a:xfrm>
            <a:off x="5810535" y="6134278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5137964" y="6143814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6955013" y="5729490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5400255" y="6093171"/>
            <a:ext cx="42832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…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4112810" y="4943008"/>
            <a:ext cx="44958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latin typeface="Times New Roman" panose="02020603050405020304" pitchFamily="18" charset="0"/>
              </a:rPr>
              <a:t>Usando </a:t>
            </a:r>
            <a:r>
              <a:rPr kumimoji="1" lang="es-ES" altLang="es-CO" sz="2000" b="1" dirty="0" smtClean="0">
                <a:solidFill>
                  <a:srgbClr val="00B0F0"/>
                </a:solidFill>
                <a:latin typeface="Times New Roman" panose="02020603050405020304" pitchFamily="18" charset="0"/>
              </a:rPr>
              <a:t>probabilidad condicional</a:t>
            </a:r>
            <a:endParaRPr kumimoji="1" lang="es-ES" altLang="es-CO" b="1" u="sng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3" grpId="0" animBg="1"/>
      <p:bldP spid="4" grpId="0"/>
      <p:bldP spid="50" grpId="0"/>
      <p:bldP spid="5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27025"/>
            <a:ext cx="7406640" cy="587375"/>
          </a:xfrm>
        </p:spPr>
        <p:txBody>
          <a:bodyPr/>
          <a:lstStyle/>
          <a:p>
            <a:pPr algn="ctr"/>
            <a:r>
              <a:rPr lang="es-ES_tradnl" altLang="es-CO" sz="3600" b="1" dirty="0">
                <a:solidFill>
                  <a:srgbClr val="00B050"/>
                </a:solidFill>
              </a:rPr>
              <a:t>Regla de la probabilidad Total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9098" name="Oval 10"/>
          <p:cNvSpPr>
            <a:spLocks noChangeArrowheads="1"/>
          </p:cNvSpPr>
          <p:nvPr/>
        </p:nvSpPr>
        <p:spPr bwMode="auto">
          <a:xfrm>
            <a:off x="4068763" y="3924300"/>
            <a:ext cx="1223962" cy="863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 dirty="0">
                <a:latin typeface="Arial" panose="020B0604020202020204" pitchFamily="34" charset="0"/>
              </a:rPr>
              <a:t>Estudiante</a:t>
            </a:r>
          </a:p>
        </p:txBody>
      </p:sp>
      <p:sp>
        <p:nvSpPr>
          <p:cNvPr id="89099" name="Oval 11"/>
          <p:cNvSpPr>
            <a:spLocks noChangeArrowheads="1"/>
          </p:cNvSpPr>
          <p:nvPr/>
        </p:nvSpPr>
        <p:spPr bwMode="auto">
          <a:xfrm>
            <a:off x="5795963" y="3059113"/>
            <a:ext cx="1223962" cy="863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>
                <a:latin typeface="Arial" panose="020B0604020202020204" pitchFamily="34" charset="0"/>
              </a:rPr>
              <a:t>Mujer</a:t>
            </a:r>
          </a:p>
        </p:txBody>
      </p:sp>
      <p:sp>
        <p:nvSpPr>
          <p:cNvPr id="89100" name="Oval 12"/>
          <p:cNvSpPr>
            <a:spLocks noChangeArrowheads="1"/>
          </p:cNvSpPr>
          <p:nvPr/>
        </p:nvSpPr>
        <p:spPr bwMode="auto">
          <a:xfrm>
            <a:off x="7812088" y="3473447"/>
            <a:ext cx="936376" cy="88106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 dirty="0">
                <a:latin typeface="Arial" panose="020B0604020202020204" pitchFamily="34" charset="0"/>
              </a:rPr>
              <a:t>No fuma</a:t>
            </a:r>
          </a:p>
        </p:txBody>
      </p:sp>
      <p:sp>
        <p:nvSpPr>
          <p:cNvPr id="89101" name="Oval 13"/>
          <p:cNvSpPr>
            <a:spLocks noChangeArrowheads="1"/>
          </p:cNvSpPr>
          <p:nvPr/>
        </p:nvSpPr>
        <p:spPr bwMode="auto">
          <a:xfrm>
            <a:off x="5724525" y="4932363"/>
            <a:ext cx="1223963" cy="8636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 dirty="0">
                <a:latin typeface="Arial" panose="020B0604020202020204" pitchFamily="34" charset="0"/>
              </a:rPr>
              <a:t>Hombre</a:t>
            </a:r>
          </a:p>
        </p:txBody>
      </p:sp>
      <p:sp>
        <p:nvSpPr>
          <p:cNvPr id="89102" name="Oval 14"/>
          <p:cNvSpPr>
            <a:spLocks noChangeArrowheads="1"/>
          </p:cNvSpPr>
          <p:nvPr/>
        </p:nvSpPr>
        <p:spPr bwMode="auto">
          <a:xfrm>
            <a:off x="7812088" y="2146159"/>
            <a:ext cx="936376" cy="912954"/>
          </a:xfrm>
          <a:prstGeom prst="ellipse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800">
                <a:latin typeface="Arial" panose="020B0604020202020204" pitchFamily="34" charset="0"/>
              </a:rPr>
              <a:t>Fuma</a:t>
            </a:r>
          </a:p>
        </p:txBody>
      </p:sp>
      <p:sp>
        <p:nvSpPr>
          <p:cNvPr id="89103" name="Oval 15"/>
          <p:cNvSpPr>
            <a:spLocks noChangeArrowheads="1"/>
          </p:cNvSpPr>
          <p:nvPr/>
        </p:nvSpPr>
        <p:spPr bwMode="auto">
          <a:xfrm>
            <a:off x="7669213" y="5834060"/>
            <a:ext cx="825679" cy="70312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400" dirty="0">
                <a:latin typeface="Arial" panose="020B0604020202020204" pitchFamily="34" charset="0"/>
              </a:rPr>
              <a:t>No fuma</a:t>
            </a:r>
          </a:p>
        </p:txBody>
      </p:sp>
      <p:sp>
        <p:nvSpPr>
          <p:cNvPr id="89104" name="Oval 16"/>
          <p:cNvSpPr>
            <a:spLocks noChangeArrowheads="1"/>
          </p:cNvSpPr>
          <p:nvPr/>
        </p:nvSpPr>
        <p:spPr bwMode="auto">
          <a:xfrm>
            <a:off x="7812088" y="4786312"/>
            <a:ext cx="751066" cy="720725"/>
          </a:xfrm>
          <a:prstGeom prst="ellipse">
            <a:avLst/>
          </a:prstGeom>
          <a:solidFill>
            <a:srgbClr val="FF000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800">
                <a:latin typeface="Arial" panose="020B0604020202020204" pitchFamily="34" charset="0"/>
              </a:rPr>
              <a:t>Fuma</a:t>
            </a:r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5221288" y="3852863"/>
            <a:ext cx="57467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5221288" y="4645025"/>
            <a:ext cx="574675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V="1">
            <a:off x="6948488" y="2916238"/>
            <a:ext cx="936625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108" name="Line 20"/>
          <p:cNvSpPr>
            <a:spLocks noChangeShapeType="1"/>
          </p:cNvSpPr>
          <p:nvPr/>
        </p:nvSpPr>
        <p:spPr bwMode="auto">
          <a:xfrm>
            <a:off x="6948488" y="3708400"/>
            <a:ext cx="792162" cy="287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109" name="Line 21"/>
          <p:cNvSpPr>
            <a:spLocks noChangeShapeType="1"/>
          </p:cNvSpPr>
          <p:nvPr/>
        </p:nvSpPr>
        <p:spPr bwMode="auto">
          <a:xfrm flipV="1">
            <a:off x="7021513" y="5075238"/>
            <a:ext cx="719137" cy="144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110" name="Line 22"/>
          <p:cNvSpPr>
            <a:spLocks noChangeShapeType="1"/>
          </p:cNvSpPr>
          <p:nvPr/>
        </p:nvSpPr>
        <p:spPr bwMode="auto">
          <a:xfrm>
            <a:off x="6948488" y="5580063"/>
            <a:ext cx="720725" cy="5032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5132388" y="354171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>
                <a:latin typeface="Arial" panose="020B0604020202020204" pitchFamily="34" charset="0"/>
              </a:rPr>
              <a:t>0,7</a:t>
            </a:r>
          </a:p>
        </p:txBody>
      </p:sp>
      <p:sp>
        <p:nvSpPr>
          <p:cNvPr id="89112" name="Text Box 24"/>
          <p:cNvSpPr txBox="1">
            <a:spLocks noChangeArrowheads="1"/>
          </p:cNvSpPr>
          <p:nvPr/>
        </p:nvSpPr>
        <p:spPr bwMode="auto">
          <a:xfrm>
            <a:off x="7092950" y="262731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7092950" y="471646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>
                <a:latin typeface="Arial" panose="020B0604020202020204" pitchFamily="34" charset="0"/>
              </a:rPr>
              <a:t>0,2</a:t>
            </a:r>
          </a:p>
        </p:txBody>
      </p:sp>
      <p:sp>
        <p:nvSpPr>
          <p:cNvPr id="89114" name="Text Box 26"/>
          <p:cNvSpPr txBox="1">
            <a:spLocks noChangeArrowheads="1"/>
          </p:cNvSpPr>
          <p:nvPr/>
        </p:nvSpPr>
        <p:spPr bwMode="auto">
          <a:xfrm>
            <a:off x="5056188" y="4795838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0,3</a:t>
            </a:r>
          </a:p>
        </p:txBody>
      </p:sp>
      <p:sp>
        <p:nvSpPr>
          <p:cNvPr id="89115" name="Text Box 27"/>
          <p:cNvSpPr txBox="1">
            <a:spLocks noChangeArrowheads="1"/>
          </p:cNvSpPr>
          <p:nvPr/>
        </p:nvSpPr>
        <p:spPr bwMode="auto">
          <a:xfrm>
            <a:off x="6950075" y="5867400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0,8</a:t>
            </a:r>
          </a:p>
        </p:txBody>
      </p:sp>
      <p:sp>
        <p:nvSpPr>
          <p:cNvPr id="89116" name="Text Box 28"/>
          <p:cNvSpPr txBox="1">
            <a:spLocks noChangeArrowheads="1"/>
          </p:cNvSpPr>
          <p:nvPr/>
        </p:nvSpPr>
        <p:spPr bwMode="auto">
          <a:xfrm>
            <a:off x="7216775" y="342741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0,9</a:t>
            </a:r>
          </a:p>
        </p:txBody>
      </p:sp>
      <p:sp>
        <p:nvSpPr>
          <p:cNvPr id="89118" name="Rectangle 30"/>
          <p:cNvSpPr>
            <a:spLocks noChangeArrowheads="1"/>
          </p:cNvSpPr>
          <p:nvPr/>
        </p:nvSpPr>
        <p:spPr bwMode="auto">
          <a:xfrm>
            <a:off x="498654" y="883445"/>
            <a:ext cx="8064500" cy="64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736" tIns="49368" rIns="98736" bIns="4936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s-ES" altLang="es-CO" sz="1800" b="1" u="sng" dirty="0">
                <a:solidFill>
                  <a:schemeClr val="accent1"/>
                </a:solidFill>
                <a:latin typeface="Times New Roman" panose="02020603050405020304" pitchFamily="18" charset="0"/>
              </a:rPr>
              <a:t>EJEMPLO: </a:t>
            </a:r>
            <a:r>
              <a:rPr lang="es-ES" altLang="es-CO" sz="1800" b="1" dirty="0">
                <a:latin typeface="Times New Roman" panose="02020603050405020304" pitchFamily="18" charset="0"/>
              </a:rPr>
              <a:t>En un aula el 70% de los alumnos son mujeres. De ellas el 10% son fumadoras. De los hombres, son fumadores el 20%.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CO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s-ES" altLang="es-CO" sz="1800" b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s-ES" altLang="es-CO" sz="1800" b="1" dirty="0">
              <a:latin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endParaRPr lang="es-ES" altLang="es-CO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s-ES" altLang="es-CO" sz="1800" b="1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ES" altLang="es-CO" sz="2000" b="1" dirty="0">
                <a:latin typeface="Times New Roman" panose="02020603050405020304" pitchFamily="18" charset="0"/>
              </a:rPr>
              <a:t>	</a:t>
            </a:r>
            <a:br>
              <a:rPr lang="es-ES" altLang="es-CO" sz="2000" b="1" dirty="0">
                <a:latin typeface="Times New Roman" panose="02020603050405020304" pitchFamily="18" charset="0"/>
              </a:rPr>
            </a:br>
            <a:r>
              <a:rPr lang="es-ES" altLang="es-CO" sz="2000" b="1" dirty="0">
                <a:latin typeface="Times New Roman" panose="02020603050405020304" pitchFamily="18" charset="0"/>
              </a:rPr>
              <a:t/>
            </a:r>
            <a:br>
              <a:rPr lang="es-ES" altLang="es-CO" sz="2000" b="1" dirty="0">
                <a:latin typeface="Times New Roman" panose="02020603050405020304" pitchFamily="18" charset="0"/>
              </a:rPr>
            </a:br>
            <a:r>
              <a:rPr lang="es-ES" altLang="es-CO" sz="2000" b="1" dirty="0">
                <a:latin typeface="Times New Roman" panose="02020603050405020304" pitchFamily="18" charset="0"/>
              </a:rPr>
              <a:t/>
            </a:r>
            <a:br>
              <a:rPr lang="es-ES" altLang="es-CO" sz="2000" b="1" dirty="0">
                <a:latin typeface="Times New Roman" panose="02020603050405020304" pitchFamily="18" charset="0"/>
              </a:rPr>
            </a:br>
            <a:r>
              <a:rPr lang="es-ES" altLang="es-CO" sz="2000" b="1" dirty="0">
                <a:latin typeface="Times New Roman" panose="02020603050405020304" pitchFamily="18" charset="0"/>
              </a:rPr>
              <a:t/>
            </a:r>
            <a:br>
              <a:rPr lang="es-ES" altLang="es-CO" sz="2000" b="1" dirty="0">
                <a:latin typeface="Times New Roman" panose="02020603050405020304" pitchFamily="18" charset="0"/>
              </a:rPr>
            </a:br>
            <a:endParaRPr lang="es-ES" altLang="es-CO" sz="20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ES" altLang="es-CO" sz="20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8" name="Text Box 46"/>
          <p:cNvSpPr txBox="1">
            <a:spLocks noChangeArrowheads="1"/>
          </p:cNvSpPr>
          <p:nvPr/>
        </p:nvSpPr>
        <p:spPr bwMode="auto">
          <a:xfrm>
            <a:off x="505967" y="2373511"/>
            <a:ext cx="12426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P(F) 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29" name="Text Box 46"/>
          <p:cNvSpPr txBox="1">
            <a:spLocks noChangeArrowheads="1"/>
          </p:cNvSpPr>
          <p:nvPr/>
        </p:nvSpPr>
        <p:spPr bwMode="auto">
          <a:xfrm>
            <a:off x="1695423" y="2384822"/>
            <a:ext cx="110196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 (F∩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3244148" y="2405324"/>
            <a:ext cx="101181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P(F∩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H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1" name="Text Box 46"/>
          <p:cNvSpPr txBox="1">
            <a:spLocks noChangeArrowheads="1"/>
          </p:cNvSpPr>
          <p:nvPr/>
        </p:nvSpPr>
        <p:spPr bwMode="auto">
          <a:xfrm>
            <a:off x="2876251" y="2412204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2" name="Text Box 46"/>
          <p:cNvSpPr txBox="1">
            <a:spLocks noChangeArrowheads="1"/>
          </p:cNvSpPr>
          <p:nvPr/>
        </p:nvSpPr>
        <p:spPr bwMode="auto">
          <a:xfrm>
            <a:off x="517152" y="2996289"/>
            <a:ext cx="12426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P(F) 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1664944" y="2979536"/>
            <a:ext cx="15552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P(M)*P(F|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4" name="Text Box 46"/>
          <p:cNvSpPr txBox="1">
            <a:spLocks noChangeArrowheads="1"/>
          </p:cNvSpPr>
          <p:nvPr/>
        </p:nvSpPr>
        <p:spPr bwMode="auto">
          <a:xfrm>
            <a:off x="3386941" y="3008313"/>
            <a:ext cx="15680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P(H)*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P(F|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H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5" name="Text Box 46"/>
          <p:cNvSpPr txBox="1">
            <a:spLocks noChangeArrowheads="1"/>
          </p:cNvSpPr>
          <p:nvPr/>
        </p:nvSpPr>
        <p:spPr bwMode="auto">
          <a:xfrm>
            <a:off x="3117928" y="301822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6" name="Text Box 46"/>
          <p:cNvSpPr txBox="1">
            <a:spLocks noChangeArrowheads="1"/>
          </p:cNvSpPr>
          <p:nvPr/>
        </p:nvSpPr>
        <p:spPr bwMode="auto">
          <a:xfrm>
            <a:off x="1666225" y="3700424"/>
            <a:ext cx="103471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0.7*0.1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2616487" y="3700424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8" name="Text Box 46"/>
          <p:cNvSpPr txBox="1">
            <a:spLocks noChangeArrowheads="1"/>
          </p:cNvSpPr>
          <p:nvPr/>
        </p:nvSpPr>
        <p:spPr bwMode="auto">
          <a:xfrm>
            <a:off x="2896957" y="3739117"/>
            <a:ext cx="958917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0.3*0.2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548648" y="3692827"/>
            <a:ext cx="12426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P(F) 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0" name="Text Box 46"/>
          <p:cNvSpPr txBox="1">
            <a:spLocks noChangeArrowheads="1"/>
          </p:cNvSpPr>
          <p:nvPr/>
        </p:nvSpPr>
        <p:spPr bwMode="auto">
          <a:xfrm>
            <a:off x="595806" y="4370603"/>
            <a:ext cx="252505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P(F) = 0.13 = 13%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498654" y="1663934"/>
            <a:ext cx="476444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CO" altLang="es-CO" sz="1900" b="1" dirty="0">
                <a:latin typeface="Arial" panose="020B0604020202020204" pitchFamily="34" charset="0"/>
              </a:rPr>
              <a:t>¿Qué porcentaje de fumadores hay?</a:t>
            </a: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802841" y="3066117"/>
            <a:ext cx="1223963" cy="863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 dirty="0" smtClean="0">
                <a:latin typeface="Arial" panose="020B0604020202020204" pitchFamily="34" charset="0"/>
              </a:rPr>
              <a:t>Mujer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9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 animBg="1"/>
      <p:bldP spid="89099" grpId="0" animBg="1"/>
      <p:bldP spid="89100" grpId="0" animBg="1"/>
      <p:bldP spid="89101" grpId="0" animBg="1"/>
      <p:bldP spid="89102" grpId="0" animBg="1"/>
      <p:bldP spid="89103" grpId="0" animBg="1"/>
      <p:bldP spid="89104" grpId="0" animBg="1"/>
      <p:bldP spid="89111" grpId="0"/>
      <p:bldP spid="89112" grpId="0"/>
      <p:bldP spid="89113" grpId="0"/>
      <p:bldP spid="89114" grpId="0"/>
      <p:bldP spid="89115" grpId="0"/>
      <p:bldP spid="8911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7406640" cy="608014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b="1" dirty="0" smtClean="0">
                <a:solidFill>
                  <a:srgbClr val="00B050"/>
                </a:solidFill>
              </a:rPr>
              <a:t>Teorema de </a:t>
            </a:r>
            <a:r>
              <a:rPr lang="es-ES_tradnl" altLang="es-CO" b="1" dirty="0" err="1" smtClean="0">
                <a:solidFill>
                  <a:srgbClr val="00B050"/>
                </a:solidFill>
              </a:rPr>
              <a:t>Bayes</a:t>
            </a:r>
            <a:endParaRPr lang="es-ES_tradnl" altLang="es-CO" b="1" dirty="0">
              <a:solidFill>
                <a:srgbClr val="00B050"/>
              </a:solidFill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402421" y="1256143"/>
            <a:ext cx="41426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kumimoji="1" lang="es-ES" altLang="es-CO" sz="2000" b="1" dirty="0" smtClean="0">
                <a:latin typeface="Times New Roman" panose="02020603050405020304" pitchFamily="18" charset="0"/>
              </a:rPr>
              <a:t>Nuevamente supongamos que:</a:t>
            </a:r>
            <a:endParaRPr kumimoji="1" lang="es-ES" altLang="es-CO" b="1" u="sng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30283"/>
              </p:ext>
            </p:extLst>
          </p:nvPr>
        </p:nvGraphicFramePr>
        <p:xfrm>
          <a:off x="652750" y="1751501"/>
          <a:ext cx="2736448" cy="50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cuación" r:id="rId3" imgW="1307880" imgH="241200" progId="Equation.3">
                  <p:embed/>
                </p:oleObj>
              </mc:Choice>
              <mc:Fallback>
                <p:oleObj name="Ecuación" r:id="rId3" imgW="1307880" imgH="241200" progId="Equation.3">
                  <p:embed/>
                  <p:pic>
                    <p:nvPicPr>
                      <p:cNvPr id="819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50" y="1751501"/>
                        <a:ext cx="2736448" cy="50983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81929" name="Rectangle 9" descr="Horizontal discontinua"/>
          <p:cNvSpPr>
            <a:spLocks noChangeArrowheads="1"/>
          </p:cNvSpPr>
          <p:nvPr/>
        </p:nvSpPr>
        <p:spPr bwMode="auto">
          <a:xfrm>
            <a:off x="453432" y="5715672"/>
            <a:ext cx="1655762" cy="771400"/>
          </a:xfrm>
          <a:prstGeom prst="rect">
            <a:avLst/>
          </a:prstGeom>
          <a:pattFill prst="trellis">
            <a:fgClr>
              <a:srgbClr val="0066FF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53432" y="3175547"/>
            <a:ext cx="3313112" cy="33147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2109194" y="3175547"/>
            <a:ext cx="0" cy="3311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453432" y="4831310"/>
            <a:ext cx="331152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577257" y="3253335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1935" name="Text Box 15"/>
          <p:cNvSpPr txBox="1">
            <a:spLocks noChangeArrowheads="1"/>
          </p:cNvSpPr>
          <p:nvPr/>
        </p:nvSpPr>
        <p:spPr bwMode="auto">
          <a:xfrm>
            <a:off x="1823766" y="3246985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solidFill>
                  <a:srgbClr val="339933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81936" name="Text Box 16"/>
          <p:cNvSpPr txBox="1">
            <a:spLocks noChangeArrowheads="1"/>
          </p:cNvSpPr>
          <p:nvPr/>
        </p:nvSpPr>
        <p:spPr bwMode="auto">
          <a:xfrm>
            <a:off x="526457" y="6055272"/>
            <a:ext cx="52610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dirty="0" smtClean="0">
                <a:solidFill>
                  <a:srgbClr val="9933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aseline="-25000" dirty="0" smtClean="0">
                <a:solidFill>
                  <a:srgbClr val="9933FF"/>
                </a:solidFill>
                <a:latin typeface="Arial" panose="020B0604020202020204" pitchFamily="34" charset="0"/>
              </a:rPr>
              <a:t>10</a:t>
            </a:r>
            <a:endParaRPr kumimoji="0" lang="es-ES" altLang="es-CO" sz="1900" baseline="-25000" dirty="0">
              <a:solidFill>
                <a:srgbClr val="9933FF"/>
              </a:solidFill>
              <a:latin typeface="Arial" panose="020B0604020202020204" pitchFamily="34" charset="0"/>
            </a:endParaRPr>
          </a:p>
        </p:txBody>
      </p:sp>
      <p:sp>
        <p:nvSpPr>
          <p:cNvPr id="81937" name="Text Box 17"/>
          <p:cNvSpPr txBox="1">
            <a:spLocks noChangeArrowheads="1"/>
          </p:cNvSpPr>
          <p:nvPr/>
        </p:nvSpPr>
        <p:spPr bwMode="auto">
          <a:xfrm>
            <a:off x="3190282" y="6055272"/>
            <a:ext cx="436562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aseline="-25000">
                <a:solidFill>
                  <a:srgbClr val="0066FF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1939" name="Rectangle 19" descr="Cuadrícula de puntos"/>
          <p:cNvSpPr>
            <a:spLocks noChangeArrowheads="1"/>
          </p:cNvSpPr>
          <p:nvPr/>
        </p:nvSpPr>
        <p:spPr bwMode="auto">
          <a:xfrm>
            <a:off x="478083" y="3172372"/>
            <a:ext cx="1131416" cy="771401"/>
          </a:xfrm>
          <a:prstGeom prst="rect">
            <a:avLst/>
          </a:prstGeom>
          <a:pattFill prst="pct80">
            <a:fgClr>
              <a:srgbClr val="FF0000">
                <a:alpha val="50000"/>
              </a:srgb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81940" name="Rectangle 20" descr="Ladrillos en diagonal"/>
          <p:cNvSpPr>
            <a:spLocks noChangeArrowheads="1"/>
          </p:cNvSpPr>
          <p:nvPr/>
        </p:nvSpPr>
        <p:spPr bwMode="auto">
          <a:xfrm>
            <a:off x="1611368" y="3174039"/>
            <a:ext cx="865187" cy="1031875"/>
          </a:xfrm>
          <a:prstGeom prst="rect">
            <a:avLst/>
          </a:prstGeom>
          <a:pattFill prst="wdDnDiag">
            <a:fgClr>
              <a:srgbClr val="339933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81941" name="Rectangle 21" descr="Vertical discontinua"/>
          <p:cNvSpPr>
            <a:spLocks noChangeArrowheads="1"/>
          </p:cNvSpPr>
          <p:nvPr/>
        </p:nvSpPr>
        <p:spPr bwMode="auto">
          <a:xfrm>
            <a:off x="2109194" y="5517232"/>
            <a:ext cx="1655763" cy="969839"/>
          </a:xfrm>
          <a:prstGeom prst="rect">
            <a:avLst/>
          </a:prstGeom>
          <a:pattFill prst="trellis">
            <a:fgClr>
              <a:srgbClr val="FFC000">
                <a:alpha val="50000"/>
              </a:srgb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0" name="Rectangle 21" descr="Vertical discontinua"/>
          <p:cNvSpPr>
            <a:spLocks noChangeArrowheads="1"/>
          </p:cNvSpPr>
          <p:nvPr/>
        </p:nvSpPr>
        <p:spPr bwMode="auto">
          <a:xfrm>
            <a:off x="2465536" y="3172372"/>
            <a:ext cx="1285781" cy="1655762"/>
          </a:xfrm>
          <a:prstGeom prst="rect">
            <a:avLst/>
          </a:prstGeom>
          <a:pattFill prst="narVert">
            <a:fgClr>
              <a:srgbClr val="FF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2862644" y="3387999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solidFill>
                  <a:srgbClr val="339933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" name="Rectangle 9" descr="Horizontal discontinua"/>
          <p:cNvSpPr>
            <a:spLocks noChangeArrowheads="1"/>
          </p:cNvSpPr>
          <p:nvPr/>
        </p:nvSpPr>
        <p:spPr bwMode="auto">
          <a:xfrm>
            <a:off x="478083" y="3970902"/>
            <a:ext cx="1135437" cy="857233"/>
          </a:xfrm>
          <a:prstGeom prst="rect">
            <a:avLst/>
          </a:prstGeom>
          <a:pattFill prst="trellis">
            <a:fgClr>
              <a:srgbClr val="80008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836380" y="4142271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4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34" name="Rectangle 9" descr="Horizontal discontinua"/>
          <p:cNvSpPr>
            <a:spLocks noChangeArrowheads="1"/>
          </p:cNvSpPr>
          <p:nvPr/>
        </p:nvSpPr>
        <p:spPr bwMode="auto">
          <a:xfrm>
            <a:off x="1628798" y="4197896"/>
            <a:ext cx="820762" cy="630239"/>
          </a:xfrm>
          <a:prstGeom prst="rect">
            <a:avLst/>
          </a:prstGeom>
          <a:pattFill prst="lgCheck">
            <a:fgClr>
              <a:srgbClr val="800080">
                <a:alpha val="50000"/>
              </a:srgbClr>
            </a:fgClr>
            <a:bgClr>
              <a:srgbClr val="FFFFFF">
                <a:alpha val="50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5" name="Text Box 15"/>
          <p:cNvSpPr txBox="1">
            <a:spLocks noChangeArrowheads="1"/>
          </p:cNvSpPr>
          <p:nvPr/>
        </p:nvSpPr>
        <p:spPr bwMode="auto">
          <a:xfrm>
            <a:off x="1915931" y="4347369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5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36" name="Rectangle 21" descr="Vertical discontinua"/>
          <p:cNvSpPr>
            <a:spLocks noChangeArrowheads="1"/>
          </p:cNvSpPr>
          <p:nvPr/>
        </p:nvSpPr>
        <p:spPr bwMode="auto">
          <a:xfrm>
            <a:off x="2862644" y="4834487"/>
            <a:ext cx="920082" cy="676394"/>
          </a:xfrm>
          <a:prstGeom prst="rect">
            <a:avLst/>
          </a:prstGeom>
          <a:pattFill prst="dashVert">
            <a:fgClr>
              <a:srgbClr val="0066FF">
                <a:alpha val="50000"/>
              </a:srgb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37" name="Rectangle 21" descr="Vertical discontinua"/>
          <p:cNvSpPr>
            <a:spLocks noChangeArrowheads="1"/>
          </p:cNvSpPr>
          <p:nvPr/>
        </p:nvSpPr>
        <p:spPr bwMode="auto">
          <a:xfrm>
            <a:off x="475392" y="4813971"/>
            <a:ext cx="920082" cy="898525"/>
          </a:xfrm>
          <a:prstGeom prst="rect">
            <a:avLst/>
          </a:prstGeom>
          <a:pattFill prst="narVert">
            <a:fgClr>
              <a:schemeClr val="accent2">
                <a:lumMod val="75000"/>
                <a:alpha val="50000"/>
              </a:scheme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8" name="Rectangle 21" descr="Vertical discontinua"/>
          <p:cNvSpPr>
            <a:spLocks noChangeArrowheads="1"/>
          </p:cNvSpPr>
          <p:nvPr/>
        </p:nvSpPr>
        <p:spPr bwMode="auto">
          <a:xfrm>
            <a:off x="1417434" y="4821096"/>
            <a:ext cx="701496" cy="901735"/>
          </a:xfrm>
          <a:prstGeom prst="rect">
            <a:avLst/>
          </a:prstGeom>
          <a:pattFill prst="wdUpDiag">
            <a:fgClr>
              <a:schemeClr val="accent4">
                <a:lumMod val="75000"/>
                <a:alpha val="50000"/>
              </a:scheme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39" name="Rectangle 21" descr="Vertical discontinua"/>
          <p:cNvSpPr>
            <a:spLocks noChangeArrowheads="1"/>
          </p:cNvSpPr>
          <p:nvPr/>
        </p:nvSpPr>
        <p:spPr bwMode="auto">
          <a:xfrm>
            <a:off x="2125171" y="4809252"/>
            <a:ext cx="735885" cy="701628"/>
          </a:xfrm>
          <a:prstGeom prst="rect">
            <a:avLst/>
          </a:prstGeom>
          <a:pattFill prst="trellis">
            <a:fgClr>
              <a:schemeClr val="accent2">
                <a:lumMod val="60000"/>
                <a:lumOff val="40000"/>
                <a:alpha val="50000"/>
              </a:schemeClr>
            </a:fgClr>
            <a:bgClr>
              <a:schemeClr val="bg1">
                <a:alpha val="50000"/>
              </a:scheme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s-CO"/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710051" y="5058149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1513127" y="5100937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7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2325095" y="4981456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8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154688" y="4981911"/>
            <a:ext cx="4507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9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173066" y="6076950"/>
            <a:ext cx="46038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err="1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latin typeface="Arial" panose="020B0604020202020204" pitchFamily="34" charset="0"/>
              </a:rPr>
              <a:t>n</a:t>
            </a:r>
            <a:endParaRPr kumimoji="0" lang="es-ES" altLang="es-CO" sz="1900" b="1" baseline="-25000" dirty="0">
              <a:latin typeface="Arial" panose="020B0604020202020204" pitchFamily="34" charset="0"/>
            </a:endParaRPr>
          </a:p>
        </p:txBody>
      </p:sp>
      <p:graphicFrame>
        <p:nvGraphicFramePr>
          <p:cNvPr id="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499478"/>
              </p:ext>
            </p:extLst>
          </p:nvPr>
        </p:nvGraphicFramePr>
        <p:xfrm>
          <a:off x="1177027" y="2207369"/>
          <a:ext cx="1275972" cy="875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cuación" r:id="rId5" imgW="634680" imgH="431640" progId="Equation.3">
                  <p:embed/>
                </p:oleObj>
              </mc:Choice>
              <mc:Fallback>
                <p:oleObj name="Ecuación" r:id="rId5" imgW="634680" imgH="431640" progId="Equation.3">
                  <p:embed/>
                  <p:pic>
                    <p:nvPicPr>
                      <p:cNvPr id="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027" y="2207369"/>
                        <a:ext cx="1275972" cy="8759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Nube 2"/>
          <p:cNvSpPr/>
          <p:nvPr/>
        </p:nvSpPr>
        <p:spPr>
          <a:xfrm>
            <a:off x="475392" y="3463944"/>
            <a:ext cx="3168352" cy="2597256"/>
          </a:xfrm>
          <a:prstGeom prst="cloud">
            <a:avLst/>
          </a:prstGeom>
          <a:solidFill>
            <a:schemeClr val="accent1">
              <a:lumMod val="40000"/>
              <a:lumOff val="60000"/>
              <a:alpha val="78000"/>
            </a:schemeClr>
          </a:solidFill>
          <a:ln w="41275">
            <a:solidFill>
              <a:srgbClr val="C0000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/>
          <p:cNvSpPr txBox="1"/>
          <p:nvPr/>
        </p:nvSpPr>
        <p:spPr>
          <a:xfrm>
            <a:off x="1513126" y="4732090"/>
            <a:ext cx="1042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800" b="1" dirty="0" smtClean="0"/>
              <a:t>B</a:t>
            </a:r>
            <a:endParaRPr lang="es-CO" sz="4800" b="1" dirty="0"/>
          </a:p>
        </p:txBody>
      </p:sp>
      <p:graphicFrame>
        <p:nvGraphicFramePr>
          <p:cNvPr id="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79353"/>
              </p:ext>
            </p:extLst>
          </p:nvPr>
        </p:nvGraphicFramePr>
        <p:xfrm>
          <a:off x="1648246" y="5994540"/>
          <a:ext cx="432044" cy="436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3" name="Ecuación" r:id="rId7" imgW="164880" imgH="164880" progId="Equation.3">
                  <p:embed/>
                </p:oleObj>
              </mc:Choice>
              <mc:Fallback>
                <p:oleObj name="Ecuación" r:id="rId7" imgW="164880" imgH="164880" progId="Equation.3">
                  <p:embed/>
                  <p:pic>
                    <p:nvPicPr>
                      <p:cNvPr id="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8246" y="5994540"/>
                        <a:ext cx="432044" cy="43618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46"/>
          <p:cNvSpPr txBox="1">
            <a:spLocks noChangeArrowheads="1"/>
          </p:cNvSpPr>
          <p:nvPr/>
        </p:nvSpPr>
        <p:spPr bwMode="auto">
          <a:xfrm>
            <a:off x="4112810" y="1367191"/>
            <a:ext cx="124264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q"/>
            </a:pPr>
            <a:r>
              <a:rPr kumimoji="0" lang="es-ES" altLang="es-CO" sz="1900" b="1" dirty="0" smtClean="0">
                <a:latin typeface="Arial" panose="020B0604020202020204" pitchFamily="34" charset="0"/>
              </a:rPr>
              <a:t>P(B) 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1" name="Text Box 46"/>
          <p:cNvSpPr txBox="1">
            <a:spLocks noChangeArrowheads="1"/>
          </p:cNvSpPr>
          <p:nvPr/>
        </p:nvSpPr>
        <p:spPr bwMode="auto">
          <a:xfrm>
            <a:off x="5361757" y="1361986"/>
            <a:ext cx="172233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(B|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2" name="Text Box 46"/>
          <p:cNvSpPr txBox="1">
            <a:spLocks noChangeArrowheads="1"/>
          </p:cNvSpPr>
          <p:nvPr/>
        </p:nvSpPr>
        <p:spPr bwMode="auto">
          <a:xfrm>
            <a:off x="7338073" y="1407758"/>
            <a:ext cx="172675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)P(B|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339933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solidFill>
                  <a:srgbClr val="339933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3" name="Text Box 46"/>
          <p:cNvSpPr txBox="1">
            <a:spLocks noChangeArrowheads="1"/>
          </p:cNvSpPr>
          <p:nvPr/>
        </p:nvSpPr>
        <p:spPr bwMode="auto">
          <a:xfrm>
            <a:off x="6299609" y="1786782"/>
            <a:ext cx="181652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)P( 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B|</a:t>
            </a:r>
            <a:r>
              <a:rPr kumimoji="0" lang="es-ES" altLang="es-CO" sz="1900" b="1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4" name="Text Box 46"/>
          <p:cNvSpPr txBox="1">
            <a:spLocks noChangeArrowheads="1"/>
          </p:cNvSpPr>
          <p:nvPr/>
        </p:nvSpPr>
        <p:spPr bwMode="auto">
          <a:xfrm>
            <a:off x="5808908" y="1799972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5" name="Text Box 46"/>
          <p:cNvSpPr txBox="1">
            <a:spLocks noChangeArrowheads="1"/>
          </p:cNvSpPr>
          <p:nvPr/>
        </p:nvSpPr>
        <p:spPr bwMode="auto">
          <a:xfrm>
            <a:off x="5136337" y="1809508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6" name="Text Box 46"/>
          <p:cNvSpPr txBox="1">
            <a:spLocks noChangeArrowheads="1"/>
          </p:cNvSpPr>
          <p:nvPr/>
        </p:nvSpPr>
        <p:spPr bwMode="auto">
          <a:xfrm>
            <a:off x="6953386" y="1395184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7" name="Text Box 46"/>
          <p:cNvSpPr txBox="1">
            <a:spLocks noChangeArrowheads="1"/>
          </p:cNvSpPr>
          <p:nvPr/>
        </p:nvSpPr>
        <p:spPr bwMode="auto">
          <a:xfrm>
            <a:off x="5398628" y="1758865"/>
            <a:ext cx="42832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…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4123843" y="2534331"/>
            <a:ext cx="44958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eaLnBrk="0" hangingPunct="0">
              <a:buFont typeface="Wingdings" panose="05000000000000000000" pitchFamily="2" charset="2"/>
              <a:buChar char="q"/>
            </a:pPr>
            <a:r>
              <a:rPr lang="es-ES_tradnl" altLang="es-CO" sz="2000" b="1" dirty="0">
                <a:solidFill>
                  <a:srgbClr val="00B050"/>
                </a:solidFill>
              </a:rPr>
              <a:t>Teorema de </a:t>
            </a:r>
            <a:r>
              <a:rPr lang="es-ES_tradnl" altLang="es-CO" sz="2000" b="1" dirty="0" err="1">
                <a:solidFill>
                  <a:srgbClr val="00B050"/>
                </a:solidFill>
              </a:rPr>
              <a:t>Bayes</a:t>
            </a:r>
            <a:endParaRPr kumimoji="1" lang="es-ES" altLang="es-CO" b="1" u="sng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3949947" y="3387998"/>
            <a:ext cx="97654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|B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5394722" y="3172372"/>
            <a:ext cx="15860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>
                <a:latin typeface="Arial" panose="020B0604020202020204" pitchFamily="34" charset="0"/>
              </a:rPr>
              <a:t>j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(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B|</a:t>
            </a:r>
            <a:r>
              <a:rPr kumimoji="0" lang="es-ES" altLang="es-CO" sz="19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4941586" y="3421670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5136337" y="3421669"/>
            <a:ext cx="222849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-------------------------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5629372" y="3681225"/>
            <a:ext cx="686406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P(B)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3" name="Text Box 46"/>
          <p:cNvSpPr txBox="1">
            <a:spLocks noChangeArrowheads="1"/>
          </p:cNvSpPr>
          <p:nvPr/>
        </p:nvSpPr>
        <p:spPr bwMode="auto">
          <a:xfrm>
            <a:off x="3841137" y="4540369"/>
            <a:ext cx="976549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|B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5409656" y="4234140"/>
            <a:ext cx="15860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>
                <a:latin typeface="Arial" panose="020B0604020202020204" pitchFamily="34" charset="0"/>
              </a:rPr>
              <a:t>j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(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B|</a:t>
            </a:r>
            <a:r>
              <a:rPr kumimoji="0" lang="es-ES" altLang="es-CO" sz="19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j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5" name="Text Box 46"/>
          <p:cNvSpPr txBox="1">
            <a:spLocks noChangeArrowheads="1"/>
          </p:cNvSpPr>
          <p:nvPr/>
        </p:nvSpPr>
        <p:spPr bwMode="auto">
          <a:xfrm>
            <a:off x="4741289" y="453972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4920981" y="4523855"/>
            <a:ext cx="402706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-----------------------------------------------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8" name="Text Box 46"/>
          <p:cNvSpPr txBox="1">
            <a:spLocks noChangeArrowheads="1"/>
          </p:cNvSpPr>
          <p:nvPr/>
        </p:nvSpPr>
        <p:spPr bwMode="auto">
          <a:xfrm>
            <a:off x="4849359" y="4823507"/>
            <a:ext cx="172233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P(A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(B|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9" name="Text Box 46"/>
          <p:cNvSpPr txBox="1">
            <a:spLocks noChangeArrowheads="1"/>
          </p:cNvSpPr>
          <p:nvPr/>
        </p:nvSpPr>
        <p:spPr bwMode="auto">
          <a:xfrm>
            <a:off x="6408023" y="4866042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0" name="Text Box 46"/>
          <p:cNvSpPr txBox="1">
            <a:spLocks noChangeArrowheads="1"/>
          </p:cNvSpPr>
          <p:nvPr/>
        </p:nvSpPr>
        <p:spPr bwMode="auto">
          <a:xfrm>
            <a:off x="6588120" y="4787055"/>
            <a:ext cx="42832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…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71" name="Text Box 46"/>
          <p:cNvSpPr txBox="1">
            <a:spLocks noChangeArrowheads="1"/>
          </p:cNvSpPr>
          <p:nvPr/>
        </p:nvSpPr>
        <p:spPr bwMode="auto">
          <a:xfrm>
            <a:off x="7189062" y="4834487"/>
            <a:ext cx="181652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)P( </a:t>
            </a:r>
            <a:r>
              <a:rPr kumimoji="0" lang="es-ES" altLang="es-CO" sz="1900" b="1" dirty="0" err="1" smtClean="0">
                <a:latin typeface="Arial" panose="020B0604020202020204" pitchFamily="34" charset="0"/>
              </a:rPr>
              <a:t>B|</a:t>
            </a:r>
            <a:r>
              <a:rPr kumimoji="0" lang="es-ES" altLang="es-CO" sz="1900" b="1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kumimoji="0" lang="es-ES" altLang="es-CO" sz="1900" b="1" baseline="-25000" dirty="0" err="1" smtClean="0">
                <a:solidFill>
                  <a:srgbClr val="0066FF"/>
                </a:solidFill>
                <a:latin typeface="Arial" panose="020B0604020202020204" pitchFamily="34" charset="0"/>
              </a:rPr>
              <a:t>n</a:t>
            </a:r>
            <a:r>
              <a:rPr kumimoji="0" lang="es-ES" altLang="es-CO" sz="1900" b="1" dirty="0" smtClean="0">
                <a:solidFill>
                  <a:srgbClr val="0066FF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89" name="Text Box 46"/>
          <p:cNvSpPr txBox="1">
            <a:spLocks noChangeArrowheads="1"/>
          </p:cNvSpPr>
          <p:nvPr/>
        </p:nvSpPr>
        <p:spPr bwMode="auto">
          <a:xfrm>
            <a:off x="6902106" y="4847816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+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7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3" grpId="0" animBg="1"/>
      <p:bldP spid="4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286921"/>
            <a:ext cx="7406640" cy="1356360"/>
          </a:xfrm>
        </p:spPr>
        <p:txBody>
          <a:bodyPr/>
          <a:lstStyle/>
          <a:p>
            <a:pPr algn="ctr"/>
            <a:r>
              <a:rPr lang="es-ES_tradnl" altLang="es-CO" b="1" dirty="0" smtClean="0">
                <a:solidFill>
                  <a:srgbClr val="00B050"/>
                </a:solidFill>
              </a:rPr>
              <a:t>Ejemplo: Teorema de </a:t>
            </a:r>
            <a:r>
              <a:rPr lang="es-ES_tradnl" altLang="es-CO" b="1" dirty="0" err="1" smtClean="0">
                <a:solidFill>
                  <a:srgbClr val="00B050"/>
                </a:solidFill>
              </a:rPr>
              <a:t>Bayes</a:t>
            </a:r>
            <a:endParaRPr lang="es-ES_tradnl" altLang="es-CO" dirty="0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s-ES_tradnl" altLang="es-CO" sz="2400">
              <a:latin typeface="Times New Roman" panose="02020603050405020304" pitchFamily="18" charset="0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CO"/>
          </a:p>
        </p:txBody>
      </p:sp>
      <p:sp>
        <p:nvSpPr>
          <p:cNvPr id="93190" name="Oval 6"/>
          <p:cNvSpPr>
            <a:spLocks noChangeArrowheads="1"/>
          </p:cNvSpPr>
          <p:nvPr/>
        </p:nvSpPr>
        <p:spPr bwMode="auto">
          <a:xfrm>
            <a:off x="4068763" y="3924300"/>
            <a:ext cx="755649" cy="863600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100" dirty="0">
                <a:latin typeface="Arial" panose="020B0604020202020204" pitchFamily="34" charset="0"/>
              </a:rPr>
              <a:t>Estudiante</a:t>
            </a:r>
          </a:p>
        </p:txBody>
      </p:sp>
      <p:sp>
        <p:nvSpPr>
          <p:cNvPr id="93193" name="Oval 9"/>
          <p:cNvSpPr>
            <a:spLocks noChangeArrowheads="1"/>
          </p:cNvSpPr>
          <p:nvPr/>
        </p:nvSpPr>
        <p:spPr bwMode="auto">
          <a:xfrm>
            <a:off x="5724525" y="4932363"/>
            <a:ext cx="863699" cy="863600"/>
          </a:xfrm>
          <a:prstGeom prst="ellipse">
            <a:avLst/>
          </a:prstGeom>
          <a:solidFill>
            <a:srgbClr val="00B0F0"/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87425"/>
            <a:r>
              <a:rPr lang="es-ES" altLang="es-CO" sz="1100" dirty="0">
                <a:latin typeface="Arial" panose="020B0604020202020204" pitchFamily="34" charset="0"/>
              </a:rPr>
              <a:t>Hombre</a:t>
            </a:r>
          </a:p>
        </p:txBody>
      </p:sp>
      <p:sp>
        <p:nvSpPr>
          <p:cNvPr id="93195" name="Oval 11"/>
          <p:cNvSpPr>
            <a:spLocks noChangeArrowheads="1"/>
          </p:cNvSpPr>
          <p:nvPr/>
        </p:nvSpPr>
        <p:spPr bwMode="auto">
          <a:xfrm>
            <a:off x="7737475" y="5865813"/>
            <a:ext cx="718194" cy="720725"/>
          </a:xfrm>
          <a:prstGeom prst="ellipse">
            <a:avLst/>
          </a:prstGeom>
          <a:solidFill>
            <a:srgbClr val="92D050"/>
          </a:solidFill>
          <a:ln w="9525">
            <a:solidFill>
              <a:srgbClr val="33CC33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87425"/>
            <a:r>
              <a:rPr lang="es-ES" altLang="es-CO" sz="1400">
                <a:latin typeface="Arial" panose="020B0604020202020204" pitchFamily="34" charset="0"/>
              </a:rPr>
              <a:t>No fuma</a:t>
            </a:r>
          </a:p>
        </p:txBody>
      </p:sp>
      <p:sp>
        <p:nvSpPr>
          <p:cNvPr id="93196" name="Oval 12"/>
          <p:cNvSpPr>
            <a:spLocks noChangeArrowheads="1"/>
          </p:cNvSpPr>
          <p:nvPr/>
        </p:nvSpPr>
        <p:spPr bwMode="auto">
          <a:xfrm>
            <a:off x="7812088" y="4643438"/>
            <a:ext cx="865186" cy="863600"/>
          </a:xfrm>
          <a:prstGeom prst="ellipse">
            <a:avLst/>
          </a:prstGeom>
          <a:solidFill>
            <a:srgbClr val="7030A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87425"/>
            <a:r>
              <a:rPr lang="es-ES" altLang="es-CO" sz="1900" dirty="0">
                <a:latin typeface="Arial" panose="020B0604020202020204" pitchFamily="34" charset="0"/>
              </a:rPr>
              <a:t>Fuma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V="1">
            <a:off x="5221288" y="3852863"/>
            <a:ext cx="574675" cy="2159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>
            <a:off x="5221288" y="4645025"/>
            <a:ext cx="574675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V="1">
            <a:off x="6948488" y="2916238"/>
            <a:ext cx="936625" cy="3587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6948488" y="3708400"/>
            <a:ext cx="792162" cy="287338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V="1">
            <a:off x="7021513" y="5075238"/>
            <a:ext cx="719137" cy="1444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>
            <a:off x="6948488" y="5580063"/>
            <a:ext cx="720725" cy="5032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5132388" y="354171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>
                <a:latin typeface="Arial" panose="020B0604020202020204" pitchFamily="34" charset="0"/>
              </a:rPr>
              <a:t>0,7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7092950" y="262731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>
                <a:latin typeface="Arial" panose="020B0604020202020204" pitchFamily="34" charset="0"/>
              </a:rPr>
              <a:t>0,1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7092950" y="471646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>
                <a:latin typeface="Arial" panose="020B0604020202020204" pitchFamily="34" charset="0"/>
              </a:rPr>
              <a:t>0,2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5056188" y="4795838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0,3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6950075" y="5867400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0,8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7216775" y="3427413"/>
            <a:ext cx="520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>
                <a:latin typeface="Arial" panose="020B0604020202020204" pitchFamily="34" charset="0"/>
              </a:rPr>
              <a:t>0,9</a:t>
            </a:r>
          </a:p>
        </p:txBody>
      </p:sp>
      <p:sp>
        <p:nvSpPr>
          <p:cNvPr id="93209" name="Rectangle 25"/>
          <p:cNvSpPr>
            <a:spLocks noChangeArrowheads="1"/>
          </p:cNvSpPr>
          <p:nvPr/>
        </p:nvSpPr>
        <p:spPr bwMode="auto">
          <a:xfrm>
            <a:off x="543652" y="1278731"/>
            <a:ext cx="806450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736" tIns="49368" rIns="98736" bIns="4936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0" hangingPunct="0">
              <a:spcBef>
                <a:spcPct val="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kumimoji="1" lang="es-ES" altLang="es-CO" sz="1800" b="1" u="sng" dirty="0">
                <a:solidFill>
                  <a:schemeClr val="accent1"/>
                </a:solidFill>
                <a:latin typeface="Times New Roman" panose="02020603050405020304" pitchFamily="18" charset="0"/>
              </a:rPr>
              <a:t>EJEMPLO: </a:t>
            </a:r>
            <a:r>
              <a:rPr lang="es-ES" altLang="es-CO" sz="1800" b="1" dirty="0">
                <a:latin typeface="Times New Roman" panose="02020603050405020304" pitchFamily="18" charset="0"/>
              </a:rPr>
              <a:t>En un aula el 70% de los alumnos son mujeres. De ellas el 10% son fumadoras. De los hombres, son fumadores el 20%.</a:t>
            </a:r>
          </a:p>
        </p:txBody>
      </p:sp>
      <p:graphicFrame>
        <p:nvGraphicFramePr>
          <p:cNvPr id="932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0152"/>
              </p:ext>
            </p:extLst>
          </p:nvPr>
        </p:nvGraphicFramePr>
        <p:xfrm>
          <a:off x="574675" y="4056998"/>
          <a:ext cx="21971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7" name="Ecuación" r:id="rId3" imgW="1384200" imgH="419040" progId="Equation.3">
                  <p:embed/>
                </p:oleObj>
              </mc:Choice>
              <mc:Fallback>
                <p:oleObj name="Ecuación" r:id="rId3" imgW="1384200" imgH="4190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056998"/>
                        <a:ext cx="21971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684214" y="1930169"/>
            <a:ext cx="40687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ES" altLang="es-CO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¿Qué porcentaje de fumadores hay?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ES" altLang="es-CO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P(F) = </a:t>
            </a:r>
            <a:r>
              <a:rPr lang="es-ES" altLang="es-CO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0,7 </a:t>
            </a:r>
            <a:r>
              <a:rPr lang="es-ES" altLang="es-CO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 0,1 + 0,3 x 0,2 = 0,13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s-ES" altLang="es-CO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(Resuelto antes)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s-ES" altLang="es-CO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ES" altLang="es-CO" b="1" dirty="0">
                <a:solidFill>
                  <a:srgbClr val="339933"/>
                </a:solidFill>
                <a:latin typeface="Times New Roman" panose="02020603050405020304" pitchFamily="18" charset="0"/>
              </a:rPr>
              <a:t>  Se elije a un individuo al azar y es… </a:t>
            </a:r>
            <a:r>
              <a:rPr lang="es-ES" altLang="es-CO" b="1" dirty="0" smtClean="0">
                <a:solidFill>
                  <a:srgbClr val="339933"/>
                </a:solidFill>
                <a:latin typeface="Times New Roman" panose="02020603050405020304" pitchFamily="18" charset="0"/>
              </a:rPr>
              <a:t>fumador ¿</a:t>
            </a:r>
            <a:r>
              <a:rPr lang="es-ES" altLang="es-CO" b="1" dirty="0">
                <a:solidFill>
                  <a:srgbClr val="339933"/>
                </a:solidFill>
                <a:latin typeface="Times New Roman" panose="02020603050405020304" pitchFamily="18" charset="0"/>
              </a:rPr>
              <a:t>Probabilidad de que sea un hombre?</a:t>
            </a:r>
            <a:endParaRPr lang="es-ES" altLang="es-CO" dirty="0">
              <a:latin typeface="Times New Roman" panose="02020603050405020304" pitchFamily="18" charset="0"/>
            </a:endParaRPr>
          </a:p>
        </p:txBody>
      </p:sp>
      <p:sp>
        <p:nvSpPr>
          <p:cNvPr id="28" name="Oval 11"/>
          <p:cNvSpPr>
            <a:spLocks noChangeArrowheads="1"/>
          </p:cNvSpPr>
          <p:nvPr/>
        </p:nvSpPr>
        <p:spPr bwMode="auto">
          <a:xfrm>
            <a:off x="7787426" y="3708400"/>
            <a:ext cx="718194" cy="720725"/>
          </a:xfrm>
          <a:prstGeom prst="ellipse">
            <a:avLst/>
          </a:prstGeom>
          <a:solidFill>
            <a:srgbClr val="92D050"/>
          </a:solidFill>
          <a:ln w="9525">
            <a:solidFill>
              <a:srgbClr val="33CC33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400">
                <a:latin typeface="Arial" panose="020B0604020202020204" pitchFamily="34" charset="0"/>
              </a:rPr>
              <a:t>No fuma</a:t>
            </a:r>
          </a:p>
        </p:txBody>
      </p:sp>
      <p:sp>
        <p:nvSpPr>
          <p:cNvPr id="29" name="Oval 12"/>
          <p:cNvSpPr>
            <a:spLocks noChangeArrowheads="1"/>
          </p:cNvSpPr>
          <p:nvPr/>
        </p:nvSpPr>
        <p:spPr bwMode="auto">
          <a:xfrm>
            <a:off x="7860253" y="2304258"/>
            <a:ext cx="865186" cy="863600"/>
          </a:xfrm>
          <a:prstGeom prst="ellipse">
            <a:avLst/>
          </a:prstGeom>
          <a:solidFill>
            <a:srgbClr val="7030A0">
              <a:alpha val="50000"/>
            </a:srgbClr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s-ES" altLang="es-CO" sz="1900" dirty="0">
                <a:latin typeface="Arial" panose="020B0604020202020204" pitchFamily="34" charset="0"/>
              </a:rPr>
              <a:t>Fuma</a:t>
            </a:r>
          </a:p>
        </p:txBody>
      </p:sp>
      <p:sp>
        <p:nvSpPr>
          <p:cNvPr id="30" name="Oval 9"/>
          <p:cNvSpPr>
            <a:spLocks noChangeArrowheads="1"/>
          </p:cNvSpPr>
          <p:nvPr/>
        </p:nvSpPr>
        <p:spPr bwMode="auto">
          <a:xfrm>
            <a:off x="5884863" y="3186113"/>
            <a:ext cx="863699" cy="863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defTabSz="987425"/>
            <a:r>
              <a:rPr lang="es-ES" altLang="es-CO" sz="1100" dirty="0">
                <a:latin typeface="Arial" panose="020B0604020202020204" pitchFamily="34" charset="0"/>
              </a:rPr>
              <a:t>Mujer</a:t>
            </a:r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601119"/>
              </p:ext>
            </p:extLst>
          </p:nvPr>
        </p:nvGraphicFramePr>
        <p:xfrm>
          <a:off x="1544638" y="4914900"/>
          <a:ext cx="183356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8" name="Ecuación" r:id="rId5" imgW="1155600" imgH="419040" progId="Equation.3">
                  <p:embed/>
                </p:oleObj>
              </mc:Choice>
              <mc:Fallback>
                <p:oleObj name="Ecuación" r:id="rId5" imgW="1155600" imgH="419040" progId="Equation.3">
                  <p:embed/>
                  <p:pic>
                    <p:nvPicPr>
                      <p:cNvPr id="932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4914900"/>
                        <a:ext cx="1833562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446149"/>
              </p:ext>
            </p:extLst>
          </p:nvPr>
        </p:nvGraphicFramePr>
        <p:xfrm>
          <a:off x="1595112" y="5675566"/>
          <a:ext cx="17335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9" name="Ecuación" r:id="rId7" imgW="1091880" imgH="419040" progId="Equation.3">
                  <p:embed/>
                </p:oleObj>
              </mc:Choice>
              <mc:Fallback>
                <p:oleObj name="Ecuación" r:id="rId7" imgW="1091880" imgH="419040" progId="Equation.3">
                  <p:embed/>
                  <p:pic>
                    <p:nvPicPr>
                      <p:cNvPr id="932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112" y="5675566"/>
                        <a:ext cx="173355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3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3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3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0" grpId="0" animBg="1"/>
      <p:bldP spid="93193" grpId="0" animBg="1"/>
      <p:bldP spid="93195" grpId="0" animBg="1"/>
      <p:bldP spid="93196" grpId="0" animBg="1"/>
      <p:bldP spid="93203" grpId="0"/>
      <p:bldP spid="93204" grpId="0"/>
      <p:bldP spid="93205" grpId="0"/>
      <p:bldP spid="93206" grpId="0"/>
      <p:bldP spid="93207" grpId="0"/>
      <p:bldP spid="93208" grpId="0"/>
      <p:bldP spid="93209" grpId="0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2418606" cy="731168"/>
          </a:xfrm>
        </p:spPr>
        <p:txBody>
          <a:bodyPr/>
          <a:lstStyle/>
          <a:p>
            <a:pPr algn="ctr"/>
            <a:r>
              <a:rPr lang="es-ES" altLang="es-CO" b="1" dirty="0" smtClean="0">
                <a:solidFill>
                  <a:srgbClr val="00B050"/>
                </a:solidFill>
              </a:rPr>
              <a:t>Ejemplo</a:t>
            </a:r>
            <a:endParaRPr lang="es-ES" altLang="es-CO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3568" y="1196752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Se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dispone de tres cajas con bombillas. La primera contiene 12 bombillas, de las cuales hay cinco fundidas; en la segunda hay ocho bombillas, estando tres de ellas fundida, y la tercera caja hay cinco bombillas fundidas de un total de quince</a:t>
            </a:r>
            <a:r>
              <a:rPr kumimoji="1" lang="es-ES" altLang="es-CO" b="1" dirty="0" smtClean="0">
                <a:latin typeface="Times New Roman" panose="02020603050405020304" pitchFamily="18" charset="0"/>
              </a:rPr>
              <a:t> 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grpSp>
        <p:nvGrpSpPr>
          <p:cNvPr id="6" name="109 Grupo"/>
          <p:cNvGrpSpPr/>
          <p:nvPr/>
        </p:nvGrpSpPr>
        <p:grpSpPr>
          <a:xfrm>
            <a:off x="857249" y="2708920"/>
            <a:ext cx="4002782" cy="3744416"/>
            <a:chOff x="4572001" y="1869250"/>
            <a:chExt cx="3705209" cy="2547996"/>
          </a:xfrm>
        </p:grpSpPr>
        <p:sp>
          <p:nvSpPr>
            <p:cNvPr id="7" name="63 CuadroTexto"/>
            <p:cNvSpPr txBox="1"/>
            <p:nvPr/>
          </p:nvSpPr>
          <p:spPr>
            <a:xfrm>
              <a:off x="4572001" y="2999904"/>
              <a:ext cx="685800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URNA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64 CuadroTexto"/>
            <p:cNvSpPr txBox="1"/>
            <p:nvPr/>
          </p:nvSpPr>
          <p:spPr>
            <a:xfrm>
              <a:off x="5929303" y="2077559"/>
              <a:ext cx="977088" cy="2757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1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65 CuadroTexto"/>
            <p:cNvSpPr txBox="1"/>
            <p:nvPr/>
          </p:nvSpPr>
          <p:spPr>
            <a:xfrm>
              <a:off x="5929323" y="3000372"/>
              <a:ext cx="963006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66 CuadroTexto"/>
            <p:cNvSpPr txBox="1"/>
            <p:nvPr/>
          </p:nvSpPr>
          <p:spPr>
            <a:xfrm>
              <a:off x="5971510" y="3910981"/>
              <a:ext cx="934881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67 CuadroTexto"/>
            <p:cNvSpPr txBox="1"/>
            <p:nvPr/>
          </p:nvSpPr>
          <p:spPr>
            <a:xfrm>
              <a:off x="7215206" y="1869250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68 CuadroTexto"/>
            <p:cNvSpPr txBox="1"/>
            <p:nvPr/>
          </p:nvSpPr>
          <p:spPr>
            <a:xfrm>
              <a:off x="7212396" y="2291935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69 CuadroTexto"/>
            <p:cNvSpPr txBox="1"/>
            <p:nvPr/>
          </p:nvSpPr>
          <p:spPr>
            <a:xfrm>
              <a:off x="7218016" y="2792001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70 CuadroTexto"/>
            <p:cNvSpPr txBox="1"/>
            <p:nvPr/>
          </p:nvSpPr>
          <p:spPr>
            <a:xfrm>
              <a:off x="7215206" y="3214686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71 CuadroTexto"/>
            <p:cNvSpPr txBox="1"/>
            <p:nvPr/>
          </p:nvSpPr>
          <p:spPr>
            <a:xfrm>
              <a:off x="7218016" y="3714752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72 CuadroTexto"/>
            <p:cNvSpPr txBox="1"/>
            <p:nvPr/>
          </p:nvSpPr>
          <p:spPr>
            <a:xfrm>
              <a:off x="7215206" y="4137437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74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5257801" y="2215452"/>
              <a:ext cx="671502" cy="92295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76 Conector recto de flecha"/>
            <p:cNvCxnSpPr>
              <a:stCxn id="7" idx="3"/>
              <a:endCxn id="9" idx="1"/>
            </p:cNvCxnSpPr>
            <p:nvPr/>
          </p:nvCxnSpPr>
          <p:spPr>
            <a:xfrm>
              <a:off x="5257801" y="3138403"/>
              <a:ext cx="671522" cy="46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78 Conector recto de flecha"/>
            <p:cNvCxnSpPr>
              <a:stCxn id="7" idx="3"/>
              <a:endCxn id="10" idx="1"/>
            </p:cNvCxnSpPr>
            <p:nvPr/>
          </p:nvCxnSpPr>
          <p:spPr>
            <a:xfrm>
              <a:off x="5257801" y="3138403"/>
              <a:ext cx="713710" cy="91107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0 Conector recto de flecha"/>
            <p:cNvCxnSpPr>
              <a:stCxn id="8" idx="3"/>
              <a:endCxn id="11" idx="1"/>
            </p:cNvCxnSpPr>
            <p:nvPr/>
          </p:nvCxnSpPr>
          <p:spPr>
            <a:xfrm flipV="1">
              <a:off x="6906391" y="2007750"/>
              <a:ext cx="308815" cy="20770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82 Conector recto de flecha"/>
            <p:cNvCxnSpPr>
              <a:stCxn id="8" idx="3"/>
              <a:endCxn id="12" idx="1"/>
            </p:cNvCxnSpPr>
            <p:nvPr/>
          </p:nvCxnSpPr>
          <p:spPr>
            <a:xfrm>
              <a:off x="6906391" y="2215452"/>
              <a:ext cx="306005" cy="214982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84 Conector recto de flecha"/>
            <p:cNvCxnSpPr>
              <a:stCxn id="9" idx="3"/>
              <a:endCxn id="13" idx="1"/>
            </p:cNvCxnSpPr>
            <p:nvPr/>
          </p:nvCxnSpPr>
          <p:spPr>
            <a:xfrm flipV="1">
              <a:off x="6892329" y="2930500"/>
              <a:ext cx="325687" cy="20837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86 Conector recto de flecha"/>
            <p:cNvCxnSpPr>
              <a:stCxn id="9" idx="3"/>
              <a:endCxn id="14" idx="1"/>
            </p:cNvCxnSpPr>
            <p:nvPr/>
          </p:nvCxnSpPr>
          <p:spPr>
            <a:xfrm>
              <a:off x="6892329" y="3138871"/>
              <a:ext cx="322877" cy="21431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8 Conector recto de flecha"/>
            <p:cNvCxnSpPr>
              <a:stCxn id="10" idx="3"/>
              <a:endCxn id="15" idx="1"/>
            </p:cNvCxnSpPr>
            <p:nvPr/>
          </p:nvCxnSpPr>
          <p:spPr>
            <a:xfrm flipV="1">
              <a:off x="6906392" y="3853252"/>
              <a:ext cx="311624" cy="19622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0 Conector recto de flecha"/>
            <p:cNvCxnSpPr>
              <a:stCxn id="10" idx="3"/>
              <a:endCxn id="16" idx="1"/>
            </p:cNvCxnSpPr>
            <p:nvPr/>
          </p:nvCxnSpPr>
          <p:spPr>
            <a:xfrm>
              <a:off x="6906392" y="4049481"/>
              <a:ext cx="308815" cy="226456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91 CuadroTexto"/>
            <p:cNvSpPr txBox="1"/>
            <p:nvPr/>
          </p:nvSpPr>
          <p:spPr>
            <a:xfrm>
              <a:off x="7781090" y="1872060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92 CuadroTexto"/>
            <p:cNvSpPr txBox="1"/>
            <p:nvPr/>
          </p:nvSpPr>
          <p:spPr>
            <a:xfrm>
              <a:off x="7778280" y="2294745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93 CuadroTexto"/>
            <p:cNvSpPr txBox="1"/>
            <p:nvPr/>
          </p:nvSpPr>
          <p:spPr>
            <a:xfrm>
              <a:off x="7783900" y="2794811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94 CuadroTexto"/>
            <p:cNvSpPr txBox="1"/>
            <p:nvPr/>
          </p:nvSpPr>
          <p:spPr>
            <a:xfrm>
              <a:off x="7781090" y="3217496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95 CuadroTexto"/>
            <p:cNvSpPr txBox="1"/>
            <p:nvPr/>
          </p:nvSpPr>
          <p:spPr>
            <a:xfrm>
              <a:off x="7783900" y="3717562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96 CuadroTexto"/>
            <p:cNvSpPr txBox="1"/>
            <p:nvPr/>
          </p:nvSpPr>
          <p:spPr>
            <a:xfrm>
              <a:off x="7781090" y="4140247"/>
              <a:ext cx="4961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98 Conector recto de flecha"/>
            <p:cNvCxnSpPr>
              <a:stCxn id="11" idx="3"/>
              <a:endCxn id="26" idx="1"/>
            </p:cNvCxnSpPr>
            <p:nvPr/>
          </p:nvCxnSpPr>
          <p:spPr>
            <a:xfrm>
              <a:off x="7575206" y="2007750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00 Conector recto de flecha"/>
            <p:cNvCxnSpPr>
              <a:stCxn id="12" idx="3"/>
              <a:endCxn id="27" idx="1"/>
            </p:cNvCxnSpPr>
            <p:nvPr/>
          </p:nvCxnSpPr>
          <p:spPr>
            <a:xfrm>
              <a:off x="7572396" y="2430435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02 Conector recto de flecha"/>
            <p:cNvCxnSpPr>
              <a:stCxn id="13" idx="3"/>
              <a:endCxn id="28" idx="1"/>
            </p:cNvCxnSpPr>
            <p:nvPr/>
          </p:nvCxnSpPr>
          <p:spPr>
            <a:xfrm>
              <a:off x="7578016" y="2930501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04 Conector recto de flecha"/>
            <p:cNvCxnSpPr>
              <a:stCxn id="14" idx="3"/>
              <a:endCxn id="29" idx="1"/>
            </p:cNvCxnSpPr>
            <p:nvPr/>
          </p:nvCxnSpPr>
          <p:spPr>
            <a:xfrm>
              <a:off x="7575206" y="3353186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06 Conector recto de flecha"/>
            <p:cNvCxnSpPr>
              <a:stCxn id="15" idx="3"/>
              <a:endCxn id="30" idx="1"/>
            </p:cNvCxnSpPr>
            <p:nvPr/>
          </p:nvCxnSpPr>
          <p:spPr>
            <a:xfrm>
              <a:off x="7578016" y="3853252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8 Conector recto de flecha"/>
            <p:cNvCxnSpPr>
              <a:stCxn id="16" idx="3"/>
              <a:endCxn id="31" idx="1"/>
            </p:cNvCxnSpPr>
            <p:nvPr/>
          </p:nvCxnSpPr>
          <p:spPr>
            <a:xfrm>
              <a:off x="7575205" y="4275937"/>
              <a:ext cx="205886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095841" y="2146846"/>
            <a:ext cx="3291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>
                <a:latin typeface="Times New Roman" panose="02020603050405020304" pitchFamily="18" charset="0"/>
              </a:rPr>
              <a:t>1.	¿Cuál es la probabilidad de </a:t>
            </a:r>
            <a:r>
              <a:rPr kumimoji="1" lang="es-CO" altLang="es-CO" b="1" dirty="0" smtClean="0">
                <a:latin typeface="Times New Roman" panose="02020603050405020304" pitchFamily="18" charset="0"/>
              </a:rPr>
              <a:t>tomar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una bombilla al azar de una cualquiera de las cajas?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234918" y="3544782"/>
            <a:ext cx="7761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P(C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6148115" y="3553329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6541449" y="3568864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5234918" y="4178115"/>
            <a:ext cx="7761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P(C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6148115" y="4186662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6541449" y="4202197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5279557" y="4835530"/>
            <a:ext cx="7761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P(C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3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6192754" y="4844077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6586088" y="4859612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2418606" cy="731168"/>
          </a:xfrm>
        </p:spPr>
        <p:txBody>
          <a:bodyPr/>
          <a:lstStyle/>
          <a:p>
            <a:pPr algn="ctr"/>
            <a:r>
              <a:rPr lang="es-ES" altLang="es-CO" b="1" dirty="0" smtClean="0">
                <a:solidFill>
                  <a:srgbClr val="00B050"/>
                </a:solidFill>
              </a:rPr>
              <a:t>Ejemplo</a:t>
            </a:r>
            <a:endParaRPr lang="es-ES" altLang="es-CO" dirty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83568" y="1196752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Se </a:t>
            </a:r>
            <a:r>
              <a:rPr kumimoji="1" lang="es-CO" altLang="es-CO" b="1" dirty="0">
                <a:latin typeface="Times New Roman" panose="02020603050405020304" pitchFamily="18" charset="0"/>
              </a:rPr>
              <a:t>dispone de tres cajas con bombillas. La primera contiene 12 bombillas, de las cuales hay cinco fundidas; en la segunda hay ocho bombillas, estando tres de ellas fundida, y la tercera caja hay cinco bombillas fundidas de un total de quince</a:t>
            </a:r>
            <a:r>
              <a:rPr kumimoji="1" lang="es-ES" altLang="es-CO" b="1" dirty="0" smtClean="0">
                <a:latin typeface="Times New Roman" panose="02020603050405020304" pitchFamily="18" charset="0"/>
              </a:rPr>
              <a:t> 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grpSp>
        <p:nvGrpSpPr>
          <p:cNvPr id="6" name="109 Grupo"/>
          <p:cNvGrpSpPr/>
          <p:nvPr/>
        </p:nvGrpSpPr>
        <p:grpSpPr>
          <a:xfrm>
            <a:off x="857249" y="2708920"/>
            <a:ext cx="4002782" cy="3744416"/>
            <a:chOff x="4572001" y="1869250"/>
            <a:chExt cx="3705209" cy="2547996"/>
          </a:xfrm>
        </p:grpSpPr>
        <p:sp>
          <p:nvSpPr>
            <p:cNvPr id="7" name="63 CuadroTexto"/>
            <p:cNvSpPr txBox="1"/>
            <p:nvPr/>
          </p:nvSpPr>
          <p:spPr>
            <a:xfrm>
              <a:off x="4572001" y="2999904"/>
              <a:ext cx="685800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URNA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64 CuadroTexto"/>
            <p:cNvSpPr txBox="1"/>
            <p:nvPr/>
          </p:nvSpPr>
          <p:spPr>
            <a:xfrm>
              <a:off x="5929303" y="2077559"/>
              <a:ext cx="977088" cy="2757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1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65 CuadroTexto"/>
            <p:cNvSpPr txBox="1"/>
            <p:nvPr/>
          </p:nvSpPr>
          <p:spPr>
            <a:xfrm>
              <a:off x="5929323" y="3000372"/>
              <a:ext cx="963006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66 CuadroTexto"/>
            <p:cNvSpPr txBox="1"/>
            <p:nvPr/>
          </p:nvSpPr>
          <p:spPr>
            <a:xfrm>
              <a:off x="5971510" y="3910981"/>
              <a:ext cx="934881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67 CuadroTexto"/>
            <p:cNvSpPr txBox="1"/>
            <p:nvPr/>
          </p:nvSpPr>
          <p:spPr>
            <a:xfrm>
              <a:off x="7215206" y="1869250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68 CuadroTexto"/>
            <p:cNvSpPr txBox="1"/>
            <p:nvPr/>
          </p:nvSpPr>
          <p:spPr>
            <a:xfrm>
              <a:off x="7212396" y="2291935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69 CuadroTexto"/>
            <p:cNvSpPr txBox="1"/>
            <p:nvPr/>
          </p:nvSpPr>
          <p:spPr>
            <a:xfrm>
              <a:off x="7218016" y="2792001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70 CuadroTexto"/>
            <p:cNvSpPr txBox="1"/>
            <p:nvPr/>
          </p:nvSpPr>
          <p:spPr>
            <a:xfrm>
              <a:off x="7215206" y="3214686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71 CuadroTexto"/>
            <p:cNvSpPr txBox="1"/>
            <p:nvPr/>
          </p:nvSpPr>
          <p:spPr>
            <a:xfrm>
              <a:off x="7218016" y="3714752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72 CuadroTexto"/>
            <p:cNvSpPr txBox="1"/>
            <p:nvPr/>
          </p:nvSpPr>
          <p:spPr>
            <a:xfrm>
              <a:off x="7215206" y="4137437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74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5257801" y="2215452"/>
              <a:ext cx="671502" cy="92295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76 Conector recto de flecha"/>
            <p:cNvCxnSpPr>
              <a:stCxn id="7" idx="3"/>
              <a:endCxn id="9" idx="1"/>
            </p:cNvCxnSpPr>
            <p:nvPr/>
          </p:nvCxnSpPr>
          <p:spPr>
            <a:xfrm>
              <a:off x="5257801" y="3138403"/>
              <a:ext cx="671522" cy="46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78 Conector recto de flecha"/>
            <p:cNvCxnSpPr>
              <a:stCxn id="7" idx="3"/>
              <a:endCxn id="10" idx="1"/>
            </p:cNvCxnSpPr>
            <p:nvPr/>
          </p:nvCxnSpPr>
          <p:spPr>
            <a:xfrm>
              <a:off x="5257801" y="3138403"/>
              <a:ext cx="713710" cy="91107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0 Conector recto de flecha"/>
            <p:cNvCxnSpPr>
              <a:stCxn id="8" idx="3"/>
              <a:endCxn id="11" idx="1"/>
            </p:cNvCxnSpPr>
            <p:nvPr/>
          </p:nvCxnSpPr>
          <p:spPr>
            <a:xfrm flipV="1">
              <a:off x="6906391" y="2007750"/>
              <a:ext cx="308815" cy="20770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82 Conector recto de flecha"/>
            <p:cNvCxnSpPr>
              <a:stCxn id="8" idx="3"/>
              <a:endCxn id="12" idx="1"/>
            </p:cNvCxnSpPr>
            <p:nvPr/>
          </p:nvCxnSpPr>
          <p:spPr>
            <a:xfrm>
              <a:off x="6906391" y="2215452"/>
              <a:ext cx="306005" cy="214982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84 Conector recto de flecha"/>
            <p:cNvCxnSpPr>
              <a:stCxn id="9" idx="3"/>
              <a:endCxn id="13" idx="1"/>
            </p:cNvCxnSpPr>
            <p:nvPr/>
          </p:nvCxnSpPr>
          <p:spPr>
            <a:xfrm flipV="1">
              <a:off x="6892329" y="2930500"/>
              <a:ext cx="325687" cy="20837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86 Conector recto de flecha"/>
            <p:cNvCxnSpPr>
              <a:stCxn id="9" idx="3"/>
              <a:endCxn id="14" idx="1"/>
            </p:cNvCxnSpPr>
            <p:nvPr/>
          </p:nvCxnSpPr>
          <p:spPr>
            <a:xfrm>
              <a:off x="6892329" y="3138871"/>
              <a:ext cx="322877" cy="21431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8 Conector recto de flecha"/>
            <p:cNvCxnSpPr>
              <a:stCxn id="10" idx="3"/>
              <a:endCxn id="15" idx="1"/>
            </p:cNvCxnSpPr>
            <p:nvPr/>
          </p:nvCxnSpPr>
          <p:spPr>
            <a:xfrm flipV="1">
              <a:off x="6906392" y="3853252"/>
              <a:ext cx="311624" cy="19622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0 Conector recto de flecha"/>
            <p:cNvCxnSpPr>
              <a:stCxn id="10" idx="3"/>
              <a:endCxn id="16" idx="1"/>
            </p:cNvCxnSpPr>
            <p:nvPr/>
          </p:nvCxnSpPr>
          <p:spPr>
            <a:xfrm>
              <a:off x="6906392" y="4049481"/>
              <a:ext cx="308815" cy="226456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91 CuadroTexto"/>
            <p:cNvSpPr txBox="1"/>
            <p:nvPr/>
          </p:nvSpPr>
          <p:spPr>
            <a:xfrm>
              <a:off x="7781090" y="1872060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92 CuadroTexto"/>
            <p:cNvSpPr txBox="1"/>
            <p:nvPr/>
          </p:nvSpPr>
          <p:spPr>
            <a:xfrm>
              <a:off x="7778280" y="2294745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93 CuadroTexto"/>
            <p:cNvSpPr txBox="1"/>
            <p:nvPr/>
          </p:nvSpPr>
          <p:spPr>
            <a:xfrm>
              <a:off x="7783900" y="2794811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94 CuadroTexto"/>
            <p:cNvSpPr txBox="1"/>
            <p:nvPr/>
          </p:nvSpPr>
          <p:spPr>
            <a:xfrm>
              <a:off x="7781090" y="3217496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95 CuadroTexto"/>
            <p:cNvSpPr txBox="1"/>
            <p:nvPr/>
          </p:nvSpPr>
          <p:spPr>
            <a:xfrm>
              <a:off x="7783900" y="3717562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96 CuadroTexto"/>
            <p:cNvSpPr txBox="1"/>
            <p:nvPr/>
          </p:nvSpPr>
          <p:spPr>
            <a:xfrm>
              <a:off x="7781090" y="4140247"/>
              <a:ext cx="4961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98 Conector recto de flecha"/>
            <p:cNvCxnSpPr>
              <a:stCxn id="11" idx="3"/>
              <a:endCxn id="26" idx="1"/>
            </p:cNvCxnSpPr>
            <p:nvPr/>
          </p:nvCxnSpPr>
          <p:spPr>
            <a:xfrm>
              <a:off x="7575206" y="2007750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00 Conector recto de flecha"/>
            <p:cNvCxnSpPr>
              <a:stCxn id="12" idx="3"/>
              <a:endCxn id="27" idx="1"/>
            </p:cNvCxnSpPr>
            <p:nvPr/>
          </p:nvCxnSpPr>
          <p:spPr>
            <a:xfrm>
              <a:off x="7572396" y="2430435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02 Conector recto de flecha"/>
            <p:cNvCxnSpPr>
              <a:stCxn id="13" idx="3"/>
              <a:endCxn id="28" idx="1"/>
            </p:cNvCxnSpPr>
            <p:nvPr/>
          </p:nvCxnSpPr>
          <p:spPr>
            <a:xfrm>
              <a:off x="7578016" y="2930501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04 Conector recto de flecha"/>
            <p:cNvCxnSpPr>
              <a:stCxn id="14" idx="3"/>
              <a:endCxn id="29" idx="1"/>
            </p:cNvCxnSpPr>
            <p:nvPr/>
          </p:nvCxnSpPr>
          <p:spPr>
            <a:xfrm>
              <a:off x="7575206" y="3353186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06 Conector recto de flecha"/>
            <p:cNvCxnSpPr>
              <a:stCxn id="15" idx="3"/>
              <a:endCxn id="30" idx="1"/>
            </p:cNvCxnSpPr>
            <p:nvPr/>
          </p:nvCxnSpPr>
          <p:spPr>
            <a:xfrm>
              <a:off x="7578016" y="3853252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8 Conector recto de flecha"/>
            <p:cNvCxnSpPr>
              <a:stCxn id="16" idx="3"/>
              <a:endCxn id="31" idx="1"/>
            </p:cNvCxnSpPr>
            <p:nvPr/>
          </p:nvCxnSpPr>
          <p:spPr>
            <a:xfrm>
              <a:off x="7575205" y="4275937"/>
              <a:ext cx="205886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095841" y="2146846"/>
            <a:ext cx="3291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>
                <a:latin typeface="Times New Roman" panose="02020603050405020304" pitchFamily="18" charset="0"/>
              </a:rPr>
              <a:t>2.	¿Cuál es la probabilidad de que, al tomar una bombilla al azar de la primera caja, esté fundida?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234918" y="3544782"/>
            <a:ext cx="119135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6422421" y="355508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7149624" y="3973552"/>
            <a:ext cx="27924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6447580" y="4002068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6774914" y="3973553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6774914" y="4445702"/>
            <a:ext cx="155042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5/36 = 0.139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6504222" y="4429201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7364499" y="3973551"/>
            <a:ext cx="660758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5/12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707415" y="3544781"/>
            <a:ext cx="164859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P(C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(F|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609600"/>
            <a:ext cx="2418606" cy="731168"/>
          </a:xfrm>
        </p:spPr>
        <p:txBody>
          <a:bodyPr/>
          <a:lstStyle/>
          <a:p>
            <a:pPr algn="ctr"/>
            <a:r>
              <a:rPr lang="es-ES" altLang="es-CO" b="1" dirty="0" smtClean="0">
                <a:solidFill>
                  <a:srgbClr val="00B050"/>
                </a:solidFill>
              </a:rPr>
              <a:t>Ejemplo</a:t>
            </a:r>
            <a:endParaRPr lang="es-ES" altLang="es-CO" dirty="0"/>
          </a:p>
        </p:txBody>
      </p:sp>
      <p:grpSp>
        <p:nvGrpSpPr>
          <p:cNvPr id="6" name="109 Grupo"/>
          <p:cNvGrpSpPr/>
          <p:nvPr/>
        </p:nvGrpSpPr>
        <p:grpSpPr>
          <a:xfrm>
            <a:off x="857249" y="2708920"/>
            <a:ext cx="4002782" cy="3744416"/>
            <a:chOff x="4572001" y="1869250"/>
            <a:chExt cx="3705209" cy="2547996"/>
          </a:xfrm>
        </p:grpSpPr>
        <p:sp>
          <p:nvSpPr>
            <p:cNvPr id="7" name="63 CuadroTexto"/>
            <p:cNvSpPr txBox="1"/>
            <p:nvPr/>
          </p:nvSpPr>
          <p:spPr>
            <a:xfrm>
              <a:off x="4572001" y="2999904"/>
              <a:ext cx="685800" cy="2769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URNA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64 CuadroTexto"/>
            <p:cNvSpPr txBox="1"/>
            <p:nvPr/>
          </p:nvSpPr>
          <p:spPr>
            <a:xfrm>
              <a:off x="5929303" y="2077559"/>
              <a:ext cx="977088" cy="27578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1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65 CuadroTexto"/>
            <p:cNvSpPr txBox="1"/>
            <p:nvPr/>
          </p:nvSpPr>
          <p:spPr>
            <a:xfrm>
              <a:off x="5929323" y="3000372"/>
              <a:ext cx="963006" cy="2769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66 CuadroTexto"/>
            <p:cNvSpPr txBox="1"/>
            <p:nvPr/>
          </p:nvSpPr>
          <p:spPr>
            <a:xfrm>
              <a:off x="5971510" y="3910981"/>
              <a:ext cx="934881" cy="2769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 dirty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CAJA </a:t>
              </a:r>
              <a:r>
                <a:rPr lang="es-ES_tradnl" sz="1600" b="1" kern="1200" dirty="0" smtClean="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67 CuadroTexto"/>
            <p:cNvSpPr txBox="1"/>
            <p:nvPr/>
          </p:nvSpPr>
          <p:spPr>
            <a:xfrm>
              <a:off x="7215206" y="1869250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68 CuadroTexto"/>
            <p:cNvSpPr txBox="1"/>
            <p:nvPr/>
          </p:nvSpPr>
          <p:spPr>
            <a:xfrm>
              <a:off x="7212396" y="2291935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69 CuadroTexto"/>
            <p:cNvSpPr txBox="1"/>
            <p:nvPr/>
          </p:nvSpPr>
          <p:spPr>
            <a:xfrm>
              <a:off x="7218016" y="2792001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70 CuadroTexto"/>
            <p:cNvSpPr txBox="1"/>
            <p:nvPr/>
          </p:nvSpPr>
          <p:spPr>
            <a:xfrm>
              <a:off x="7215206" y="3214686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5" name="71 CuadroTexto"/>
            <p:cNvSpPr txBox="1"/>
            <p:nvPr/>
          </p:nvSpPr>
          <p:spPr>
            <a:xfrm>
              <a:off x="7218016" y="3714752"/>
              <a:ext cx="360000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72 CuadroTexto"/>
            <p:cNvSpPr txBox="1"/>
            <p:nvPr/>
          </p:nvSpPr>
          <p:spPr>
            <a:xfrm>
              <a:off x="7215206" y="4137437"/>
              <a:ext cx="360000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74 Conector recto de flecha"/>
            <p:cNvCxnSpPr>
              <a:stCxn id="7" idx="3"/>
              <a:endCxn id="8" idx="1"/>
            </p:cNvCxnSpPr>
            <p:nvPr/>
          </p:nvCxnSpPr>
          <p:spPr>
            <a:xfrm flipV="1">
              <a:off x="5257801" y="2215452"/>
              <a:ext cx="671502" cy="92295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76 Conector recto de flecha"/>
            <p:cNvCxnSpPr>
              <a:stCxn id="7" idx="3"/>
              <a:endCxn id="9" idx="1"/>
            </p:cNvCxnSpPr>
            <p:nvPr/>
          </p:nvCxnSpPr>
          <p:spPr>
            <a:xfrm>
              <a:off x="5257801" y="3138403"/>
              <a:ext cx="671522" cy="46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78 Conector recto de flecha"/>
            <p:cNvCxnSpPr>
              <a:stCxn id="7" idx="3"/>
              <a:endCxn id="10" idx="1"/>
            </p:cNvCxnSpPr>
            <p:nvPr/>
          </p:nvCxnSpPr>
          <p:spPr>
            <a:xfrm>
              <a:off x="5257801" y="3138403"/>
              <a:ext cx="713710" cy="911078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80 Conector recto de flecha"/>
            <p:cNvCxnSpPr>
              <a:stCxn id="8" idx="3"/>
              <a:endCxn id="11" idx="1"/>
            </p:cNvCxnSpPr>
            <p:nvPr/>
          </p:nvCxnSpPr>
          <p:spPr>
            <a:xfrm flipV="1">
              <a:off x="6906391" y="2007750"/>
              <a:ext cx="308815" cy="207703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82 Conector recto de flecha"/>
            <p:cNvCxnSpPr>
              <a:stCxn id="8" idx="3"/>
              <a:endCxn id="12" idx="1"/>
            </p:cNvCxnSpPr>
            <p:nvPr/>
          </p:nvCxnSpPr>
          <p:spPr>
            <a:xfrm>
              <a:off x="6906391" y="2215452"/>
              <a:ext cx="306005" cy="214982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84 Conector recto de flecha"/>
            <p:cNvCxnSpPr>
              <a:stCxn id="9" idx="3"/>
              <a:endCxn id="13" idx="1"/>
            </p:cNvCxnSpPr>
            <p:nvPr/>
          </p:nvCxnSpPr>
          <p:spPr>
            <a:xfrm flipV="1">
              <a:off x="6892329" y="2930500"/>
              <a:ext cx="325687" cy="208371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86 Conector recto de flecha"/>
            <p:cNvCxnSpPr>
              <a:stCxn id="9" idx="3"/>
              <a:endCxn id="14" idx="1"/>
            </p:cNvCxnSpPr>
            <p:nvPr/>
          </p:nvCxnSpPr>
          <p:spPr>
            <a:xfrm>
              <a:off x="6892329" y="3138871"/>
              <a:ext cx="322877" cy="214315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88 Conector recto de flecha"/>
            <p:cNvCxnSpPr>
              <a:stCxn id="10" idx="3"/>
              <a:endCxn id="15" idx="1"/>
            </p:cNvCxnSpPr>
            <p:nvPr/>
          </p:nvCxnSpPr>
          <p:spPr>
            <a:xfrm flipV="1">
              <a:off x="6906392" y="3853252"/>
              <a:ext cx="311624" cy="196229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90 Conector recto de flecha"/>
            <p:cNvCxnSpPr>
              <a:stCxn id="10" idx="3"/>
              <a:endCxn id="16" idx="1"/>
            </p:cNvCxnSpPr>
            <p:nvPr/>
          </p:nvCxnSpPr>
          <p:spPr>
            <a:xfrm>
              <a:off x="6906392" y="4049481"/>
              <a:ext cx="308815" cy="226456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91 CuadroTexto"/>
            <p:cNvSpPr txBox="1"/>
            <p:nvPr/>
          </p:nvSpPr>
          <p:spPr>
            <a:xfrm>
              <a:off x="7781090" y="1872060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92 CuadroTexto"/>
            <p:cNvSpPr txBox="1"/>
            <p:nvPr/>
          </p:nvSpPr>
          <p:spPr>
            <a:xfrm>
              <a:off x="7778280" y="2294745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93 CuadroTexto"/>
            <p:cNvSpPr txBox="1"/>
            <p:nvPr/>
          </p:nvSpPr>
          <p:spPr>
            <a:xfrm>
              <a:off x="7783900" y="2794811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94 CuadroTexto"/>
            <p:cNvSpPr txBox="1"/>
            <p:nvPr/>
          </p:nvSpPr>
          <p:spPr>
            <a:xfrm>
              <a:off x="7781090" y="3217496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0" name="95 CuadroTexto"/>
            <p:cNvSpPr txBox="1"/>
            <p:nvPr/>
          </p:nvSpPr>
          <p:spPr>
            <a:xfrm>
              <a:off x="7783900" y="3717562"/>
              <a:ext cx="36000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96 CuadroTexto"/>
            <p:cNvSpPr txBox="1"/>
            <p:nvPr/>
          </p:nvSpPr>
          <p:spPr>
            <a:xfrm>
              <a:off x="7781090" y="4140247"/>
              <a:ext cx="49612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s-ES_tradnl" sz="1600" b="1" kern="1200">
                  <a:solidFill>
                    <a:srgbClr val="0000CC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s-CO" sz="16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32" name="98 Conector recto de flecha"/>
            <p:cNvCxnSpPr>
              <a:stCxn id="11" idx="3"/>
              <a:endCxn id="26" idx="1"/>
            </p:cNvCxnSpPr>
            <p:nvPr/>
          </p:nvCxnSpPr>
          <p:spPr>
            <a:xfrm>
              <a:off x="7575206" y="2007750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100 Conector recto de flecha"/>
            <p:cNvCxnSpPr>
              <a:stCxn id="12" idx="3"/>
              <a:endCxn id="27" idx="1"/>
            </p:cNvCxnSpPr>
            <p:nvPr/>
          </p:nvCxnSpPr>
          <p:spPr>
            <a:xfrm>
              <a:off x="7572396" y="2430435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102 Conector recto de flecha"/>
            <p:cNvCxnSpPr>
              <a:stCxn id="13" idx="3"/>
              <a:endCxn id="28" idx="1"/>
            </p:cNvCxnSpPr>
            <p:nvPr/>
          </p:nvCxnSpPr>
          <p:spPr>
            <a:xfrm>
              <a:off x="7578016" y="2930501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104 Conector recto de flecha"/>
            <p:cNvCxnSpPr>
              <a:stCxn id="14" idx="3"/>
              <a:endCxn id="29" idx="1"/>
            </p:cNvCxnSpPr>
            <p:nvPr/>
          </p:nvCxnSpPr>
          <p:spPr>
            <a:xfrm>
              <a:off x="7575206" y="3353186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106 Conector recto de flecha"/>
            <p:cNvCxnSpPr>
              <a:stCxn id="15" idx="3"/>
              <a:endCxn id="30" idx="1"/>
            </p:cNvCxnSpPr>
            <p:nvPr/>
          </p:nvCxnSpPr>
          <p:spPr>
            <a:xfrm>
              <a:off x="7578016" y="3853252"/>
              <a:ext cx="205884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108 Conector recto de flecha"/>
            <p:cNvCxnSpPr>
              <a:stCxn id="16" idx="3"/>
              <a:endCxn id="31" idx="1"/>
            </p:cNvCxnSpPr>
            <p:nvPr/>
          </p:nvCxnSpPr>
          <p:spPr>
            <a:xfrm>
              <a:off x="7575205" y="4275937"/>
              <a:ext cx="205886" cy="2810"/>
            </a:xfrm>
            <a:prstGeom prst="straightConnector1">
              <a:avLst/>
            </a:prstGeom>
            <a:ln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428408" y="1320893"/>
            <a:ext cx="3291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>
                <a:latin typeface="Times New Roman" panose="02020603050405020304" pitchFamily="18" charset="0"/>
              </a:rPr>
              <a:t>3.	¿Cuál es la probabilidad de que, al tomar una bombilla al azar de la segunda caja, esté buena?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  <p:sp>
        <p:nvSpPr>
          <p:cNvPr id="52" name="Text Box 46"/>
          <p:cNvSpPr txBox="1">
            <a:spLocks noChangeArrowheads="1"/>
          </p:cNvSpPr>
          <p:nvPr/>
        </p:nvSpPr>
        <p:spPr bwMode="auto">
          <a:xfrm>
            <a:off x="5347784" y="836712"/>
            <a:ext cx="12186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B)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6535287" y="847013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7262490" y="1265482"/>
            <a:ext cx="27924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6560446" y="1293998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6887780" y="1265483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8" name="Text Box 46"/>
          <p:cNvSpPr txBox="1">
            <a:spLocks noChangeArrowheads="1"/>
          </p:cNvSpPr>
          <p:nvPr/>
        </p:nvSpPr>
        <p:spPr bwMode="auto">
          <a:xfrm>
            <a:off x="6887780" y="1737632"/>
            <a:ext cx="155042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5/24 = 0.208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6617088" y="1721131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7477365" y="1265481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5/8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820281" y="836711"/>
            <a:ext cx="167584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P(C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(B|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7" name="Text Box 46"/>
          <p:cNvSpPr txBox="1">
            <a:spLocks noChangeArrowheads="1"/>
          </p:cNvSpPr>
          <p:nvPr/>
        </p:nvSpPr>
        <p:spPr bwMode="auto">
          <a:xfrm>
            <a:off x="5390261" y="5163566"/>
            <a:ext cx="1191352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∩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F)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577764" y="5173867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7304967" y="5592336"/>
            <a:ext cx="27924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*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6602923" y="5620852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6930257" y="5592337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1/3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6930257" y="6064486"/>
            <a:ext cx="155042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3/24 = 0.125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2" name="Text Box 46"/>
          <p:cNvSpPr txBox="1">
            <a:spLocks noChangeArrowheads="1"/>
          </p:cNvSpPr>
          <p:nvPr/>
        </p:nvSpPr>
        <p:spPr bwMode="auto">
          <a:xfrm>
            <a:off x="6659565" y="6047985"/>
            <a:ext cx="327334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=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3" name="Text Box 46"/>
          <p:cNvSpPr txBox="1">
            <a:spLocks noChangeArrowheads="1"/>
          </p:cNvSpPr>
          <p:nvPr/>
        </p:nvSpPr>
        <p:spPr bwMode="auto">
          <a:xfrm>
            <a:off x="7519842" y="5592335"/>
            <a:ext cx="52450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3/8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4" name="Text Box 46"/>
          <p:cNvSpPr txBox="1">
            <a:spLocks noChangeArrowheads="1"/>
          </p:cNvSpPr>
          <p:nvPr/>
        </p:nvSpPr>
        <p:spPr bwMode="auto">
          <a:xfrm>
            <a:off x="6862758" y="5163565"/>
            <a:ext cx="1648593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98742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9874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s-ES" altLang="es-CO" sz="1900" b="1" dirty="0" smtClean="0">
                <a:latin typeface="Arial" panose="020B0604020202020204" pitchFamily="34" charset="0"/>
              </a:rPr>
              <a:t>P(C</a:t>
            </a:r>
            <a:r>
              <a:rPr kumimoji="0" lang="es-ES" altLang="es-CO" sz="1900" b="1" baseline="-25000" dirty="0" smtClean="0"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)P (F|</a:t>
            </a:r>
            <a:r>
              <a:rPr kumimoji="0" lang="es-ES" altLang="es-CO" sz="19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kumimoji="0" lang="es-ES" altLang="es-CO" sz="1900" b="1" baseline="-25000" dirty="0" smtClean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kumimoji="0" lang="es-ES" altLang="es-CO" sz="1900" b="1" dirty="0" smtClean="0">
                <a:latin typeface="Arial" panose="020B0604020202020204" pitchFamily="34" charset="0"/>
              </a:rPr>
              <a:t>)</a:t>
            </a:r>
            <a:endParaRPr kumimoji="0" lang="es-ES" altLang="es-CO" sz="1900" dirty="0">
              <a:latin typeface="Arial" panose="020B0604020202020204" pitchFamily="34" charset="0"/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auto">
          <a:xfrm>
            <a:off x="5352655" y="3015041"/>
            <a:ext cx="32912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s-CO" altLang="es-CO" b="1" dirty="0" smtClean="0">
                <a:latin typeface="Times New Roman" panose="02020603050405020304" pitchFamily="18" charset="0"/>
              </a:rPr>
              <a:t>4</a:t>
            </a:r>
            <a:r>
              <a:rPr kumimoji="1" lang="es-CO" altLang="es-CO" b="1" dirty="0">
                <a:latin typeface="Times New Roman" panose="02020603050405020304" pitchFamily="18" charset="0"/>
              </a:rPr>
              <a:t>.	¿Cuál es la probabilidad de que, al tomar una bombilla al azar de la segunda caja, esté fundida?</a:t>
            </a:r>
            <a:endParaRPr kumimoji="1" lang="es-ES" altLang="es-CO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2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46" grpId="0"/>
      <p:bldP spid="47" grpId="0"/>
      <p:bldP spid="48" grpId="0"/>
      <p:bldP spid="49" grpId="0"/>
      <p:bldP spid="50" grpId="0"/>
      <p:bldP spid="55" grpId="0"/>
      <p:bldP spid="61" grpId="0"/>
      <p:bldP spid="62" grpId="0"/>
      <p:bldP spid="63" grpId="0"/>
      <p:bldP spid="64" grpId="0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1215</TotalTime>
  <Words>877</Words>
  <Application>Microsoft Office PowerPoint</Application>
  <PresentationFormat>Presentación en pantalla (4:3)</PresentationFormat>
  <Paragraphs>360</Paragraphs>
  <Slides>12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Corbel</vt:lpstr>
      <vt:lpstr>Playbill</vt:lpstr>
      <vt:lpstr>Times New Roman</vt:lpstr>
      <vt:lpstr>Verdana</vt:lpstr>
      <vt:lpstr>Wingdings</vt:lpstr>
      <vt:lpstr>Base</vt:lpstr>
      <vt:lpstr>Ecuación</vt:lpstr>
      <vt:lpstr>Presentación de PowerPoint</vt:lpstr>
      <vt:lpstr>Estadistica y probabilidad</vt:lpstr>
      <vt:lpstr>Regla de la probabilidad Total</vt:lpstr>
      <vt:lpstr>Regla de la probabilidad Total</vt:lpstr>
      <vt:lpstr>Teorema de Bayes</vt:lpstr>
      <vt:lpstr>Ejemplo: Teorema de Bayes</vt:lpstr>
      <vt:lpstr>Ejemplo</vt:lpstr>
      <vt:lpstr>Ejemplo</vt:lpstr>
      <vt:lpstr>Ejemplo</vt:lpstr>
      <vt:lpstr>Ejemplo</vt:lpstr>
      <vt:lpstr>Ejemplo</vt:lpstr>
      <vt:lpstr>Ejemplo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DoctoradoUTB</cp:lastModifiedBy>
  <cp:revision>109</cp:revision>
  <cp:lastPrinted>1995-12-08T18:33:06Z</cp:lastPrinted>
  <dcterms:created xsi:type="dcterms:W3CDTF">2003-03-13T12:04:09Z</dcterms:created>
  <dcterms:modified xsi:type="dcterms:W3CDTF">2020-04-06T18:49:16Z</dcterms:modified>
</cp:coreProperties>
</file>