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2"/>
  </p:notesMasterIdLst>
  <p:sldIdLst>
    <p:sldId id="256" r:id="rId2"/>
    <p:sldId id="333" r:id="rId3"/>
    <p:sldId id="308" r:id="rId4"/>
    <p:sldId id="348" r:id="rId5"/>
    <p:sldId id="349" r:id="rId6"/>
    <p:sldId id="350" r:id="rId7"/>
    <p:sldId id="351" r:id="rId8"/>
    <p:sldId id="352" r:id="rId9"/>
    <p:sldId id="347" r:id="rId10"/>
    <p:sldId id="360" r:id="rId11"/>
  </p:sldIdLst>
  <p:sldSz cx="9144000" cy="6858000" type="screen4x3"/>
  <p:notesSz cx="6934200" cy="9398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66FF"/>
    <a:srgbClr val="FFCCFF"/>
    <a:srgbClr val="CCECFF"/>
    <a:srgbClr val="CCCCFF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3193-5D0C-4DAC-9525-382D498E0C0D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3738" y="4522788"/>
            <a:ext cx="5546725" cy="370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26513"/>
            <a:ext cx="3005138" cy="471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27475" y="8926513"/>
            <a:ext cx="3005138" cy="471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B6E86-BA10-413E-84A4-57D2DDD0CC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84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605D4-7276-4FE2-93FF-D62DB0CC3BE7}" type="slidenum">
              <a:rPr lang="es-ES" altLang="es-CO" sz="1200" smtClean="0"/>
              <a:pPr/>
              <a:t>2</a:t>
            </a:fld>
            <a:endParaRPr lang="es-ES" altLang="es-CO" sz="1200" smtClean="0"/>
          </a:p>
        </p:txBody>
      </p:sp>
    </p:spTree>
    <p:extLst>
      <p:ext uri="{BB962C8B-B14F-4D97-AF65-F5344CB8AC3E}">
        <p14:creationId xmlns:p14="http://schemas.microsoft.com/office/powerpoint/2010/main" val="3125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350EE-1EAD-4AA1-A620-2B778ECA0DD6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2CA2-7C9D-4EFD-A910-9B3200ED63A0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855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E47-6C3E-491D-971C-3A6C77B50C3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7893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3E84-CCBA-4025-AA9D-3270A637A5D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101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B986-D0D8-43E3-AA02-D20F2BE69DDC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4D4-EC1C-47D2-B5A2-ACC09F2BA063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7063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D68E-EF28-4006-BDC7-FDD46F8E0BE4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692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CBE4-9876-4962-AD49-FE72C48922D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2776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5639-8A14-42A8-993B-BA9981375EB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4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F826-E040-4FCF-B2CE-1F922150781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857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BC4E-8982-4677-9FEA-3BEB7D10C4F5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8993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DEA02-8EC3-4D1F-BA40-E138AF4F0EE4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823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" y="260648"/>
            <a:ext cx="9153015" cy="633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" y="260648"/>
            <a:ext cx="915301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282" y="4613031"/>
            <a:ext cx="3988777" cy="6945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sp>
        <p:nvSpPr>
          <p:cNvPr id="9219" name="Rectangle 16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337589-D441-4C10-9669-76DF57880A03}" type="datetime1">
              <a:rPr lang="es-CO" altLang="es-CO" sz="1200"/>
              <a:pPr/>
              <a:t>17/04/2020</a:t>
            </a:fld>
            <a:endParaRPr lang="es-ES" altLang="es-CO" sz="1200"/>
          </a:p>
        </p:txBody>
      </p:sp>
      <p:sp>
        <p:nvSpPr>
          <p:cNvPr id="4099" name="Rectangle 1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CO" altLang="es-CO" sz="1200"/>
              <a:t>Estadistica y Probabilidad</a:t>
            </a:r>
            <a:endParaRPr lang="es-ES" altLang="es-CO" sz="1200" dirty="0"/>
          </a:p>
        </p:txBody>
      </p:sp>
      <p:sp>
        <p:nvSpPr>
          <p:cNvPr id="9221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383B4F-5E11-480F-9EDD-BDF6653C82B4}" type="slidenum">
              <a:rPr lang="es-ES" altLang="es-CO" sz="1200">
                <a:latin typeface="Arial Black" panose="020B0A04020102020204" pitchFamily="34" charset="0"/>
              </a:rPr>
              <a:pPr/>
              <a:t>2</a:t>
            </a:fld>
            <a:endParaRPr lang="es-ES" altLang="es-CO" sz="1200">
              <a:latin typeface="Arial Black" panose="020B0A04020102020204" pitchFamily="34" charset="0"/>
            </a:endParaRPr>
          </a:p>
        </p:txBody>
      </p:sp>
      <p:pic>
        <p:nvPicPr>
          <p:cNvPr id="9222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66" y="4712677"/>
            <a:ext cx="3640015" cy="130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17989" y="5482005"/>
            <a:ext cx="4319954" cy="546945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1. </a:t>
            </a:r>
            <a:r>
              <a:rPr lang="es-ES" sz="2954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Técnicas de Conteo– </a:t>
            </a: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Parte </a:t>
            </a:r>
            <a:r>
              <a:rPr lang="es-ES" sz="2954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IV</a:t>
            </a:r>
            <a:endParaRPr lang="es-ES" sz="2954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laybill" panose="040506030A0602020202" pitchFamily="82" charset="0"/>
            </a:endParaRPr>
          </a:p>
        </p:txBody>
      </p:sp>
      <p:pic>
        <p:nvPicPr>
          <p:cNvPr id="9224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74" y="1235320"/>
            <a:ext cx="1820008" cy="187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8" y="438151"/>
            <a:ext cx="4054719" cy="385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70428"/>
            <a:ext cx="8644879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CO" altLang="es-CO" b="1" dirty="0" smtClean="0">
                <a:solidFill>
                  <a:srgbClr val="00B050"/>
                </a:solidFill>
              </a:rPr>
              <a:t>Principio de la multiplicación en el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sz="2000" b="1" i="1" dirty="0" smtClean="0">
                    <a:solidFill>
                      <a:schemeClr val="tx1"/>
                    </a:solidFill>
                  </a:rPr>
                  <a:t>Supongamos que un proceso consta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subprocesos.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err="1" smtClean="0">
                    <a:solidFill>
                      <a:schemeClr val="tx1"/>
                    </a:solidFill>
                  </a:rPr>
                  <a:t>etc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realizar de </a:t>
                </a:r>
                <a:r>
                  <a:rPr lang="es-CO" sz="2000" b="1" i="1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err="1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entonces todo el proceso se puede realizar 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∙∙∙∗</m:t>
                    </m:r>
                    <m:sSub>
                      <m:sSubPr>
                        <m:ctrlP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CO" sz="2000" b="1" i="1" dirty="0" smtClean="0">
                    <a:solidFill>
                      <a:schemeClr val="tx1"/>
                    </a:solidFill>
                  </a:rPr>
                  <a:t> formas diferentes</a:t>
                </a:r>
                <a:endParaRPr lang="es-CO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blipFill>
                <a:blip r:embed="rId2"/>
                <a:stretch>
                  <a:fillRect l="-1243" t="-2193" r="-1105" b="-4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41763" y="821806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Definición: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19366" y="4323590"/>
            <a:ext cx="4489102" cy="20541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s-CO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Ejemplo</a:t>
            </a:r>
          </a:p>
          <a:p>
            <a:pPr algn="just"/>
            <a:r>
              <a:rPr lang="es-CO" b="1" dirty="0">
                <a:solidFill>
                  <a:srgbClr val="002060"/>
                </a:solidFill>
              </a:rPr>
              <a:t>Se quiere conocer el número de formas como pueden ser rifados 4 regalos entre diez personas, si cada persona puede participar en </a:t>
            </a:r>
            <a:r>
              <a:rPr lang="es-CO" b="1" dirty="0" smtClean="0">
                <a:solidFill>
                  <a:srgbClr val="002060"/>
                </a:solidFill>
              </a:rPr>
              <a:t>una sola vez.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6342516" y="180438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4946294" y="1204487"/>
            <a:ext cx="3857454" cy="2452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Elipse 111"/>
          <p:cNvSpPr/>
          <p:nvPr/>
        </p:nvSpPr>
        <p:spPr>
          <a:xfrm>
            <a:off x="5801677" y="144590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13" name="Elipse 112"/>
          <p:cNvSpPr/>
          <p:nvPr/>
        </p:nvSpPr>
        <p:spPr>
          <a:xfrm>
            <a:off x="5775158" y="277257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114" name="Elipse 113"/>
          <p:cNvSpPr/>
          <p:nvPr/>
        </p:nvSpPr>
        <p:spPr>
          <a:xfrm>
            <a:off x="6586989" y="277068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9</a:t>
            </a:r>
            <a:endParaRPr lang="es-CO" dirty="0"/>
          </a:p>
        </p:txBody>
      </p:sp>
      <p:sp>
        <p:nvSpPr>
          <p:cNvPr id="115" name="Elipse 114"/>
          <p:cNvSpPr/>
          <p:nvPr/>
        </p:nvSpPr>
        <p:spPr>
          <a:xfrm>
            <a:off x="7396949" y="264471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10</a:t>
            </a:r>
            <a:endParaRPr lang="es-CO" dirty="0"/>
          </a:p>
        </p:txBody>
      </p:sp>
      <p:sp>
        <p:nvSpPr>
          <p:cNvPr id="116" name="Elipse 115"/>
          <p:cNvSpPr/>
          <p:nvPr/>
        </p:nvSpPr>
        <p:spPr>
          <a:xfrm>
            <a:off x="6491441" y="1392933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17" name="Elipse 116"/>
          <p:cNvSpPr/>
          <p:nvPr/>
        </p:nvSpPr>
        <p:spPr>
          <a:xfrm>
            <a:off x="7258621" y="138736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18" name="Elipse 117"/>
          <p:cNvSpPr/>
          <p:nvPr/>
        </p:nvSpPr>
        <p:spPr>
          <a:xfrm>
            <a:off x="7920627" y="153229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19" name="Elipse 118"/>
          <p:cNvSpPr/>
          <p:nvPr/>
        </p:nvSpPr>
        <p:spPr>
          <a:xfrm>
            <a:off x="8084725" y="2362200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120" name="Elipse 119"/>
          <p:cNvSpPr/>
          <p:nvPr/>
        </p:nvSpPr>
        <p:spPr>
          <a:xfrm>
            <a:off x="5128007" y="153143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21" name="Elipse 120"/>
          <p:cNvSpPr/>
          <p:nvPr/>
        </p:nvSpPr>
        <p:spPr>
          <a:xfrm>
            <a:off x="5145827" y="2320687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491818" y="182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974639" y="4765583"/>
            <a:ext cx="1572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4998316" y="4064084"/>
            <a:ext cx="3692465" cy="2219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/>
          <p:cNvSpPr/>
          <p:nvPr/>
        </p:nvSpPr>
        <p:spPr>
          <a:xfrm>
            <a:off x="5044731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5942217" y="4667813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9</a:t>
            </a:r>
            <a:endParaRPr lang="es-CO" dirty="0"/>
          </a:p>
        </p:txBody>
      </p:sp>
      <p:sp>
        <p:nvSpPr>
          <p:cNvPr id="127" name="Rectángulo 126"/>
          <p:cNvSpPr/>
          <p:nvPr/>
        </p:nvSpPr>
        <p:spPr>
          <a:xfrm>
            <a:off x="6909225" y="4651588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8</a:t>
            </a:r>
            <a:endParaRPr lang="es-CO" dirty="0"/>
          </a:p>
        </p:txBody>
      </p:sp>
      <p:sp>
        <p:nvSpPr>
          <p:cNvPr id="128" name="Rectángulo 127"/>
          <p:cNvSpPr/>
          <p:nvPr/>
        </p:nvSpPr>
        <p:spPr>
          <a:xfrm>
            <a:off x="7935573" y="4651588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7</a:t>
            </a:r>
            <a:endParaRPr lang="es-CO" dirty="0"/>
          </a:p>
        </p:txBody>
      </p:sp>
      <p:sp>
        <p:nvSpPr>
          <p:cNvPr id="129" name="Rectángulo 128"/>
          <p:cNvSpPr/>
          <p:nvPr/>
        </p:nvSpPr>
        <p:spPr>
          <a:xfrm>
            <a:off x="5888470" y="5667018"/>
            <a:ext cx="865099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5040</a:t>
            </a:r>
            <a:endParaRPr lang="es-CO" dirty="0"/>
          </a:p>
        </p:txBody>
      </p:sp>
      <p:sp>
        <p:nvSpPr>
          <p:cNvPr id="130" name="Text Box 46"/>
          <p:cNvSpPr txBox="1">
            <a:spLocks noChangeArrowheads="1"/>
          </p:cNvSpPr>
          <p:nvPr/>
        </p:nvSpPr>
        <p:spPr bwMode="auto">
          <a:xfrm>
            <a:off x="5661429" y="4831916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1" name="Text Box 46"/>
          <p:cNvSpPr txBox="1">
            <a:spLocks noChangeArrowheads="1"/>
          </p:cNvSpPr>
          <p:nvPr/>
        </p:nvSpPr>
        <p:spPr bwMode="auto">
          <a:xfrm>
            <a:off x="6610623" y="4831916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2" name="Text Box 46"/>
          <p:cNvSpPr txBox="1">
            <a:spLocks noChangeArrowheads="1"/>
          </p:cNvSpPr>
          <p:nvPr/>
        </p:nvSpPr>
        <p:spPr bwMode="auto">
          <a:xfrm>
            <a:off x="7583441" y="4822897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064869" y="5898602"/>
            <a:ext cx="27953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4" name="Flecha abajo 133"/>
          <p:cNvSpPr/>
          <p:nvPr/>
        </p:nvSpPr>
        <p:spPr>
          <a:xfrm>
            <a:off x="5354653" y="3514304"/>
            <a:ext cx="107420" cy="10801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4720698" y="3544909"/>
            <a:ext cx="1911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10 posibilidades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Abrir llave 12"/>
          <p:cNvSpPr/>
          <p:nvPr/>
        </p:nvSpPr>
        <p:spPr>
          <a:xfrm rot="16200000">
            <a:off x="6592697" y="3853352"/>
            <a:ext cx="515936" cy="329205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7030A0"/>
                </a:solidFill>
              </a:rPr>
              <a:t>Regalos</a:t>
            </a:r>
            <a:endParaRPr lang="es-CO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023 L 0.09948 0.2606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03159 0.1870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05677 0.2120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2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133" grpId="0"/>
      <p:bldP spid="134" grpId="0" animBg="1"/>
      <p:bldP spid="135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70428"/>
            <a:ext cx="8644879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CO" altLang="es-CO" b="1" dirty="0" smtClean="0">
                <a:solidFill>
                  <a:srgbClr val="00B050"/>
                </a:solidFill>
              </a:rPr>
              <a:t>Principio de la multiplicación en el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sz="2000" b="1" i="1" dirty="0" smtClean="0">
                    <a:solidFill>
                      <a:schemeClr val="tx1"/>
                    </a:solidFill>
                  </a:rPr>
                  <a:t>Supongamos que un proceso consta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subprocesos.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err="1" smtClean="0">
                    <a:solidFill>
                      <a:schemeClr val="tx1"/>
                    </a:solidFill>
                  </a:rPr>
                  <a:t>etc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realizar de </a:t>
                </a:r>
                <a:r>
                  <a:rPr lang="es-CO" sz="2000" b="1" i="1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err="1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entonces todo el proceso se puede realizar 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∙∙∙∗</m:t>
                    </m:r>
                    <m:sSub>
                      <m:sSubPr>
                        <m:ctrlP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CO" sz="2000" b="1" i="1" dirty="0" smtClean="0">
                    <a:solidFill>
                      <a:schemeClr val="tx1"/>
                    </a:solidFill>
                  </a:rPr>
                  <a:t> formas diferentes</a:t>
                </a:r>
                <a:endParaRPr lang="es-CO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blipFill>
                <a:blip r:embed="rId2"/>
                <a:stretch>
                  <a:fillRect l="-1243" t="-2193" r="-1105" b="-4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41763" y="821806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Definición: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19366" y="4323590"/>
            <a:ext cx="4489102" cy="20541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s-CO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Ejemplo</a:t>
            </a:r>
          </a:p>
          <a:p>
            <a:pPr algn="just"/>
            <a:r>
              <a:rPr lang="es-CO" b="1" dirty="0">
                <a:solidFill>
                  <a:srgbClr val="002060"/>
                </a:solidFill>
              </a:rPr>
              <a:t>Se quiere conocer el número de formas como pueden ser rifados 4 regalos entre diez personas, si cada persona puede participar en </a:t>
            </a:r>
            <a:r>
              <a:rPr lang="es-CO" b="1" dirty="0" smtClean="0">
                <a:solidFill>
                  <a:srgbClr val="002060"/>
                </a:solidFill>
              </a:rPr>
              <a:t>las cuatro rifas.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6342516" y="180438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4946294" y="1204487"/>
            <a:ext cx="3857454" cy="2452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Elipse 111"/>
          <p:cNvSpPr/>
          <p:nvPr/>
        </p:nvSpPr>
        <p:spPr>
          <a:xfrm>
            <a:off x="5801677" y="144590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13" name="Elipse 112"/>
          <p:cNvSpPr/>
          <p:nvPr/>
        </p:nvSpPr>
        <p:spPr>
          <a:xfrm>
            <a:off x="5775158" y="277257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114" name="Elipse 113"/>
          <p:cNvSpPr/>
          <p:nvPr/>
        </p:nvSpPr>
        <p:spPr>
          <a:xfrm>
            <a:off x="6586989" y="277068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9</a:t>
            </a:r>
            <a:endParaRPr lang="es-CO" dirty="0"/>
          </a:p>
        </p:txBody>
      </p:sp>
      <p:sp>
        <p:nvSpPr>
          <p:cNvPr id="115" name="Elipse 114"/>
          <p:cNvSpPr/>
          <p:nvPr/>
        </p:nvSpPr>
        <p:spPr>
          <a:xfrm>
            <a:off x="7396949" y="264471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10</a:t>
            </a:r>
            <a:endParaRPr lang="es-CO" dirty="0"/>
          </a:p>
        </p:txBody>
      </p:sp>
      <p:sp>
        <p:nvSpPr>
          <p:cNvPr id="116" name="Elipse 115"/>
          <p:cNvSpPr/>
          <p:nvPr/>
        </p:nvSpPr>
        <p:spPr>
          <a:xfrm>
            <a:off x="6491441" y="1392933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17" name="Elipse 116"/>
          <p:cNvSpPr/>
          <p:nvPr/>
        </p:nvSpPr>
        <p:spPr>
          <a:xfrm>
            <a:off x="7258621" y="138736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18" name="Elipse 117"/>
          <p:cNvSpPr/>
          <p:nvPr/>
        </p:nvSpPr>
        <p:spPr>
          <a:xfrm>
            <a:off x="7920627" y="153229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19" name="Elipse 118"/>
          <p:cNvSpPr/>
          <p:nvPr/>
        </p:nvSpPr>
        <p:spPr>
          <a:xfrm>
            <a:off x="8084725" y="2362200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120" name="Elipse 119"/>
          <p:cNvSpPr/>
          <p:nvPr/>
        </p:nvSpPr>
        <p:spPr>
          <a:xfrm>
            <a:off x="5128007" y="153143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21" name="Elipse 120"/>
          <p:cNvSpPr/>
          <p:nvPr/>
        </p:nvSpPr>
        <p:spPr>
          <a:xfrm>
            <a:off x="5145827" y="2320687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491818" y="182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974639" y="4765583"/>
            <a:ext cx="1572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4998316" y="4472573"/>
            <a:ext cx="3692465" cy="1811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/>
          <p:cNvSpPr/>
          <p:nvPr/>
        </p:nvSpPr>
        <p:spPr>
          <a:xfrm>
            <a:off x="5044731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5942217" y="4667813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dirty="0"/>
          </a:p>
        </p:txBody>
      </p:sp>
      <p:sp>
        <p:nvSpPr>
          <p:cNvPr id="127" name="Rectángulo 126"/>
          <p:cNvSpPr/>
          <p:nvPr/>
        </p:nvSpPr>
        <p:spPr>
          <a:xfrm>
            <a:off x="6909225" y="4651588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dirty="0"/>
          </a:p>
        </p:txBody>
      </p:sp>
      <p:sp>
        <p:nvSpPr>
          <p:cNvPr id="128" name="Rectángulo 127"/>
          <p:cNvSpPr/>
          <p:nvPr/>
        </p:nvSpPr>
        <p:spPr>
          <a:xfrm>
            <a:off x="7935573" y="4651588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dirty="0"/>
          </a:p>
        </p:txBody>
      </p:sp>
      <p:sp>
        <p:nvSpPr>
          <p:cNvPr id="129" name="Rectángulo 128"/>
          <p:cNvSpPr/>
          <p:nvPr/>
        </p:nvSpPr>
        <p:spPr>
          <a:xfrm>
            <a:off x="5888470" y="5667018"/>
            <a:ext cx="865099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10000</a:t>
            </a:r>
            <a:endParaRPr lang="es-CO" dirty="0"/>
          </a:p>
        </p:txBody>
      </p:sp>
      <p:sp>
        <p:nvSpPr>
          <p:cNvPr id="130" name="Text Box 46"/>
          <p:cNvSpPr txBox="1">
            <a:spLocks noChangeArrowheads="1"/>
          </p:cNvSpPr>
          <p:nvPr/>
        </p:nvSpPr>
        <p:spPr bwMode="auto">
          <a:xfrm>
            <a:off x="5661429" y="4831916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1" name="Text Box 46"/>
          <p:cNvSpPr txBox="1">
            <a:spLocks noChangeArrowheads="1"/>
          </p:cNvSpPr>
          <p:nvPr/>
        </p:nvSpPr>
        <p:spPr bwMode="auto">
          <a:xfrm>
            <a:off x="6610623" y="4831916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2" name="Text Box 46"/>
          <p:cNvSpPr txBox="1">
            <a:spLocks noChangeArrowheads="1"/>
          </p:cNvSpPr>
          <p:nvPr/>
        </p:nvSpPr>
        <p:spPr bwMode="auto">
          <a:xfrm>
            <a:off x="7583441" y="4822897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064869" y="5898602"/>
            <a:ext cx="27953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5797511" y="3463798"/>
            <a:ext cx="1911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10 posibilidades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Abrir llave 12"/>
          <p:cNvSpPr/>
          <p:nvPr/>
        </p:nvSpPr>
        <p:spPr>
          <a:xfrm rot="16200000">
            <a:off x="6592697" y="3853352"/>
            <a:ext cx="515936" cy="329205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7030A0"/>
                </a:solidFill>
              </a:rPr>
              <a:t>Regalos</a:t>
            </a:r>
            <a:endParaRPr lang="es-CO" b="1" dirty="0">
              <a:solidFill>
                <a:srgbClr val="7030A0"/>
              </a:solidFill>
            </a:endParaRPr>
          </a:p>
        </p:txBody>
      </p:sp>
      <p:sp>
        <p:nvSpPr>
          <p:cNvPr id="37" name="Abrir llave 36"/>
          <p:cNvSpPr/>
          <p:nvPr/>
        </p:nvSpPr>
        <p:spPr>
          <a:xfrm rot="5400000">
            <a:off x="6481510" y="2404999"/>
            <a:ext cx="515936" cy="329205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133" grpId="0"/>
      <p:bldP spid="135" grpId="0"/>
      <p:bldP spid="13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70428"/>
            <a:ext cx="8644879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CO" altLang="es-CO" b="1" dirty="0" smtClean="0">
                <a:solidFill>
                  <a:srgbClr val="00B050"/>
                </a:solidFill>
              </a:rPr>
              <a:t>Principio de la multiplicación en el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sz="2000" b="1" i="1" dirty="0" smtClean="0">
                    <a:solidFill>
                      <a:schemeClr val="tx1"/>
                    </a:solidFill>
                  </a:rPr>
                  <a:t>Supongamos que un proceso consta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subprocesos.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err="1" smtClean="0">
                    <a:solidFill>
                      <a:schemeClr val="tx1"/>
                    </a:solidFill>
                  </a:rPr>
                  <a:t>etc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realizar de </a:t>
                </a:r>
                <a:r>
                  <a:rPr lang="es-CO" sz="2000" b="1" i="1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err="1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entonces todo el proceso se puede realizar 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∙∙∙∗</m:t>
                    </m:r>
                    <m:sSub>
                      <m:sSubPr>
                        <m:ctrlP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CO" sz="2000" b="1" i="1" dirty="0" smtClean="0">
                    <a:solidFill>
                      <a:schemeClr val="tx1"/>
                    </a:solidFill>
                  </a:rPr>
                  <a:t> formas diferentes</a:t>
                </a:r>
                <a:endParaRPr lang="es-CO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blipFill>
                <a:blip r:embed="rId2"/>
                <a:stretch>
                  <a:fillRect l="-1243" t="-2193" r="-1105" b="-4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41763" y="821806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Definición: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19366" y="4323590"/>
            <a:ext cx="4489102" cy="20541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Ejemplo. En números de cuatro cifras</a:t>
            </a:r>
            <a:endParaRPr kumimoji="1" lang="es-CO" sz="2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CO" b="1" dirty="0" smtClean="0">
                <a:solidFill>
                  <a:srgbClr val="002060"/>
                </a:solidFill>
              </a:rPr>
              <a:t>¿Cuántos </a:t>
            </a:r>
            <a:r>
              <a:rPr lang="es-CO" b="1" dirty="0">
                <a:solidFill>
                  <a:srgbClr val="002060"/>
                </a:solidFill>
              </a:rPr>
              <a:t>de los números son mayores que 5000 con </a:t>
            </a:r>
            <a:r>
              <a:rPr lang="es-CO" b="1" dirty="0" smtClean="0">
                <a:solidFill>
                  <a:srgbClr val="002060"/>
                </a:solidFill>
              </a:rPr>
              <a:t>repeticiones?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6342516" y="180438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4946294" y="1204487"/>
            <a:ext cx="3857454" cy="2452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Elipse 111"/>
          <p:cNvSpPr/>
          <p:nvPr/>
        </p:nvSpPr>
        <p:spPr>
          <a:xfrm>
            <a:off x="5801677" y="144590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13" name="Elipse 112"/>
          <p:cNvSpPr/>
          <p:nvPr/>
        </p:nvSpPr>
        <p:spPr>
          <a:xfrm>
            <a:off x="5775158" y="277257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114" name="Elipse 113"/>
          <p:cNvSpPr/>
          <p:nvPr/>
        </p:nvSpPr>
        <p:spPr>
          <a:xfrm>
            <a:off x="6586989" y="277068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9</a:t>
            </a:r>
            <a:endParaRPr lang="es-CO" dirty="0"/>
          </a:p>
        </p:txBody>
      </p:sp>
      <p:sp>
        <p:nvSpPr>
          <p:cNvPr id="115" name="Elipse 114"/>
          <p:cNvSpPr/>
          <p:nvPr/>
        </p:nvSpPr>
        <p:spPr>
          <a:xfrm>
            <a:off x="7396949" y="264471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16" name="Elipse 115"/>
          <p:cNvSpPr/>
          <p:nvPr/>
        </p:nvSpPr>
        <p:spPr>
          <a:xfrm>
            <a:off x="6491441" y="1392933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17" name="Elipse 116"/>
          <p:cNvSpPr/>
          <p:nvPr/>
        </p:nvSpPr>
        <p:spPr>
          <a:xfrm>
            <a:off x="7258621" y="138736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18" name="Elipse 117"/>
          <p:cNvSpPr/>
          <p:nvPr/>
        </p:nvSpPr>
        <p:spPr>
          <a:xfrm>
            <a:off x="7920627" y="153229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19" name="Elipse 118"/>
          <p:cNvSpPr/>
          <p:nvPr/>
        </p:nvSpPr>
        <p:spPr>
          <a:xfrm>
            <a:off x="8084725" y="2362200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120" name="Elipse 119"/>
          <p:cNvSpPr/>
          <p:nvPr/>
        </p:nvSpPr>
        <p:spPr>
          <a:xfrm>
            <a:off x="5128007" y="153143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21" name="Elipse 120"/>
          <p:cNvSpPr/>
          <p:nvPr/>
        </p:nvSpPr>
        <p:spPr>
          <a:xfrm>
            <a:off x="5145827" y="2320687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491818" y="182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974639" y="4765583"/>
            <a:ext cx="1572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4998316" y="4472573"/>
            <a:ext cx="3692465" cy="1811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/>
          <p:cNvSpPr/>
          <p:nvPr/>
        </p:nvSpPr>
        <p:spPr>
          <a:xfrm>
            <a:off x="5044731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5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5862034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dirty="0"/>
          </a:p>
        </p:txBody>
      </p:sp>
      <p:sp>
        <p:nvSpPr>
          <p:cNvPr id="127" name="Rectángulo 126"/>
          <p:cNvSpPr/>
          <p:nvPr/>
        </p:nvSpPr>
        <p:spPr>
          <a:xfrm>
            <a:off x="6679337" y="4702992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dirty="0"/>
          </a:p>
        </p:txBody>
      </p:sp>
      <p:sp>
        <p:nvSpPr>
          <p:cNvPr id="128" name="Rectángulo 127"/>
          <p:cNvSpPr/>
          <p:nvPr/>
        </p:nvSpPr>
        <p:spPr>
          <a:xfrm>
            <a:off x="7570423" y="4702992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10</a:t>
            </a:r>
            <a:endParaRPr lang="es-CO" dirty="0"/>
          </a:p>
        </p:txBody>
      </p:sp>
      <p:sp>
        <p:nvSpPr>
          <p:cNvPr id="129" name="Rectángulo 128"/>
          <p:cNvSpPr/>
          <p:nvPr/>
        </p:nvSpPr>
        <p:spPr>
          <a:xfrm>
            <a:off x="5888470" y="5667018"/>
            <a:ext cx="865099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4999</a:t>
            </a:r>
            <a:endParaRPr lang="es-CO" dirty="0"/>
          </a:p>
        </p:txBody>
      </p:sp>
      <p:sp>
        <p:nvSpPr>
          <p:cNvPr id="130" name="Text Box 46"/>
          <p:cNvSpPr txBox="1">
            <a:spLocks noChangeArrowheads="1"/>
          </p:cNvSpPr>
          <p:nvPr/>
        </p:nvSpPr>
        <p:spPr bwMode="auto">
          <a:xfrm>
            <a:off x="5661429" y="4831916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1" name="Text Box 46"/>
          <p:cNvSpPr txBox="1">
            <a:spLocks noChangeArrowheads="1"/>
          </p:cNvSpPr>
          <p:nvPr/>
        </p:nvSpPr>
        <p:spPr bwMode="auto">
          <a:xfrm>
            <a:off x="6501931" y="4858041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2" name="Text Box 46"/>
          <p:cNvSpPr txBox="1">
            <a:spLocks noChangeArrowheads="1"/>
          </p:cNvSpPr>
          <p:nvPr/>
        </p:nvSpPr>
        <p:spPr bwMode="auto">
          <a:xfrm>
            <a:off x="7356497" y="4847410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064869" y="5898602"/>
            <a:ext cx="27953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5797511" y="3463798"/>
            <a:ext cx="1911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10 posibilidades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Abrir llave 36"/>
          <p:cNvSpPr/>
          <p:nvPr/>
        </p:nvSpPr>
        <p:spPr>
          <a:xfrm rot="5400000">
            <a:off x="7000734" y="2924223"/>
            <a:ext cx="515936" cy="2253604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7030A0"/>
              </a:solidFill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8223039" y="4831915"/>
            <a:ext cx="42605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-1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133" grpId="0"/>
      <p:bldP spid="135" grpId="0"/>
      <p:bldP spid="37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70428"/>
            <a:ext cx="8644879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CO" altLang="es-CO" b="1" dirty="0" smtClean="0">
                <a:solidFill>
                  <a:srgbClr val="00B050"/>
                </a:solidFill>
              </a:rPr>
              <a:t>Principio de la multiplicación en el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sz="2000" b="1" i="1" dirty="0" smtClean="0">
                    <a:solidFill>
                      <a:schemeClr val="tx1"/>
                    </a:solidFill>
                  </a:rPr>
                  <a:t>Supongamos que un proceso consta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subprocesos.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000" b="1" i="1" dirty="0" err="1" smtClean="0">
                    <a:solidFill>
                      <a:schemeClr val="tx1"/>
                    </a:solidFill>
                  </a:rPr>
                  <a:t>etc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el subproceso </a:t>
                </a:r>
                <a:r>
                  <a:rPr lang="es-CO" sz="20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 se puede realizar de </a:t>
                </a:r>
                <a:r>
                  <a:rPr lang="es-CO" sz="2000" b="1" i="1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s-CO" sz="2000" b="1" i="1" baseline="-25000" dirty="0" err="1" smtClean="0">
                    <a:solidFill>
                      <a:srgbClr val="C00000"/>
                    </a:solidFill>
                  </a:rPr>
                  <a:t>k</a:t>
                </a:r>
                <a:r>
                  <a:rPr lang="es-CO" sz="20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000" b="1" i="1" dirty="0">
                    <a:solidFill>
                      <a:schemeClr val="tx1"/>
                    </a:solidFill>
                  </a:rPr>
                  <a:t>formas diferentes</a:t>
                </a:r>
                <a:r>
                  <a:rPr lang="es-CO" sz="2000" b="1" i="1" dirty="0" smtClean="0">
                    <a:solidFill>
                      <a:schemeClr val="tx1"/>
                    </a:solidFill>
                  </a:rPr>
                  <a:t>, entonces todo el proceso se puede realizar 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O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∙∙∙∗</m:t>
                    </m:r>
                    <m:sSub>
                      <m:sSubPr>
                        <m:ctrlP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CO" sz="2000" b="1" i="1" dirty="0" smtClean="0">
                    <a:solidFill>
                      <a:schemeClr val="tx1"/>
                    </a:solidFill>
                  </a:rPr>
                  <a:t> formas diferentes</a:t>
                </a:r>
                <a:endParaRPr lang="es-CO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206605"/>
                <a:ext cx="4392488" cy="2764580"/>
              </a:xfrm>
              <a:prstGeom prst="rect">
                <a:avLst/>
              </a:prstGeom>
              <a:blipFill>
                <a:blip r:embed="rId2"/>
                <a:stretch>
                  <a:fillRect l="-1243" t="-2193" r="-1105" b="-4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41763" y="821806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Definición: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19366" y="4323590"/>
            <a:ext cx="4489102" cy="20541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Ejemplo. </a:t>
            </a:r>
            <a:r>
              <a:rPr kumimoji="1" lang="es-CO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En números de cuatro cifras</a:t>
            </a:r>
          </a:p>
          <a:p>
            <a:pPr algn="just"/>
            <a:r>
              <a:rPr lang="es-CO" b="1" dirty="0" smtClean="0">
                <a:solidFill>
                  <a:srgbClr val="002060"/>
                </a:solidFill>
              </a:rPr>
              <a:t>¿Cuántos </a:t>
            </a:r>
            <a:r>
              <a:rPr lang="es-CO" b="1" dirty="0">
                <a:solidFill>
                  <a:srgbClr val="002060"/>
                </a:solidFill>
              </a:rPr>
              <a:t>de los números son mayores que </a:t>
            </a:r>
            <a:r>
              <a:rPr lang="es-CO" b="1" dirty="0" smtClean="0">
                <a:solidFill>
                  <a:srgbClr val="002060"/>
                </a:solidFill>
              </a:rPr>
              <a:t>3000 sin repeticiones?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6342516" y="180438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4946294" y="1204487"/>
            <a:ext cx="3857454" cy="2452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Elipse 111"/>
          <p:cNvSpPr/>
          <p:nvPr/>
        </p:nvSpPr>
        <p:spPr>
          <a:xfrm>
            <a:off x="5801677" y="144590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13" name="Elipse 112"/>
          <p:cNvSpPr/>
          <p:nvPr/>
        </p:nvSpPr>
        <p:spPr>
          <a:xfrm>
            <a:off x="5775158" y="277257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114" name="Elipse 113"/>
          <p:cNvSpPr/>
          <p:nvPr/>
        </p:nvSpPr>
        <p:spPr>
          <a:xfrm>
            <a:off x="6586989" y="277068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9</a:t>
            </a:r>
            <a:endParaRPr lang="es-CO" dirty="0"/>
          </a:p>
        </p:txBody>
      </p:sp>
      <p:sp>
        <p:nvSpPr>
          <p:cNvPr id="115" name="Elipse 114"/>
          <p:cNvSpPr/>
          <p:nvPr/>
        </p:nvSpPr>
        <p:spPr>
          <a:xfrm>
            <a:off x="7396949" y="2644719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16" name="Elipse 115"/>
          <p:cNvSpPr/>
          <p:nvPr/>
        </p:nvSpPr>
        <p:spPr>
          <a:xfrm>
            <a:off x="6491441" y="1392933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117" name="Elipse 116"/>
          <p:cNvSpPr/>
          <p:nvPr/>
        </p:nvSpPr>
        <p:spPr>
          <a:xfrm>
            <a:off x="7258621" y="138736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18" name="Elipse 117"/>
          <p:cNvSpPr/>
          <p:nvPr/>
        </p:nvSpPr>
        <p:spPr>
          <a:xfrm>
            <a:off x="7920627" y="153229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19" name="Elipse 118"/>
          <p:cNvSpPr/>
          <p:nvPr/>
        </p:nvSpPr>
        <p:spPr>
          <a:xfrm>
            <a:off x="8084725" y="2362200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120" name="Elipse 119"/>
          <p:cNvSpPr/>
          <p:nvPr/>
        </p:nvSpPr>
        <p:spPr>
          <a:xfrm>
            <a:off x="5128007" y="153143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21" name="Elipse 120"/>
          <p:cNvSpPr/>
          <p:nvPr/>
        </p:nvSpPr>
        <p:spPr>
          <a:xfrm>
            <a:off x="5145827" y="2320687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491818" y="182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974639" y="4765583"/>
            <a:ext cx="1572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4998316" y="4472573"/>
            <a:ext cx="3692465" cy="1811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/>
          <p:cNvSpPr/>
          <p:nvPr/>
        </p:nvSpPr>
        <p:spPr>
          <a:xfrm>
            <a:off x="5044731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7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5862034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9</a:t>
            </a:r>
            <a:endParaRPr lang="es-CO" dirty="0"/>
          </a:p>
        </p:txBody>
      </p:sp>
      <p:sp>
        <p:nvSpPr>
          <p:cNvPr id="127" name="Rectángulo 126"/>
          <p:cNvSpPr/>
          <p:nvPr/>
        </p:nvSpPr>
        <p:spPr>
          <a:xfrm>
            <a:off x="6679337" y="4702992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128" name="Rectángulo 127"/>
          <p:cNvSpPr/>
          <p:nvPr/>
        </p:nvSpPr>
        <p:spPr>
          <a:xfrm>
            <a:off x="7594967" y="4702992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129" name="Rectángulo 128"/>
          <p:cNvSpPr/>
          <p:nvPr/>
        </p:nvSpPr>
        <p:spPr>
          <a:xfrm>
            <a:off x="5888470" y="5667018"/>
            <a:ext cx="865099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3528</a:t>
            </a:r>
            <a:endParaRPr lang="es-CO" dirty="0"/>
          </a:p>
        </p:txBody>
      </p:sp>
      <p:sp>
        <p:nvSpPr>
          <p:cNvPr id="130" name="Text Box 46"/>
          <p:cNvSpPr txBox="1">
            <a:spLocks noChangeArrowheads="1"/>
          </p:cNvSpPr>
          <p:nvPr/>
        </p:nvSpPr>
        <p:spPr bwMode="auto">
          <a:xfrm>
            <a:off x="5661429" y="4831916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1" name="Text Box 46"/>
          <p:cNvSpPr txBox="1">
            <a:spLocks noChangeArrowheads="1"/>
          </p:cNvSpPr>
          <p:nvPr/>
        </p:nvSpPr>
        <p:spPr bwMode="auto">
          <a:xfrm>
            <a:off x="6501931" y="4858041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2" name="Text Box 46"/>
          <p:cNvSpPr txBox="1">
            <a:spLocks noChangeArrowheads="1"/>
          </p:cNvSpPr>
          <p:nvPr/>
        </p:nvSpPr>
        <p:spPr bwMode="auto">
          <a:xfrm>
            <a:off x="7356497" y="4847410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225945" y="5734622"/>
            <a:ext cx="27953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4720698" y="3477007"/>
            <a:ext cx="1911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5 posibilidades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Abrir llave 36"/>
          <p:cNvSpPr/>
          <p:nvPr/>
        </p:nvSpPr>
        <p:spPr>
          <a:xfrm rot="5400000">
            <a:off x="5107746" y="3769496"/>
            <a:ext cx="515936" cy="621669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01042 0.38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13021 0.356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10503 0.1724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2" grpId="0" animBg="1"/>
      <p:bldP spid="114" grpId="0" animBg="1"/>
      <p:bldP spid="118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  <p:bldP spid="133" grpId="0"/>
      <p:bldP spid="135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49134" y="1536572"/>
                <a:ext cx="8463708" cy="308373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CO" sz="2400" b="1" i="1" dirty="0" smtClean="0">
                    <a:solidFill>
                      <a:schemeClr val="tx1"/>
                    </a:solidFill>
                  </a:rPr>
                  <a:t>Supongamos que un proceso consta de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 subprocesos. El subproceso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400" b="1" i="1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s-CO" sz="24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4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el subproceso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 se puede hacer de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s-CO" sz="2400" b="1" i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s-CO" sz="24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400" b="1" i="1" dirty="0">
                    <a:solidFill>
                      <a:schemeClr val="tx1"/>
                    </a:solidFill>
                  </a:rPr>
                  <a:t>formas diferentes, </a:t>
                </a:r>
                <a:r>
                  <a:rPr lang="es-CO" sz="2400" b="1" i="1" dirty="0" err="1" smtClean="0">
                    <a:solidFill>
                      <a:schemeClr val="tx1"/>
                    </a:solidFill>
                  </a:rPr>
                  <a:t>etc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, el subproceso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 se puede realizar de </a:t>
                </a:r>
                <a:r>
                  <a:rPr lang="es-CO" sz="2400" b="1" i="1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s-CO" sz="2400" b="1" i="1" baseline="-25000" dirty="0" err="1" smtClean="0">
                    <a:solidFill>
                      <a:srgbClr val="C00000"/>
                    </a:solidFill>
                  </a:rPr>
                  <a:t>k</a:t>
                </a:r>
                <a:r>
                  <a:rPr lang="es-CO" sz="2400" b="1" i="1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2400" b="1" i="1" dirty="0">
                    <a:solidFill>
                      <a:schemeClr val="tx1"/>
                    </a:solidFill>
                  </a:rPr>
                  <a:t>formas diferentes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, entonces si sólo un subproceso puede realizarse a la vez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O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∙∙∙+</m:t>
                    </m:r>
                    <m:sSub>
                      <m:sSubPr>
                        <m:ctrlPr>
                          <a:rPr lang="es-CO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CO" sz="2400" b="1" i="1" dirty="0" smtClean="0">
                    <a:solidFill>
                      <a:schemeClr val="tx1"/>
                    </a:solidFill>
                  </a:rPr>
                  <a:t> es el número formas diferentes en que puede realizarse uno de los </a:t>
                </a:r>
                <a:r>
                  <a:rPr lang="es-CO" sz="2400" b="1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 subprocesos.</a:t>
                </a:r>
                <a:endParaRPr lang="es-CO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4" y="1536572"/>
                <a:ext cx="8463708" cy="3083738"/>
              </a:xfrm>
              <a:prstGeom prst="rect">
                <a:avLst/>
              </a:prstGeom>
              <a:blipFill>
                <a:blip r:embed="rId2"/>
                <a:stretch>
                  <a:fillRect l="-1006" r="-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49134" y="999373"/>
            <a:ext cx="2787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Definición</a:t>
            </a: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42357" y="325772"/>
            <a:ext cx="8644879" cy="608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s-CO" altLang="es-CO" b="1" smtClean="0">
                <a:solidFill>
                  <a:srgbClr val="00B050"/>
                </a:solidFill>
              </a:rPr>
              <a:t>Principio de la adición en el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310622" y="469982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916270" y="4867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91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41763" y="821806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Ejemplo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377169" y="1279509"/>
            <a:ext cx="8515311" cy="2063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s-CO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Ejemplo</a:t>
            </a:r>
          </a:p>
          <a:p>
            <a:pPr algn="just"/>
            <a:r>
              <a:rPr lang="es-CO" b="1" dirty="0">
                <a:solidFill>
                  <a:srgbClr val="002060"/>
                </a:solidFill>
              </a:rPr>
              <a:t>Un Jefe de producción debe ejecutar una tarea de tal suerte que dependiendo del costo y del método empleado si la tarea la realiza en el primer turno puede ejecutarla en 3 formas diferentes, si la realiza en el segundo turno puede ejecutarla en 2 formas diferentes y si la realiza en el tercer turno la puede ejecutar en 3 formas diferentes. Se pregunta por el número de formas en que el Jefe de producción puede ejecutar la tarea. 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974639" y="4765583"/>
            <a:ext cx="1572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4998316" y="4472573"/>
            <a:ext cx="3692465" cy="1811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/>
          <p:cNvSpPr/>
          <p:nvPr/>
        </p:nvSpPr>
        <p:spPr>
          <a:xfrm>
            <a:off x="5044731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3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6152647" y="4692361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2</a:t>
            </a:r>
            <a:endParaRPr lang="es-CO" dirty="0"/>
          </a:p>
        </p:txBody>
      </p:sp>
      <p:sp>
        <p:nvSpPr>
          <p:cNvPr id="127" name="Rectángulo 126"/>
          <p:cNvSpPr/>
          <p:nvPr/>
        </p:nvSpPr>
        <p:spPr>
          <a:xfrm>
            <a:off x="7391414" y="4716168"/>
            <a:ext cx="677160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3</a:t>
            </a:r>
            <a:endParaRPr lang="es-CO" dirty="0"/>
          </a:p>
        </p:txBody>
      </p:sp>
      <p:sp>
        <p:nvSpPr>
          <p:cNvPr id="129" name="Rectángulo 128"/>
          <p:cNvSpPr/>
          <p:nvPr/>
        </p:nvSpPr>
        <p:spPr>
          <a:xfrm>
            <a:off x="5888470" y="5667018"/>
            <a:ext cx="865099" cy="5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8</a:t>
            </a:r>
            <a:endParaRPr lang="es-CO" dirty="0"/>
          </a:p>
        </p:txBody>
      </p:sp>
      <p:sp>
        <p:nvSpPr>
          <p:cNvPr id="130" name="Text Box 46"/>
          <p:cNvSpPr txBox="1">
            <a:spLocks noChangeArrowheads="1"/>
          </p:cNvSpPr>
          <p:nvPr/>
        </p:nvSpPr>
        <p:spPr bwMode="auto">
          <a:xfrm>
            <a:off x="5794524" y="4857722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1" name="Text Box 46"/>
          <p:cNvSpPr txBox="1">
            <a:spLocks noChangeArrowheads="1"/>
          </p:cNvSpPr>
          <p:nvPr/>
        </p:nvSpPr>
        <p:spPr bwMode="auto">
          <a:xfrm>
            <a:off x="6939435" y="4857722"/>
            <a:ext cx="23847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064869" y="5898602"/>
            <a:ext cx="27953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4720699" y="3477007"/>
            <a:ext cx="1818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3 posibilidades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Abrir llave 36"/>
          <p:cNvSpPr/>
          <p:nvPr/>
        </p:nvSpPr>
        <p:spPr>
          <a:xfrm rot="5400000">
            <a:off x="5107746" y="3769496"/>
            <a:ext cx="515936" cy="621669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7030A0"/>
              </a:solidFill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42357" y="325772"/>
            <a:ext cx="8644879" cy="608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s-CO" altLang="es-CO" b="1" smtClean="0">
                <a:solidFill>
                  <a:srgbClr val="00B050"/>
                </a:solidFill>
              </a:rPr>
              <a:t>Principio de la adición en el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310622" y="469982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47285" y="3777135"/>
            <a:ext cx="1322828" cy="1194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/>
          <p:cNvSpPr/>
          <p:nvPr/>
        </p:nvSpPr>
        <p:spPr>
          <a:xfrm>
            <a:off x="1160731" y="3801305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49" name="Elipse 48"/>
          <p:cNvSpPr/>
          <p:nvPr/>
        </p:nvSpPr>
        <p:spPr>
          <a:xfrm>
            <a:off x="800910" y="4371881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50" name="Elipse 49"/>
          <p:cNvSpPr/>
          <p:nvPr/>
        </p:nvSpPr>
        <p:spPr>
          <a:xfrm>
            <a:off x="522486" y="3825224"/>
            <a:ext cx="576064" cy="5441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459924" y="4718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>
            <a:off x="2286813" y="3771837"/>
            <a:ext cx="1374724" cy="7007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/>
          <p:cNvSpPr/>
          <p:nvPr/>
        </p:nvSpPr>
        <p:spPr>
          <a:xfrm>
            <a:off x="3000259" y="3796007"/>
            <a:ext cx="576064" cy="5441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5" name="Elipse 54"/>
          <p:cNvSpPr/>
          <p:nvPr/>
        </p:nvSpPr>
        <p:spPr>
          <a:xfrm>
            <a:off x="2362014" y="3819926"/>
            <a:ext cx="576064" cy="5441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56" name="Rectángulo 55"/>
          <p:cNvSpPr/>
          <p:nvPr/>
        </p:nvSpPr>
        <p:spPr>
          <a:xfrm>
            <a:off x="1191513" y="5405874"/>
            <a:ext cx="1374724" cy="11861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/>
          <p:cNvSpPr/>
          <p:nvPr/>
        </p:nvSpPr>
        <p:spPr>
          <a:xfrm>
            <a:off x="1869678" y="5950962"/>
            <a:ext cx="576064" cy="5441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59" name="Elipse 58"/>
          <p:cNvSpPr/>
          <p:nvPr/>
        </p:nvSpPr>
        <p:spPr>
          <a:xfrm>
            <a:off x="1581646" y="5442498"/>
            <a:ext cx="576064" cy="5441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0" name="Elipse 59"/>
          <p:cNvSpPr/>
          <p:nvPr/>
        </p:nvSpPr>
        <p:spPr>
          <a:xfrm>
            <a:off x="1194049" y="5950963"/>
            <a:ext cx="576064" cy="5441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463" y="3352969"/>
            <a:ext cx="12097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Turno 1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356237" y="3342733"/>
            <a:ext cx="12097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Turno 2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393837" y="5042388"/>
            <a:ext cx="12097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s-ES" altLang="es-CO" sz="20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Turno 3</a:t>
            </a:r>
            <a:endParaRPr kumimoji="1" lang="es-ES" altLang="es-CO" sz="20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9" grpId="0" animBg="1"/>
      <p:bldP spid="130" grpId="0"/>
      <p:bldP spid="131" grpId="0"/>
      <p:bldP spid="133" grpId="0"/>
      <p:bldP spid="135" grpId="0"/>
      <p:bldP spid="37" grpId="0" animBg="1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85" y="409956"/>
            <a:ext cx="3861514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 smtClean="0">
                <a:solidFill>
                  <a:srgbClr val="00B050"/>
                </a:solidFill>
              </a:rPr>
              <a:t>Técnicas de Conteo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53432" y="1213722"/>
            <a:ext cx="3012081" cy="11096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75392" y="1162031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Factorial: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19693"/>
              </p:ext>
            </p:extLst>
          </p:nvPr>
        </p:nvGraphicFramePr>
        <p:xfrm>
          <a:off x="851655" y="1651781"/>
          <a:ext cx="2365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4" name="Ecuación" r:id="rId3" imgW="1130040" imgH="203040" progId="Equation.3">
                  <p:embed/>
                </p:oleObj>
              </mc:Choice>
              <mc:Fallback>
                <p:oleObj name="Ecuación" r:id="rId3" imgW="1130040" imgH="203040" progId="Equation.3">
                  <p:embed/>
                  <p:pic>
                    <p:nvPicPr>
                      <p:cNvPr id="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55" y="1651781"/>
                        <a:ext cx="2365375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902731" y="4840359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441763" y="4149080"/>
            <a:ext cx="3012081" cy="21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63723" y="4097390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Ejemplos: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53945"/>
              </p:ext>
            </p:extLst>
          </p:nvPr>
        </p:nvGraphicFramePr>
        <p:xfrm>
          <a:off x="655580" y="4526074"/>
          <a:ext cx="1541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5" name="Ecuación" r:id="rId5" imgW="736560" imgH="203040" progId="Equation.3">
                  <p:embed/>
                </p:oleObj>
              </mc:Choice>
              <mc:Fallback>
                <p:oleObj name="Ecuación" r:id="rId5" imgW="736560" imgH="203040" progId="Equation.3">
                  <p:embed/>
                  <p:pic>
                    <p:nvPicPr>
                      <p:cNvPr id="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80" y="4526074"/>
                        <a:ext cx="1541462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64584"/>
              </p:ext>
            </p:extLst>
          </p:nvPr>
        </p:nvGraphicFramePr>
        <p:xfrm>
          <a:off x="655580" y="5083246"/>
          <a:ext cx="1860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6" name="Ecuación" r:id="rId7" imgW="888840" imgH="203040" progId="Equation.3">
                  <p:embed/>
                </p:oleObj>
              </mc:Choice>
              <mc:Fallback>
                <p:oleObj name="Ecuación" r:id="rId7" imgW="888840" imgH="203040" progId="Equation.3">
                  <p:embed/>
                  <p:pic>
                    <p:nvPicPr>
                      <p:cNvPr id="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80" y="5083246"/>
                        <a:ext cx="1860550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02660"/>
              </p:ext>
            </p:extLst>
          </p:nvPr>
        </p:nvGraphicFramePr>
        <p:xfrm>
          <a:off x="655580" y="5580970"/>
          <a:ext cx="24463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7" name="Ecuación" r:id="rId9" imgW="1168200" imgH="203040" progId="Equation.3">
                  <p:embed/>
                </p:oleObj>
              </mc:Choice>
              <mc:Fallback>
                <p:oleObj name="Ecuación" r:id="rId9" imgW="1168200" imgH="203040" progId="Equation.3">
                  <p:embed/>
                  <p:pic>
                    <p:nvPicPr>
                      <p:cNvPr id="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80" y="5580970"/>
                        <a:ext cx="24463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711169" y="114381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4314946" y="400842"/>
            <a:ext cx="4400109" cy="5957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5272161" y="400842"/>
            <a:ext cx="2787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Ejercicios:</a:t>
            </a:r>
            <a:endParaRPr kumimoji="1" lang="es-ES" altLang="es-CO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514689" y="838566"/>
                <a:ext cx="4081931" cy="547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5!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3!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5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120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=20</m:t>
                    </m:r>
                  </m:oMath>
                </a14:m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15000"/>
                  </a:lnSpc>
                  <a:spcAft>
                    <a:spcPts val="0"/>
                  </a:spcAft>
                </a:pPr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6!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8!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6!</m:t>
                        </m:r>
                      </m:num>
                      <m:den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∗6!</m:t>
                        </m:r>
                      </m:den>
                    </m:f>
                    <m:r>
                      <a:rPr lang="es-CO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5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den>
                    </m:f>
                  </m:oMath>
                </a14:m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10!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6!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12!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10!∗6!</m:t>
                        </m:r>
                      </m:num>
                      <m:den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12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11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den>
                    </m:f>
                    <m:r>
                      <a:rPr lang="es-CO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6∗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5∗4∗3∗2∗1</m:t>
                        </m:r>
                      </m:num>
                      <m:den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2∗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den>
                    </m:f>
                    <m:r>
                      <a:rPr lang="es-CO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60</m:t>
                        </m:r>
                      </m:num>
                      <m:den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11</m:t>
                        </m:r>
                      </m:den>
                    </m:f>
                  </m:oMath>
                </a14:m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15!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20!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14!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21!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s-CO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endParaRPr lang="es-CO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19!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23!</m:t>
                        </m:r>
                      </m:num>
                      <m:den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22!</m:t>
                        </m:r>
                        <m:r>
                          <a:rPr lang="es-CO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21!</m:t>
                        </m:r>
                      </m:den>
                    </m:f>
                    <m:r>
                      <a:rPr lang="es-C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19!∗23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∗22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num>
                      <m:den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22!∗21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∗20∗19</m:t>
                        </m:r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den>
                    </m:f>
                    <m:r>
                      <a:rPr lang="es-CO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23</m:t>
                        </m:r>
                      </m:num>
                      <m:den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420</m:t>
                        </m:r>
                      </m:den>
                    </m:f>
                  </m:oMath>
                </a14:m>
                <a:endParaRPr lang="es-CO" sz="20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:endParaRPr lang="es-CO" sz="20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SzPts val="9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+2)!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s-CO" sz="20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C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s-C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!(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+1)!</m:t>
                        </m:r>
                      </m:den>
                    </m:f>
                  </m:oMath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89" y="838566"/>
                <a:ext cx="4081931" cy="54750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936360" y="326782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ángulo 95"/>
              <p:cNvSpPr/>
              <p:nvPr/>
            </p:nvSpPr>
            <p:spPr>
              <a:xfrm>
                <a:off x="475392" y="2576549"/>
                <a:ext cx="3012081" cy="11096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kumimoji="1" lang="es-CO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Definición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O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s-C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Rectángulo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2" y="2576549"/>
                <a:ext cx="3012081" cy="1109608"/>
              </a:xfrm>
              <a:prstGeom prst="rect">
                <a:avLst/>
              </a:prstGeom>
              <a:blipFill>
                <a:blip r:embed="rId12"/>
                <a:stretch>
                  <a:fillRect l="-16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/>
          <p:cNvCxnSpPr/>
          <p:nvPr/>
        </p:nvCxnSpPr>
        <p:spPr>
          <a:xfrm>
            <a:off x="5607287" y="1884036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5803244" y="2157987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5947260" y="2708309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6432414" y="3013537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6885347" y="2664453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7262375" y="2988039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7734780" y="2710286"/>
            <a:ext cx="288032" cy="1178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6" grpId="0"/>
      <p:bldP spid="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2263</TotalTime>
  <Words>642</Words>
  <Application>Microsoft Office PowerPoint</Application>
  <PresentationFormat>Presentación en pantalla (4:3)</PresentationFormat>
  <Paragraphs>153</Paragraphs>
  <Slides>10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Corbel</vt:lpstr>
      <vt:lpstr>Playbill</vt:lpstr>
      <vt:lpstr>Times New Roman</vt:lpstr>
      <vt:lpstr>Verdana</vt:lpstr>
      <vt:lpstr>Wingdings</vt:lpstr>
      <vt:lpstr>Base</vt:lpstr>
      <vt:lpstr>Ecuación</vt:lpstr>
      <vt:lpstr>Presentación de PowerPoint</vt:lpstr>
      <vt:lpstr>Estadistica y probabilidad</vt:lpstr>
      <vt:lpstr>Principio de la multiplicación en el conteo</vt:lpstr>
      <vt:lpstr>Principio de la multiplicación en el conteo</vt:lpstr>
      <vt:lpstr>Principio de la multiplicación en el conteo</vt:lpstr>
      <vt:lpstr>Principio de la multiplicación en el conteo</vt:lpstr>
      <vt:lpstr>Presentación de PowerPoint</vt:lpstr>
      <vt:lpstr>Presentación de PowerPoint</vt:lpstr>
      <vt:lpstr>Técnicas de Conteo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DoctoradoUTB</cp:lastModifiedBy>
  <cp:revision>168</cp:revision>
  <cp:lastPrinted>1995-12-08T18:33:06Z</cp:lastPrinted>
  <dcterms:created xsi:type="dcterms:W3CDTF">2003-03-13T12:04:09Z</dcterms:created>
  <dcterms:modified xsi:type="dcterms:W3CDTF">2020-04-18T02:28:02Z</dcterms:modified>
</cp:coreProperties>
</file>