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2" r:id="rId1"/>
  </p:sldMasterIdLst>
  <p:notesMasterIdLst>
    <p:notesMasterId r:id="rId17"/>
  </p:notesMasterIdLst>
  <p:sldIdLst>
    <p:sldId id="256" r:id="rId2"/>
    <p:sldId id="333" r:id="rId3"/>
    <p:sldId id="341" r:id="rId4"/>
    <p:sldId id="342" r:id="rId5"/>
    <p:sldId id="343" r:id="rId6"/>
    <p:sldId id="344" r:id="rId7"/>
    <p:sldId id="345" r:id="rId8"/>
    <p:sldId id="353" r:id="rId9"/>
    <p:sldId id="354" r:id="rId10"/>
    <p:sldId id="355" r:id="rId11"/>
    <p:sldId id="356" r:id="rId12"/>
    <p:sldId id="357" r:id="rId13"/>
    <p:sldId id="358" r:id="rId14"/>
    <p:sldId id="359" r:id="rId15"/>
    <p:sldId id="360" r:id="rId16"/>
  </p:sldIdLst>
  <p:sldSz cx="9144000" cy="6858000" type="screen4x3"/>
  <p:notesSz cx="6934200" cy="9398000"/>
  <p:custDataLst>
    <p:tags r:id="rId18"/>
  </p:custDataLst>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CC33"/>
    <a:srgbClr val="0066FF"/>
    <a:srgbClr val="FFCCFF"/>
    <a:srgbClr val="CCECFF"/>
    <a:srgbClr val="CCCCFF"/>
    <a:srgbClr val="CC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70"/>
    </p:cViewPr>
  </p:sorterViewPr>
  <p:notesViewPr>
    <p:cSldViewPr>
      <p:cViewPr varScale="1">
        <p:scale>
          <a:sx n="30" d="100"/>
          <a:sy n="30" d="100"/>
        </p:scale>
        <p:origin x="-1218" y="-84"/>
      </p:cViewPr>
      <p:guideLst>
        <p:guide orient="horz" pos="2960"/>
        <p:guide pos="218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05138" cy="471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927475" y="0"/>
            <a:ext cx="3005138" cy="471488"/>
          </a:xfrm>
          <a:prstGeom prst="rect">
            <a:avLst/>
          </a:prstGeom>
        </p:spPr>
        <p:txBody>
          <a:bodyPr vert="horz" lIns="91440" tIns="45720" rIns="91440" bIns="45720" rtlCol="0"/>
          <a:lstStyle>
            <a:lvl1pPr algn="r">
              <a:defRPr sz="1200"/>
            </a:lvl1pPr>
          </a:lstStyle>
          <a:p>
            <a:fld id="{CEA23193-5D0C-4DAC-9525-382D498E0C0D}" type="datetimeFigureOut">
              <a:rPr lang="es-CO" smtClean="0"/>
              <a:t>24/09/2021</a:t>
            </a:fld>
            <a:endParaRPr lang="es-CO"/>
          </a:p>
        </p:txBody>
      </p:sp>
      <p:sp>
        <p:nvSpPr>
          <p:cNvPr id="4" name="Marcador de imagen de diapositiva 3"/>
          <p:cNvSpPr>
            <a:spLocks noGrp="1" noRot="1" noChangeAspect="1"/>
          </p:cNvSpPr>
          <p:nvPr>
            <p:ph type="sldImg" idx="2"/>
          </p:nvPr>
        </p:nvSpPr>
        <p:spPr>
          <a:xfrm>
            <a:off x="1352550" y="1174750"/>
            <a:ext cx="4229100" cy="31718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93738" y="4522788"/>
            <a:ext cx="5546725" cy="3700462"/>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926513"/>
            <a:ext cx="3005138" cy="471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927475" y="8926513"/>
            <a:ext cx="3005138" cy="471487"/>
          </a:xfrm>
          <a:prstGeom prst="rect">
            <a:avLst/>
          </a:prstGeom>
        </p:spPr>
        <p:txBody>
          <a:bodyPr vert="horz" lIns="91440" tIns="45720" rIns="91440" bIns="45720" rtlCol="0" anchor="b"/>
          <a:lstStyle>
            <a:lvl1pPr algn="r">
              <a:defRPr sz="1200"/>
            </a:lvl1pPr>
          </a:lstStyle>
          <a:p>
            <a:fld id="{20BB6E86-BA10-413E-84A4-57D2DDD0CCB0}" type="slidenum">
              <a:rPr lang="es-CO" smtClean="0"/>
              <a:t>‹Nº›</a:t>
            </a:fld>
            <a:endParaRPr lang="es-CO"/>
          </a:p>
        </p:txBody>
      </p:sp>
    </p:spTree>
    <p:extLst>
      <p:ext uri="{BB962C8B-B14F-4D97-AF65-F5344CB8AC3E}">
        <p14:creationId xmlns:p14="http://schemas.microsoft.com/office/powerpoint/2010/main" val="44084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Marcador de imagen de diapositiva"/>
          <p:cNvSpPr>
            <a:spLocks noGrp="1" noRot="1" noChangeAspect="1" noTextEdit="1"/>
          </p:cNvSpPr>
          <p:nvPr>
            <p:ph type="sldImg"/>
          </p:nvPr>
        </p:nvSpPr>
        <p:spPr>
          <a:xfrm>
            <a:off x="992188" y="731838"/>
            <a:ext cx="4875212" cy="3656012"/>
          </a:xfrm>
          <a:ln/>
        </p:spPr>
      </p:sp>
      <p:sp>
        <p:nvSpPr>
          <p:cNvPr id="1024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CO" altLang="es-CO"/>
          </a:p>
        </p:txBody>
      </p:sp>
      <p:sp>
        <p:nvSpPr>
          <p:cNvPr id="1024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900">
                <a:solidFill>
                  <a:schemeClr val="tx1"/>
                </a:solidFill>
                <a:latin typeface="Arial" panose="020B0604020202020204" pitchFamily="34" charset="0"/>
              </a:defRPr>
            </a:lvl1pPr>
            <a:lvl2pPr marL="742950" indent="-285750">
              <a:defRPr sz="1900">
                <a:solidFill>
                  <a:schemeClr val="tx1"/>
                </a:solidFill>
                <a:latin typeface="Arial" panose="020B0604020202020204" pitchFamily="34" charset="0"/>
              </a:defRPr>
            </a:lvl2pPr>
            <a:lvl3pPr marL="1143000" indent="-228600">
              <a:defRPr sz="1900">
                <a:solidFill>
                  <a:schemeClr val="tx1"/>
                </a:solidFill>
                <a:latin typeface="Arial" panose="020B0604020202020204" pitchFamily="34" charset="0"/>
              </a:defRPr>
            </a:lvl3pPr>
            <a:lvl4pPr marL="1600200" indent="-228600">
              <a:defRPr sz="1900">
                <a:solidFill>
                  <a:schemeClr val="tx1"/>
                </a:solidFill>
                <a:latin typeface="Arial" panose="020B0604020202020204" pitchFamily="34" charset="0"/>
              </a:defRPr>
            </a:lvl4pPr>
            <a:lvl5pPr marL="2057400" indent="-228600">
              <a:defRPr sz="1900">
                <a:solidFill>
                  <a:schemeClr val="tx1"/>
                </a:solidFill>
                <a:latin typeface="Arial" panose="020B0604020202020204" pitchFamily="34" charset="0"/>
              </a:defRPr>
            </a:lvl5pPr>
            <a:lvl6pPr marL="2514600" indent="-228600" eaLnBrk="0" fontAlgn="base" hangingPunct="0">
              <a:spcBef>
                <a:spcPct val="0"/>
              </a:spcBef>
              <a:spcAft>
                <a:spcPct val="0"/>
              </a:spcAft>
              <a:defRPr sz="1900">
                <a:solidFill>
                  <a:schemeClr val="tx1"/>
                </a:solidFill>
                <a:latin typeface="Arial" panose="020B0604020202020204" pitchFamily="34" charset="0"/>
              </a:defRPr>
            </a:lvl6pPr>
            <a:lvl7pPr marL="2971800" indent="-228600" eaLnBrk="0" fontAlgn="base" hangingPunct="0">
              <a:spcBef>
                <a:spcPct val="0"/>
              </a:spcBef>
              <a:spcAft>
                <a:spcPct val="0"/>
              </a:spcAft>
              <a:defRPr sz="1900">
                <a:solidFill>
                  <a:schemeClr val="tx1"/>
                </a:solidFill>
                <a:latin typeface="Arial" panose="020B0604020202020204" pitchFamily="34" charset="0"/>
              </a:defRPr>
            </a:lvl7pPr>
            <a:lvl8pPr marL="3429000" indent="-228600" eaLnBrk="0" fontAlgn="base" hangingPunct="0">
              <a:spcBef>
                <a:spcPct val="0"/>
              </a:spcBef>
              <a:spcAft>
                <a:spcPct val="0"/>
              </a:spcAft>
              <a:defRPr sz="1900">
                <a:solidFill>
                  <a:schemeClr val="tx1"/>
                </a:solidFill>
                <a:latin typeface="Arial" panose="020B0604020202020204" pitchFamily="34" charset="0"/>
              </a:defRPr>
            </a:lvl8pPr>
            <a:lvl9pPr marL="3886200" indent="-228600" eaLnBrk="0" fontAlgn="base" hangingPunct="0">
              <a:spcBef>
                <a:spcPct val="0"/>
              </a:spcBef>
              <a:spcAft>
                <a:spcPct val="0"/>
              </a:spcAft>
              <a:defRPr sz="1900">
                <a:solidFill>
                  <a:schemeClr val="tx1"/>
                </a:solidFill>
                <a:latin typeface="Arial" panose="020B0604020202020204" pitchFamily="34" charset="0"/>
              </a:defRPr>
            </a:lvl9pPr>
          </a:lstStyle>
          <a:p>
            <a:fld id="{63F605D4-7276-4FE2-93FF-D62DB0CC3BE7}" type="slidenum">
              <a:rPr lang="es-ES" altLang="es-CO" sz="1200" smtClean="0"/>
              <a:pPr/>
              <a:t>2</a:t>
            </a:fld>
            <a:endParaRPr lang="es-ES" altLang="es-CO" sz="1200"/>
          </a:p>
        </p:txBody>
      </p:sp>
    </p:spTree>
    <p:extLst>
      <p:ext uri="{BB962C8B-B14F-4D97-AF65-F5344CB8AC3E}">
        <p14:creationId xmlns:p14="http://schemas.microsoft.com/office/powerpoint/2010/main" val="3125847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es-ES" altLang="es-CO"/>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ES" altLang="es-CO"/>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5F350EE-1EAD-4AA1-A620-2B778ECA0DD6}" type="slidenum">
              <a:rPr lang="es-ES" altLang="es-CO" smtClean="0"/>
              <a:pPr/>
              <a:t>‹Nº›</a:t>
            </a:fld>
            <a:endParaRPr lang="es-ES" altLang="es-CO"/>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40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ltLang="es-CO"/>
          </a:p>
        </p:txBody>
      </p:sp>
      <p:sp>
        <p:nvSpPr>
          <p:cNvPr id="5" name="Footer Placeholder 4"/>
          <p:cNvSpPr>
            <a:spLocks noGrp="1"/>
          </p:cNvSpPr>
          <p:nvPr>
            <p:ph type="ftr" sz="quarter" idx="11"/>
          </p:nvPr>
        </p:nvSpPr>
        <p:spPr/>
        <p:txBody>
          <a:bodyPr/>
          <a:lstStyle/>
          <a:p>
            <a:endParaRPr lang="es-ES" altLang="es-CO"/>
          </a:p>
        </p:txBody>
      </p:sp>
      <p:sp>
        <p:nvSpPr>
          <p:cNvPr id="6" name="Slide Number Placeholder 5"/>
          <p:cNvSpPr>
            <a:spLocks noGrp="1"/>
          </p:cNvSpPr>
          <p:nvPr>
            <p:ph type="sldNum" sz="quarter" idx="12"/>
          </p:nvPr>
        </p:nvSpPr>
        <p:spPr/>
        <p:txBody>
          <a:bodyPr/>
          <a:lstStyle/>
          <a:p>
            <a:fld id="{0C6C2CA2-7C9D-4EFD-A910-9B3200ED63A0}" type="slidenum">
              <a:rPr lang="es-ES" altLang="es-CO" smtClean="0"/>
              <a:pPr/>
              <a:t>‹Nº›</a:t>
            </a:fld>
            <a:endParaRPr lang="es-ES" altLang="es-CO"/>
          </a:p>
        </p:txBody>
      </p:sp>
    </p:spTree>
    <p:extLst>
      <p:ext uri="{BB962C8B-B14F-4D97-AF65-F5344CB8AC3E}">
        <p14:creationId xmlns:p14="http://schemas.microsoft.com/office/powerpoint/2010/main" val="318555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ltLang="es-CO"/>
          </a:p>
        </p:txBody>
      </p:sp>
      <p:sp>
        <p:nvSpPr>
          <p:cNvPr id="5" name="Footer Placeholder 4"/>
          <p:cNvSpPr>
            <a:spLocks noGrp="1"/>
          </p:cNvSpPr>
          <p:nvPr>
            <p:ph type="ftr" sz="quarter" idx="11"/>
          </p:nvPr>
        </p:nvSpPr>
        <p:spPr/>
        <p:txBody>
          <a:bodyPr/>
          <a:lstStyle/>
          <a:p>
            <a:endParaRPr lang="es-ES" altLang="es-CO"/>
          </a:p>
        </p:txBody>
      </p:sp>
      <p:sp>
        <p:nvSpPr>
          <p:cNvPr id="6" name="Slide Number Placeholder 5"/>
          <p:cNvSpPr>
            <a:spLocks noGrp="1"/>
          </p:cNvSpPr>
          <p:nvPr>
            <p:ph type="sldNum" sz="quarter" idx="12"/>
          </p:nvPr>
        </p:nvSpPr>
        <p:spPr/>
        <p:txBody>
          <a:bodyPr/>
          <a:lstStyle/>
          <a:p>
            <a:fld id="{1861FE47-6C3E-491D-971C-3A6C77B50C3A}" type="slidenum">
              <a:rPr lang="es-ES" altLang="es-CO" smtClean="0"/>
              <a:pPr/>
              <a:t>‹Nº›</a:t>
            </a:fld>
            <a:endParaRPr lang="es-ES" altLang="es-CO"/>
          </a:p>
        </p:txBody>
      </p:sp>
    </p:spTree>
    <p:extLst>
      <p:ext uri="{BB962C8B-B14F-4D97-AF65-F5344CB8AC3E}">
        <p14:creationId xmlns:p14="http://schemas.microsoft.com/office/powerpoint/2010/main" val="137893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 altLang="es-CO"/>
          </a:p>
        </p:txBody>
      </p:sp>
      <p:sp>
        <p:nvSpPr>
          <p:cNvPr id="5" name="Footer Placeholder 4"/>
          <p:cNvSpPr>
            <a:spLocks noGrp="1"/>
          </p:cNvSpPr>
          <p:nvPr>
            <p:ph type="ftr" sz="quarter" idx="11"/>
          </p:nvPr>
        </p:nvSpPr>
        <p:spPr/>
        <p:txBody>
          <a:bodyPr/>
          <a:lstStyle/>
          <a:p>
            <a:endParaRPr lang="es-ES" altLang="es-CO"/>
          </a:p>
        </p:txBody>
      </p:sp>
      <p:sp>
        <p:nvSpPr>
          <p:cNvPr id="6" name="Slide Number Placeholder 5"/>
          <p:cNvSpPr>
            <a:spLocks noGrp="1"/>
          </p:cNvSpPr>
          <p:nvPr>
            <p:ph type="sldNum" sz="quarter" idx="12"/>
          </p:nvPr>
        </p:nvSpPr>
        <p:spPr/>
        <p:txBody>
          <a:bodyPr/>
          <a:lstStyle/>
          <a:p>
            <a:fld id="{498F3E84-CCBA-4025-AA9D-3270A637A5DA}" type="slidenum">
              <a:rPr lang="es-ES" altLang="es-CO" smtClean="0"/>
              <a:pPr/>
              <a:t>‹Nº›</a:t>
            </a:fld>
            <a:endParaRPr lang="es-ES" altLang="es-CO"/>
          </a:p>
        </p:txBody>
      </p:sp>
    </p:spTree>
    <p:extLst>
      <p:ext uri="{BB962C8B-B14F-4D97-AF65-F5344CB8AC3E}">
        <p14:creationId xmlns:p14="http://schemas.microsoft.com/office/powerpoint/2010/main" val="4210165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endParaRPr lang="es-ES" altLang="es-CO"/>
          </a:p>
        </p:txBody>
      </p:sp>
      <p:sp>
        <p:nvSpPr>
          <p:cNvPr id="5" name="Footer Placeholder 4"/>
          <p:cNvSpPr>
            <a:spLocks noGrp="1"/>
          </p:cNvSpPr>
          <p:nvPr>
            <p:ph type="ftr" sz="quarter" idx="11"/>
          </p:nvPr>
        </p:nvSpPr>
        <p:spPr/>
        <p:txBody>
          <a:bodyPr/>
          <a:lstStyle/>
          <a:p>
            <a:endParaRPr lang="es-ES" altLang="es-CO"/>
          </a:p>
        </p:txBody>
      </p:sp>
      <p:sp>
        <p:nvSpPr>
          <p:cNvPr id="6" name="Slide Number Placeholder 5"/>
          <p:cNvSpPr>
            <a:spLocks noGrp="1"/>
          </p:cNvSpPr>
          <p:nvPr>
            <p:ph type="sldNum" sz="quarter" idx="12"/>
          </p:nvPr>
        </p:nvSpPr>
        <p:spPr/>
        <p:txBody>
          <a:bodyPr/>
          <a:lstStyle/>
          <a:p>
            <a:fld id="{CD53B986-D0D8-43E3-AA02-D20F2BE69DDC}" type="slidenum">
              <a:rPr lang="es-ES" altLang="es-CO" smtClean="0"/>
              <a:pPr/>
              <a:t>‹Nº›</a:t>
            </a:fld>
            <a:endParaRPr lang="es-ES" altLang="es-CO"/>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027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 altLang="es-CO"/>
          </a:p>
        </p:txBody>
      </p:sp>
      <p:sp>
        <p:nvSpPr>
          <p:cNvPr id="6" name="Footer Placeholder 5"/>
          <p:cNvSpPr>
            <a:spLocks noGrp="1"/>
          </p:cNvSpPr>
          <p:nvPr>
            <p:ph type="ftr" sz="quarter" idx="11"/>
          </p:nvPr>
        </p:nvSpPr>
        <p:spPr/>
        <p:txBody>
          <a:bodyPr/>
          <a:lstStyle/>
          <a:p>
            <a:endParaRPr lang="es-ES" altLang="es-CO"/>
          </a:p>
        </p:txBody>
      </p:sp>
      <p:sp>
        <p:nvSpPr>
          <p:cNvPr id="7" name="Slide Number Placeholder 6"/>
          <p:cNvSpPr>
            <a:spLocks noGrp="1"/>
          </p:cNvSpPr>
          <p:nvPr>
            <p:ph type="sldNum" sz="quarter" idx="12"/>
          </p:nvPr>
        </p:nvSpPr>
        <p:spPr/>
        <p:txBody>
          <a:bodyPr/>
          <a:lstStyle/>
          <a:p>
            <a:fld id="{BA5514D4-EC1C-47D2-B5A2-ACC09F2BA063}" type="slidenum">
              <a:rPr lang="es-ES" altLang="es-CO" smtClean="0"/>
              <a:pPr/>
              <a:t>‹Nº›</a:t>
            </a:fld>
            <a:endParaRPr lang="es-ES" altLang="es-CO"/>
          </a:p>
        </p:txBody>
      </p:sp>
    </p:spTree>
    <p:extLst>
      <p:ext uri="{BB962C8B-B14F-4D97-AF65-F5344CB8AC3E}">
        <p14:creationId xmlns:p14="http://schemas.microsoft.com/office/powerpoint/2010/main" val="270632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 altLang="es-CO"/>
          </a:p>
        </p:txBody>
      </p:sp>
      <p:sp>
        <p:nvSpPr>
          <p:cNvPr id="8" name="Footer Placeholder 7"/>
          <p:cNvSpPr>
            <a:spLocks noGrp="1"/>
          </p:cNvSpPr>
          <p:nvPr>
            <p:ph type="ftr" sz="quarter" idx="11"/>
          </p:nvPr>
        </p:nvSpPr>
        <p:spPr/>
        <p:txBody>
          <a:bodyPr/>
          <a:lstStyle/>
          <a:p>
            <a:endParaRPr lang="es-ES" altLang="es-CO"/>
          </a:p>
        </p:txBody>
      </p:sp>
      <p:sp>
        <p:nvSpPr>
          <p:cNvPr id="9" name="Slide Number Placeholder 8"/>
          <p:cNvSpPr>
            <a:spLocks noGrp="1"/>
          </p:cNvSpPr>
          <p:nvPr>
            <p:ph type="sldNum" sz="quarter" idx="12"/>
          </p:nvPr>
        </p:nvSpPr>
        <p:spPr/>
        <p:txBody>
          <a:bodyPr/>
          <a:lstStyle/>
          <a:p>
            <a:fld id="{76F7D68E-EF28-4006-BDC7-FDD46F8E0BE4}" type="slidenum">
              <a:rPr lang="es-ES" altLang="es-CO" smtClean="0"/>
              <a:pPr/>
              <a:t>‹Nº›</a:t>
            </a:fld>
            <a:endParaRPr lang="es-ES" altLang="es-CO"/>
          </a:p>
        </p:txBody>
      </p:sp>
    </p:spTree>
    <p:extLst>
      <p:ext uri="{BB962C8B-B14F-4D97-AF65-F5344CB8AC3E}">
        <p14:creationId xmlns:p14="http://schemas.microsoft.com/office/powerpoint/2010/main" val="226920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 altLang="es-CO"/>
          </a:p>
        </p:txBody>
      </p:sp>
      <p:sp>
        <p:nvSpPr>
          <p:cNvPr id="4" name="Footer Placeholder 3"/>
          <p:cNvSpPr>
            <a:spLocks noGrp="1"/>
          </p:cNvSpPr>
          <p:nvPr>
            <p:ph type="ftr" sz="quarter" idx="11"/>
          </p:nvPr>
        </p:nvSpPr>
        <p:spPr/>
        <p:txBody>
          <a:bodyPr/>
          <a:lstStyle/>
          <a:p>
            <a:endParaRPr lang="es-ES" altLang="es-CO"/>
          </a:p>
        </p:txBody>
      </p:sp>
      <p:sp>
        <p:nvSpPr>
          <p:cNvPr id="5" name="Slide Number Placeholder 4"/>
          <p:cNvSpPr>
            <a:spLocks noGrp="1"/>
          </p:cNvSpPr>
          <p:nvPr>
            <p:ph type="sldNum" sz="quarter" idx="12"/>
          </p:nvPr>
        </p:nvSpPr>
        <p:spPr/>
        <p:txBody>
          <a:bodyPr/>
          <a:lstStyle/>
          <a:p>
            <a:fld id="{B704CBE4-9876-4962-AD49-FE72C48922D6}" type="slidenum">
              <a:rPr lang="es-ES" altLang="es-CO" smtClean="0"/>
              <a:pPr/>
              <a:t>‹Nº›</a:t>
            </a:fld>
            <a:endParaRPr lang="es-ES" altLang="es-CO"/>
          </a:p>
        </p:txBody>
      </p:sp>
    </p:spTree>
    <p:extLst>
      <p:ext uri="{BB962C8B-B14F-4D97-AF65-F5344CB8AC3E}">
        <p14:creationId xmlns:p14="http://schemas.microsoft.com/office/powerpoint/2010/main" val="327761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ES" altLang="es-CO"/>
          </a:p>
        </p:txBody>
      </p:sp>
      <p:sp>
        <p:nvSpPr>
          <p:cNvPr id="3" name="Footer Placeholder 2"/>
          <p:cNvSpPr>
            <a:spLocks noGrp="1"/>
          </p:cNvSpPr>
          <p:nvPr>
            <p:ph type="ftr" sz="quarter" idx="11"/>
          </p:nvPr>
        </p:nvSpPr>
        <p:spPr/>
        <p:txBody>
          <a:bodyPr/>
          <a:lstStyle/>
          <a:p>
            <a:endParaRPr lang="es-ES" altLang="es-CO"/>
          </a:p>
        </p:txBody>
      </p:sp>
      <p:sp>
        <p:nvSpPr>
          <p:cNvPr id="4" name="Slide Number Placeholder 3"/>
          <p:cNvSpPr>
            <a:spLocks noGrp="1"/>
          </p:cNvSpPr>
          <p:nvPr>
            <p:ph type="sldNum" sz="quarter" idx="12"/>
          </p:nvPr>
        </p:nvSpPr>
        <p:spPr/>
        <p:txBody>
          <a:bodyPr/>
          <a:lstStyle/>
          <a:p>
            <a:fld id="{7BD85639-8A14-42A8-993B-BA9981375EB6}" type="slidenum">
              <a:rPr lang="es-ES" altLang="es-CO" smtClean="0"/>
              <a:pPr/>
              <a:t>‹Nº›</a:t>
            </a:fld>
            <a:endParaRPr lang="es-ES" altLang="es-CO"/>
          </a:p>
        </p:txBody>
      </p:sp>
    </p:spTree>
    <p:extLst>
      <p:ext uri="{BB962C8B-B14F-4D97-AF65-F5344CB8AC3E}">
        <p14:creationId xmlns:p14="http://schemas.microsoft.com/office/powerpoint/2010/main" val="9479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endParaRPr lang="es-ES" altLang="es-CO"/>
          </a:p>
        </p:txBody>
      </p:sp>
      <p:sp>
        <p:nvSpPr>
          <p:cNvPr id="6" name="Footer Placeholder 5"/>
          <p:cNvSpPr>
            <a:spLocks noGrp="1"/>
          </p:cNvSpPr>
          <p:nvPr>
            <p:ph type="ftr" sz="quarter" idx="11"/>
          </p:nvPr>
        </p:nvSpPr>
        <p:spPr/>
        <p:txBody>
          <a:bodyPr/>
          <a:lstStyle/>
          <a:p>
            <a:endParaRPr lang="es-ES" altLang="es-CO"/>
          </a:p>
        </p:txBody>
      </p:sp>
      <p:sp>
        <p:nvSpPr>
          <p:cNvPr id="7" name="Slide Number Placeholder 6"/>
          <p:cNvSpPr>
            <a:spLocks noGrp="1"/>
          </p:cNvSpPr>
          <p:nvPr>
            <p:ph type="sldNum" sz="quarter" idx="12"/>
          </p:nvPr>
        </p:nvSpPr>
        <p:spPr/>
        <p:txBody>
          <a:bodyPr/>
          <a:lstStyle/>
          <a:p>
            <a:fld id="{DC6FF826-E040-4FCF-B2CE-1F922150781A}" type="slidenum">
              <a:rPr lang="es-ES" altLang="es-CO" smtClean="0"/>
              <a:pPr/>
              <a:t>‹Nº›</a:t>
            </a:fld>
            <a:endParaRPr lang="es-ES" altLang="es-CO"/>
          </a:p>
        </p:txBody>
      </p:sp>
    </p:spTree>
    <p:extLst>
      <p:ext uri="{BB962C8B-B14F-4D97-AF65-F5344CB8AC3E}">
        <p14:creationId xmlns:p14="http://schemas.microsoft.com/office/powerpoint/2010/main" val="1685761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endParaRPr lang="es-ES" altLang="es-CO"/>
          </a:p>
        </p:txBody>
      </p:sp>
      <p:sp>
        <p:nvSpPr>
          <p:cNvPr id="6" name="Footer Placeholder 5"/>
          <p:cNvSpPr>
            <a:spLocks noGrp="1"/>
          </p:cNvSpPr>
          <p:nvPr>
            <p:ph type="ftr" sz="quarter" idx="11"/>
          </p:nvPr>
        </p:nvSpPr>
        <p:spPr/>
        <p:txBody>
          <a:bodyPr/>
          <a:lstStyle/>
          <a:p>
            <a:endParaRPr lang="es-ES" altLang="es-CO"/>
          </a:p>
        </p:txBody>
      </p:sp>
      <p:sp>
        <p:nvSpPr>
          <p:cNvPr id="7" name="Slide Number Placeholder 6"/>
          <p:cNvSpPr>
            <a:spLocks noGrp="1"/>
          </p:cNvSpPr>
          <p:nvPr>
            <p:ph type="sldNum" sz="quarter" idx="12"/>
          </p:nvPr>
        </p:nvSpPr>
        <p:spPr/>
        <p:txBody>
          <a:bodyPr/>
          <a:lstStyle/>
          <a:p>
            <a:fld id="{2423BC4E-8982-4677-9FEA-3BEB7D10C4F5}" type="slidenum">
              <a:rPr lang="es-ES" altLang="es-CO" smtClean="0"/>
              <a:pPr/>
              <a:t>‹Nº›</a:t>
            </a:fld>
            <a:endParaRPr lang="es-ES" altLang="es-CO"/>
          </a:p>
        </p:txBody>
      </p:sp>
    </p:spTree>
    <p:extLst>
      <p:ext uri="{BB962C8B-B14F-4D97-AF65-F5344CB8AC3E}">
        <p14:creationId xmlns:p14="http://schemas.microsoft.com/office/powerpoint/2010/main" val="89936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endParaRPr lang="es-ES" altLang="es-CO"/>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s-ES" altLang="es-CO"/>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00DDEA02-8EC3-4D1F-BA40-E138AF4F0EE4}" type="slidenum">
              <a:rPr lang="es-ES" altLang="es-CO" smtClean="0"/>
              <a:pPr/>
              <a:t>‹Nº›</a:t>
            </a:fld>
            <a:endParaRPr lang="es-ES" altLang="es-CO"/>
          </a:p>
        </p:txBody>
      </p:sp>
    </p:spTree>
    <p:extLst>
      <p:ext uri="{BB962C8B-B14F-4D97-AF65-F5344CB8AC3E}">
        <p14:creationId xmlns:p14="http://schemas.microsoft.com/office/powerpoint/2010/main" val="98234614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509" y="260648"/>
            <a:ext cx="9153015" cy="63367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3585" y="409956"/>
            <a:ext cx="3861514" cy="608014"/>
          </a:xfrm>
        </p:spPr>
        <p:txBody>
          <a:bodyPr>
            <a:normAutofit fontScale="90000"/>
          </a:bodyPr>
          <a:lstStyle/>
          <a:p>
            <a:pPr algn="ctr"/>
            <a:r>
              <a:rPr lang="es-ES_tradnl" altLang="es-CO" b="1" dirty="0">
                <a:solidFill>
                  <a:srgbClr val="00B050"/>
                </a:solidFill>
              </a:rPr>
              <a:t>Combinaciones</a:t>
            </a:r>
          </a:p>
        </p:txBody>
      </p:sp>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402747" y="1103976"/>
            <a:ext cx="3953396" cy="156293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s-CO" sz="2000" b="1" dirty="0">
                <a:solidFill>
                  <a:srgbClr val="C00000"/>
                </a:solidFill>
                <a:latin typeface="Times New Roman" panose="02020603050405020304" pitchFamily="18" charset="0"/>
              </a:rPr>
              <a:t>Ejemplo</a:t>
            </a:r>
          </a:p>
          <a:p>
            <a:pPr algn="just"/>
            <a:r>
              <a:rPr lang="es-CO" b="1" dirty="0">
                <a:solidFill>
                  <a:srgbClr val="002060"/>
                </a:solidFill>
              </a:rPr>
              <a:t>De cuantas maneras posibles se pueden formar equipos de baloncesto, de un total de 8 jugadores?</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66" name="Text Box 4"/>
          <p:cNvSpPr txBox="1">
            <a:spLocks noChangeArrowheads="1"/>
          </p:cNvSpPr>
          <p:nvPr/>
        </p:nvSpPr>
        <p:spPr bwMode="auto">
          <a:xfrm>
            <a:off x="665983" y="3684878"/>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Combinaciones: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6262227" y="1142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5260436" y="837735"/>
            <a:ext cx="3362552" cy="19268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508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 8 –jugadores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6262227" y="966711"/>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39" name="Elipse 38"/>
          <p:cNvSpPr/>
          <p:nvPr/>
        </p:nvSpPr>
        <p:spPr>
          <a:xfrm>
            <a:off x="7107849" y="885316"/>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941712" y="165265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6237554" y="169393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5408875" y="1730641"/>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5381225" y="987556"/>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5577652" y="3503197"/>
            <a:ext cx="29685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Se escogen r=5 jugadores</a:t>
            </a:r>
          </a:p>
        </p:txBody>
      </p:sp>
      <p:sp>
        <p:nvSpPr>
          <p:cNvPr id="4" name="CuadroTexto 3"/>
          <p:cNvSpPr txBox="1"/>
          <p:nvPr/>
        </p:nvSpPr>
        <p:spPr>
          <a:xfrm>
            <a:off x="5309319" y="1094566"/>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550896" y="4011868"/>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4400328" y="1721224"/>
            <a:ext cx="375529" cy="170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4644008" y="4437112"/>
            <a:ext cx="608017"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8</a:t>
            </a:r>
          </a:p>
        </p:txBody>
      </p:sp>
      <p:sp>
        <p:nvSpPr>
          <p:cNvPr id="33" name="Rectángulo 32"/>
          <p:cNvSpPr/>
          <p:nvPr/>
        </p:nvSpPr>
        <p:spPr>
          <a:xfrm>
            <a:off x="5449620" y="4437112"/>
            <a:ext cx="55699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7</a:t>
            </a:r>
            <a:endParaRPr lang="es-CO" dirty="0"/>
          </a:p>
        </p:txBody>
      </p:sp>
      <p:sp>
        <p:nvSpPr>
          <p:cNvPr id="34" name="Rectángulo 33"/>
          <p:cNvSpPr/>
          <p:nvPr/>
        </p:nvSpPr>
        <p:spPr>
          <a:xfrm>
            <a:off x="6215073" y="4436419"/>
            <a:ext cx="542479"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6</a:t>
            </a:r>
            <a:endParaRPr lang="es-CO" dirty="0"/>
          </a:p>
        </p:txBody>
      </p:sp>
      <p:sp>
        <p:nvSpPr>
          <p:cNvPr id="37" name="Rectángulo 36"/>
          <p:cNvSpPr/>
          <p:nvPr/>
        </p:nvSpPr>
        <p:spPr>
          <a:xfrm>
            <a:off x="5401684" y="5192056"/>
            <a:ext cx="1013016"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6720</a:t>
            </a:r>
            <a:endParaRPr lang="es-CO" dirty="0"/>
          </a:p>
        </p:txBody>
      </p:sp>
      <p:sp>
        <p:nvSpPr>
          <p:cNvPr id="38" name="Text Box 46"/>
          <p:cNvSpPr txBox="1">
            <a:spLocks noChangeArrowheads="1"/>
          </p:cNvSpPr>
          <p:nvPr/>
        </p:nvSpPr>
        <p:spPr bwMode="auto">
          <a:xfrm>
            <a:off x="5244939" y="456142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45" name="Text Box 46"/>
          <p:cNvSpPr txBox="1">
            <a:spLocks noChangeArrowheads="1"/>
          </p:cNvSpPr>
          <p:nvPr/>
        </p:nvSpPr>
        <p:spPr bwMode="auto">
          <a:xfrm>
            <a:off x="5992191" y="4575168"/>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50" name="Text Box 46"/>
          <p:cNvSpPr txBox="1">
            <a:spLocks noChangeArrowheads="1"/>
          </p:cNvSpPr>
          <p:nvPr/>
        </p:nvSpPr>
        <p:spPr bwMode="auto">
          <a:xfrm>
            <a:off x="4933102" y="5363365"/>
            <a:ext cx="32733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7" name="Flecha abajo 6"/>
          <p:cNvSpPr/>
          <p:nvPr/>
        </p:nvSpPr>
        <p:spPr>
          <a:xfrm>
            <a:off x="4892547" y="3018244"/>
            <a:ext cx="242898" cy="10801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1" name="Text Box 4"/>
          <p:cNvSpPr txBox="1">
            <a:spLocks noChangeArrowheads="1"/>
          </p:cNvSpPr>
          <p:nvPr/>
        </p:nvSpPr>
        <p:spPr bwMode="auto">
          <a:xfrm>
            <a:off x="4168350" y="3063455"/>
            <a:ext cx="432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s-ES" altLang="es-CO" sz="2000" b="1" dirty="0">
                <a:solidFill>
                  <a:srgbClr val="7030A0"/>
                </a:solidFill>
                <a:latin typeface="Times New Roman" panose="02020603050405020304" pitchFamily="18" charset="0"/>
              </a:rPr>
              <a:t>8 posibilidades</a:t>
            </a:r>
          </a:p>
        </p:txBody>
      </p:sp>
      <mc:AlternateContent xmlns:mc="http://schemas.openxmlformats.org/markup-compatibility/2006" xmlns:a14="http://schemas.microsoft.com/office/drawing/2010/main">
        <mc:Choice Requires="a14">
          <p:sp>
            <p:nvSpPr>
              <p:cNvPr id="10" name="Rectángulo 9"/>
              <p:cNvSpPr/>
              <p:nvPr/>
            </p:nvSpPr>
            <p:spPr>
              <a:xfrm>
                <a:off x="6842093" y="5102972"/>
                <a:ext cx="1917448" cy="660052"/>
              </a:xfrm>
              <a:prstGeom prst="rect">
                <a:avLst/>
              </a:prstGeom>
              <a:solidFill>
                <a:srgbClr val="FFC000"/>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b="1" i="1" smtClean="0">
                              <a:latin typeface="Cambria Math" panose="02040503050406030204" pitchFamily="18" charset="0"/>
                            </a:rPr>
                          </m:ctrlPr>
                        </m:sSubPr>
                        <m:e>
                          <m:r>
                            <a:rPr lang="es-CO" b="1" i="1">
                              <a:latin typeface="Cambria Math" panose="02040503050406030204" pitchFamily="18" charset="0"/>
                            </a:rPr>
                            <m:t>𝑷</m:t>
                          </m:r>
                        </m:e>
                        <m:sub>
                          <m:r>
                            <a:rPr lang="es-CO" b="1" i="1">
                              <a:latin typeface="Cambria Math" panose="02040503050406030204" pitchFamily="18" charset="0"/>
                            </a:rPr>
                            <m:t>(</m:t>
                          </m:r>
                          <m:r>
                            <a:rPr lang="es-CO" b="1" i="1" smtClean="0">
                              <a:latin typeface="Cambria Math" panose="02040503050406030204" pitchFamily="18" charset="0"/>
                            </a:rPr>
                            <m:t>𝟖</m:t>
                          </m:r>
                          <m:r>
                            <a:rPr lang="es-CO" b="1" i="1">
                              <a:latin typeface="Cambria Math" panose="02040503050406030204" pitchFamily="18" charset="0"/>
                            </a:rPr>
                            <m:t>,</m:t>
                          </m:r>
                          <m:r>
                            <a:rPr lang="es-CO" b="1" i="1" smtClean="0">
                              <a:latin typeface="Cambria Math" panose="02040503050406030204" pitchFamily="18" charset="0"/>
                            </a:rPr>
                            <m:t>𝟓</m:t>
                          </m:r>
                          <m:r>
                            <a:rPr lang="es-CO" b="1" i="1">
                              <a:latin typeface="Cambria Math" panose="02040503050406030204" pitchFamily="18" charset="0"/>
                            </a:rPr>
                            <m:t>)</m:t>
                          </m:r>
                        </m:sub>
                      </m:sSub>
                      <m:r>
                        <a:rPr lang="es-CO" b="1" i="1">
                          <a:latin typeface="Cambria Math" panose="02040503050406030204" pitchFamily="18" charset="0"/>
                        </a:rPr>
                        <m:t>=</m:t>
                      </m:r>
                      <m:f>
                        <m:fPr>
                          <m:ctrlPr>
                            <a:rPr lang="es-CO" b="1" i="1">
                              <a:latin typeface="Cambria Math" panose="02040503050406030204" pitchFamily="18" charset="0"/>
                            </a:rPr>
                          </m:ctrlPr>
                        </m:fPr>
                        <m:num>
                          <m:r>
                            <a:rPr lang="es-CO" b="1" i="1" smtClean="0">
                              <a:latin typeface="Cambria Math" panose="02040503050406030204" pitchFamily="18" charset="0"/>
                            </a:rPr>
                            <m:t>𝟖</m:t>
                          </m:r>
                          <m:r>
                            <a:rPr lang="es-CO" b="1" i="1">
                              <a:latin typeface="Cambria Math" panose="02040503050406030204" pitchFamily="18" charset="0"/>
                            </a:rPr>
                            <m:t>!</m:t>
                          </m:r>
                        </m:num>
                        <m:den>
                          <m:r>
                            <a:rPr lang="es-CO" b="1" i="1">
                              <a:latin typeface="Cambria Math" panose="02040503050406030204" pitchFamily="18" charset="0"/>
                            </a:rPr>
                            <m:t>(</m:t>
                          </m:r>
                          <m:r>
                            <a:rPr lang="es-CO" b="1" i="1" smtClean="0">
                              <a:latin typeface="Cambria Math" panose="02040503050406030204" pitchFamily="18" charset="0"/>
                            </a:rPr>
                            <m:t>𝟖</m:t>
                          </m:r>
                          <m:r>
                            <a:rPr lang="es-CO" b="1" i="1">
                              <a:latin typeface="Cambria Math" panose="02040503050406030204" pitchFamily="18" charset="0"/>
                            </a:rPr>
                            <m:t>−</m:t>
                          </m:r>
                          <m:r>
                            <a:rPr lang="es-CO" b="1" i="1" smtClean="0">
                              <a:latin typeface="Cambria Math" panose="02040503050406030204" pitchFamily="18" charset="0"/>
                            </a:rPr>
                            <m:t>𝟓</m:t>
                          </m:r>
                          <m:r>
                            <a:rPr lang="es-CO" b="1" i="1">
                              <a:latin typeface="Cambria Math" panose="02040503050406030204" pitchFamily="18" charset="0"/>
                            </a:rPr>
                            <m:t>)!</m:t>
                          </m:r>
                        </m:den>
                      </m:f>
                    </m:oMath>
                  </m:oMathPara>
                </a14:m>
                <a:endParaRPr lang="es-CO" dirty="0"/>
              </a:p>
            </p:txBody>
          </p:sp>
        </mc:Choice>
        <mc:Fallback xmlns="">
          <p:sp>
            <p:nvSpPr>
              <p:cNvPr id="10" name="Rectángulo 9"/>
              <p:cNvSpPr>
                <a:spLocks noRot="1" noChangeAspect="1" noMove="1" noResize="1" noEditPoints="1" noAdjustHandles="1" noChangeArrowheads="1" noChangeShapeType="1" noTextEdit="1"/>
              </p:cNvSpPr>
              <p:nvPr/>
            </p:nvSpPr>
            <p:spPr>
              <a:xfrm>
                <a:off x="6842093" y="5102972"/>
                <a:ext cx="1917448" cy="660052"/>
              </a:xfrm>
              <a:prstGeom prst="rect">
                <a:avLst/>
              </a:prstGeom>
              <a:blipFill>
                <a:blip r:embed="rId2"/>
                <a:stretch>
                  <a:fillRect/>
                </a:stretch>
              </a:blipFill>
            </p:spPr>
            <p:txBody>
              <a:bodyPr/>
              <a:lstStyle/>
              <a:p>
                <a:r>
                  <a:rPr lang="es-CO">
                    <a:noFill/>
                  </a:rPr>
                  <a:t> </a:t>
                </a:r>
              </a:p>
            </p:txBody>
          </p:sp>
        </mc:Fallback>
      </mc:AlternateContent>
      <p:sp>
        <p:nvSpPr>
          <p:cNvPr id="53" name="Text Box 46"/>
          <p:cNvSpPr txBox="1">
            <a:spLocks noChangeArrowheads="1"/>
          </p:cNvSpPr>
          <p:nvPr/>
        </p:nvSpPr>
        <p:spPr bwMode="auto">
          <a:xfrm>
            <a:off x="6464134" y="5272824"/>
            <a:ext cx="347330"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mc:AlternateContent xmlns:mc="http://schemas.openxmlformats.org/markup-compatibility/2006" xmlns:a14="http://schemas.microsoft.com/office/drawing/2010/main">
        <mc:Choice Requires="a14">
          <p:sp>
            <p:nvSpPr>
              <p:cNvPr id="54" name="Rectángulo 53"/>
              <p:cNvSpPr/>
              <p:nvPr/>
            </p:nvSpPr>
            <p:spPr>
              <a:xfrm>
                <a:off x="441763" y="4149080"/>
                <a:ext cx="3012081" cy="216400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s-CO" sz="2400" b="1" i="1" smtClean="0">
                              <a:solidFill>
                                <a:schemeClr val="tx1"/>
                              </a:solidFill>
                              <a:latin typeface="Cambria Math" panose="02040503050406030204" pitchFamily="18" charset="0"/>
                            </a:rPr>
                          </m:ctrlPr>
                        </m:sSubPr>
                        <m:e>
                          <m:r>
                            <a:rPr lang="es-CO" sz="2400" b="1" i="1" smtClean="0">
                              <a:solidFill>
                                <a:schemeClr val="tx1"/>
                              </a:solidFill>
                              <a:latin typeface="Cambria Math" panose="02040503050406030204" pitchFamily="18" charset="0"/>
                            </a:rPr>
                            <m:t>𝑪</m:t>
                          </m:r>
                        </m:e>
                        <m:sub>
                          <m:r>
                            <a:rPr lang="es-CO" sz="2400" b="1" i="1">
                              <a:solidFill>
                                <a:schemeClr val="tx1"/>
                              </a:solidFill>
                              <a:latin typeface="Cambria Math" panose="02040503050406030204" pitchFamily="18" charset="0"/>
                            </a:rPr>
                            <m:t>(</m:t>
                          </m:r>
                          <m:r>
                            <a:rPr lang="es-CO" sz="2400" b="1" i="1" smtClean="0">
                              <a:solidFill>
                                <a:schemeClr val="tx1"/>
                              </a:solidFill>
                              <a:latin typeface="Cambria Math" panose="02040503050406030204" pitchFamily="18" charset="0"/>
                            </a:rPr>
                            <m:t>𝟖</m:t>
                          </m:r>
                          <m:r>
                            <a:rPr lang="es-CO" sz="2400" b="1" i="1">
                              <a:solidFill>
                                <a:schemeClr val="tx1"/>
                              </a:solidFill>
                              <a:latin typeface="Cambria Math" panose="02040503050406030204" pitchFamily="18" charset="0"/>
                            </a:rPr>
                            <m:t>,</m:t>
                          </m:r>
                          <m:r>
                            <a:rPr lang="es-CO" sz="2400" b="1" i="1" smtClean="0">
                              <a:solidFill>
                                <a:schemeClr val="tx1"/>
                              </a:solidFill>
                              <a:latin typeface="Cambria Math" panose="02040503050406030204" pitchFamily="18" charset="0"/>
                            </a:rPr>
                            <m:t>𝟓</m:t>
                          </m:r>
                          <m:r>
                            <a:rPr lang="es-CO" sz="2400" b="1" i="1">
                              <a:solidFill>
                                <a:schemeClr val="tx1"/>
                              </a:solidFill>
                              <a:latin typeface="Cambria Math" panose="02040503050406030204" pitchFamily="18" charset="0"/>
                            </a:rPr>
                            <m:t>)</m:t>
                          </m:r>
                        </m:sub>
                      </m:sSub>
                      <m:r>
                        <a:rPr lang="es-CO" sz="2400" b="1" i="1">
                          <a:solidFill>
                            <a:schemeClr val="tx1"/>
                          </a:solidFill>
                          <a:latin typeface="Cambria Math" panose="02040503050406030204" pitchFamily="18" charset="0"/>
                        </a:rPr>
                        <m:t>=</m:t>
                      </m:r>
                      <m:f>
                        <m:fPr>
                          <m:ctrlPr>
                            <a:rPr lang="es-CO" sz="2400" b="1" i="1">
                              <a:solidFill>
                                <a:schemeClr val="tx1"/>
                              </a:solidFill>
                              <a:latin typeface="Cambria Math" panose="02040503050406030204" pitchFamily="18" charset="0"/>
                            </a:rPr>
                          </m:ctrlPr>
                        </m:fPr>
                        <m:num>
                          <m:sSub>
                            <m:sSubPr>
                              <m:ctrlPr>
                                <a:rPr lang="es-CO" sz="2400" b="1" i="1">
                                  <a:solidFill>
                                    <a:schemeClr val="tx1"/>
                                  </a:solidFill>
                                  <a:latin typeface="Cambria Math" panose="02040503050406030204" pitchFamily="18" charset="0"/>
                                </a:rPr>
                              </m:ctrlPr>
                            </m:sSubPr>
                            <m:e>
                              <m:r>
                                <a:rPr lang="es-CO" sz="2400" b="1" i="1" smtClean="0">
                                  <a:solidFill>
                                    <a:schemeClr val="tx1"/>
                                  </a:solidFill>
                                  <a:latin typeface="Cambria Math" panose="02040503050406030204" pitchFamily="18" charset="0"/>
                                </a:rPr>
                                <m:t>𝑷</m:t>
                              </m:r>
                            </m:e>
                            <m:sub>
                              <m:r>
                                <a:rPr lang="es-CO" sz="2400" b="1" i="1">
                                  <a:solidFill>
                                    <a:schemeClr val="tx1"/>
                                  </a:solidFill>
                                  <a:latin typeface="Cambria Math" panose="02040503050406030204" pitchFamily="18" charset="0"/>
                                </a:rPr>
                                <m:t>(</m:t>
                              </m:r>
                              <m:r>
                                <a:rPr lang="es-CO" sz="2400" b="1" i="1" smtClean="0">
                                  <a:solidFill>
                                    <a:schemeClr val="tx1"/>
                                  </a:solidFill>
                                  <a:latin typeface="Cambria Math" panose="02040503050406030204" pitchFamily="18" charset="0"/>
                                </a:rPr>
                                <m:t>𝟖</m:t>
                              </m:r>
                              <m:r>
                                <a:rPr lang="es-CO" sz="2400" b="1" i="1">
                                  <a:solidFill>
                                    <a:schemeClr val="tx1"/>
                                  </a:solidFill>
                                  <a:latin typeface="Cambria Math" panose="02040503050406030204" pitchFamily="18" charset="0"/>
                                </a:rPr>
                                <m:t>,</m:t>
                              </m:r>
                              <m:r>
                                <a:rPr lang="es-CO" sz="2400" b="1" i="1" smtClean="0">
                                  <a:solidFill>
                                    <a:schemeClr val="tx1"/>
                                  </a:solidFill>
                                  <a:latin typeface="Cambria Math" panose="02040503050406030204" pitchFamily="18" charset="0"/>
                                </a:rPr>
                                <m:t>𝟓</m:t>
                              </m:r>
                              <m:r>
                                <a:rPr lang="es-CO" sz="2400" b="1" i="1">
                                  <a:solidFill>
                                    <a:schemeClr val="tx1"/>
                                  </a:solidFill>
                                  <a:latin typeface="Cambria Math" panose="02040503050406030204" pitchFamily="18" charset="0"/>
                                </a:rPr>
                                <m:t>)</m:t>
                              </m:r>
                            </m:sub>
                          </m:sSub>
                        </m:num>
                        <m:den>
                          <m:r>
                            <a:rPr lang="es-CO" sz="2400" b="1" i="1" smtClean="0">
                              <a:solidFill>
                                <a:schemeClr val="tx1"/>
                              </a:solidFill>
                              <a:latin typeface="Cambria Math" panose="02040503050406030204" pitchFamily="18" charset="0"/>
                            </a:rPr>
                            <m:t>𝟓</m:t>
                          </m:r>
                          <m:r>
                            <a:rPr lang="es-CO" sz="2400" b="1" i="1">
                              <a:solidFill>
                                <a:schemeClr val="tx1"/>
                              </a:solidFill>
                              <a:latin typeface="Cambria Math" panose="02040503050406030204" pitchFamily="18" charset="0"/>
                            </a:rPr>
                            <m:t>!</m:t>
                          </m:r>
                        </m:den>
                      </m:f>
                      <m:r>
                        <a:rPr lang="es-CO" sz="2400" b="1" i="1">
                          <a:solidFill>
                            <a:schemeClr val="tx1"/>
                          </a:solidFill>
                          <a:latin typeface="Cambria Math" panose="02040503050406030204" pitchFamily="18" charset="0"/>
                        </a:rPr>
                        <m:t>=</m:t>
                      </m:r>
                      <m:f>
                        <m:fPr>
                          <m:ctrlPr>
                            <a:rPr lang="es-CO" sz="2400" b="1" i="1">
                              <a:solidFill>
                                <a:schemeClr val="tx1"/>
                              </a:solidFill>
                              <a:latin typeface="Cambria Math" panose="02040503050406030204" pitchFamily="18" charset="0"/>
                            </a:rPr>
                          </m:ctrlPr>
                        </m:fPr>
                        <m:num>
                          <m:r>
                            <a:rPr lang="es-CO" sz="2400" b="1" i="1" smtClean="0">
                              <a:solidFill>
                                <a:schemeClr val="tx1"/>
                              </a:solidFill>
                              <a:latin typeface="Cambria Math" panose="02040503050406030204" pitchFamily="18" charset="0"/>
                            </a:rPr>
                            <m:t>𝟔𝟕𝟐𝟎</m:t>
                          </m:r>
                        </m:num>
                        <m:den>
                          <m:r>
                            <a:rPr lang="es-CO" sz="2400" b="1" i="1" smtClean="0">
                              <a:solidFill>
                                <a:schemeClr val="tx1"/>
                              </a:solidFill>
                              <a:latin typeface="Cambria Math" panose="02040503050406030204" pitchFamily="18" charset="0"/>
                            </a:rPr>
                            <m:t>𝟓</m:t>
                          </m:r>
                          <m:r>
                            <a:rPr lang="es-CO" sz="2400" b="1" i="1">
                              <a:solidFill>
                                <a:schemeClr val="tx1"/>
                              </a:solidFill>
                              <a:latin typeface="Cambria Math" panose="02040503050406030204" pitchFamily="18" charset="0"/>
                            </a:rPr>
                            <m:t>!</m:t>
                          </m:r>
                        </m:den>
                      </m:f>
                      <m:r>
                        <a:rPr lang="es-CO" sz="2400" b="1" i="1" smtClean="0">
                          <a:solidFill>
                            <a:schemeClr val="tx1"/>
                          </a:solidFill>
                          <a:latin typeface="Cambria Math" panose="02040503050406030204" pitchFamily="18" charset="0"/>
                        </a:rPr>
                        <m:t>=</m:t>
                      </m:r>
                      <m:r>
                        <a:rPr lang="es-CO" sz="2400" b="1" i="1" smtClean="0">
                          <a:solidFill>
                            <a:schemeClr val="tx1"/>
                          </a:solidFill>
                          <a:latin typeface="Cambria Math" panose="02040503050406030204" pitchFamily="18" charset="0"/>
                        </a:rPr>
                        <m:t>𝟓𝟔</m:t>
                      </m:r>
                    </m:oMath>
                  </m:oMathPara>
                </a14:m>
                <a:endParaRPr lang="es-CO" sz="2400" b="1" dirty="0"/>
              </a:p>
            </p:txBody>
          </p:sp>
        </mc:Choice>
        <mc:Fallback xmlns="">
          <p:sp>
            <p:nvSpPr>
              <p:cNvPr id="54" name="Rectángulo 53"/>
              <p:cNvSpPr>
                <a:spLocks noRot="1" noChangeAspect="1" noMove="1" noResize="1" noEditPoints="1" noAdjustHandles="1" noChangeArrowheads="1" noChangeShapeType="1" noTextEdit="1"/>
              </p:cNvSpPr>
              <p:nvPr/>
            </p:nvSpPr>
            <p:spPr>
              <a:xfrm>
                <a:off x="441763" y="4149080"/>
                <a:ext cx="3012081" cy="2164001"/>
              </a:xfrm>
              <a:prstGeom prst="rect">
                <a:avLst/>
              </a:prstGeom>
              <a:blipFill>
                <a:blip r:embed="rId3"/>
                <a:stretch>
                  <a:fillRect/>
                </a:stretch>
              </a:blipFill>
            </p:spPr>
            <p:txBody>
              <a:bodyPr/>
              <a:lstStyle/>
              <a:p>
                <a:r>
                  <a:rPr lang="es-CO">
                    <a:noFill/>
                  </a:rPr>
                  <a:t> </a:t>
                </a:r>
              </a:p>
            </p:txBody>
          </p:sp>
        </mc:Fallback>
      </mc:AlternateContent>
      <p:sp>
        <p:nvSpPr>
          <p:cNvPr id="44" name="Elipse 43"/>
          <p:cNvSpPr/>
          <p:nvPr/>
        </p:nvSpPr>
        <p:spPr>
          <a:xfrm>
            <a:off x="7732228" y="173095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7" name="Elipse 46"/>
          <p:cNvSpPr/>
          <p:nvPr/>
        </p:nvSpPr>
        <p:spPr>
          <a:xfrm>
            <a:off x="7840082" y="1007146"/>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49" name="Rectángulo 48"/>
          <p:cNvSpPr/>
          <p:nvPr/>
        </p:nvSpPr>
        <p:spPr>
          <a:xfrm>
            <a:off x="6947582" y="4422677"/>
            <a:ext cx="542479"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5</a:t>
            </a:r>
            <a:endParaRPr lang="es-CO" dirty="0"/>
          </a:p>
        </p:txBody>
      </p:sp>
      <p:sp>
        <p:nvSpPr>
          <p:cNvPr id="52" name="Text Box 46"/>
          <p:cNvSpPr txBox="1">
            <a:spLocks noChangeArrowheads="1"/>
          </p:cNvSpPr>
          <p:nvPr/>
        </p:nvSpPr>
        <p:spPr bwMode="auto">
          <a:xfrm>
            <a:off x="6724700" y="456142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55" name="Rectángulo 54"/>
          <p:cNvSpPr/>
          <p:nvPr/>
        </p:nvSpPr>
        <p:spPr>
          <a:xfrm>
            <a:off x="7673674" y="4403859"/>
            <a:ext cx="542479"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4</a:t>
            </a:r>
            <a:endParaRPr lang="es-CO" dirty="0"/>
          </a:p>
        </p:txBody>
      </p:sp>
      <p:sp>
        <p:nvSpPr>
          <p:cNvPr id="56" name="Text Box 46"/>
          <p:cNvSpPr txBox="1">
            <a:spLocks noChangeArrowheads="1"/>
          </p:cNvSpPr>
          <p:nvPr/>
        </p:nvSpPr>
        <p:spPr bwMode="auto">
          <a:xfrm>
            <a:off x="7450792" y="4542608"/>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57" name="Flecha abajo 56"/>
          <p:cNvSpPr/>
          <p:nvPr/>
        </p:nvSpPr>
        <p:spPr>
          <a:xfrm>
            <a:off x="2090776" y="2690764"/>
            <a:ext cx="242898" cy="10801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38524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ppt_x"/>
                                          </p:val>
                                        </p:tav>
                                        <p:tav tm="100000">
                                          <p:val>
                                            <p:strVal val="#ppt_x"/>
                                          </p:val>
                                        </p:tav>
                                      </p:tavLst>
                                    </p:anim>
                                    <p:anim calcmode="lin" valueType="num">
                                      <p:cBhvr additive="base">
                                        <p:cTn id="3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dissolv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dissolve">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additive="base">
                                        <p:cTn id="52" dur="500" fill="hold"/>
                                        <p:tgtEl>
                                          <p:spTgt spid="49"/>
                                        </p:tgtEl>
                                        <p:attrNameLst>
                                          <p:attrName>ppt_x</p:attrName>
                                        </p:attrNameLst>
                                      </p:cBhvr>
                                      <p:tavLst>
                                        <p:tav tm="0">
                                          <p:val>
                                            <p:strVal val="#ppt_x"/>
                                          </p:val>
                                        </p:tav>
                                        <p:tav tm="100000">
                                          <p:val>
                                            <p:strVal val="#ppt_x"/>
                                          </p:val>
                                        </p:tav>
                                      </p:tavLst>
                                    </p:anim>
                                    <p:anim calcmode="lin" valueType="num">
                                      <p:cBhvr additive="base">
                                        <p:cTn id="5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dissolve">
                                      <p:cBhvr>
                                        <p:cTn id="58" dur="5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anim calcmode="lin" valueType="num">
                                      <p:cBhvr additive="base">
                                        <p:cTn id="63" dur="500" fill="hold"/>
                                        <p:tgtEl>
                                          <p:spTgt spid="55"/>
                                        </p:tgtEl>
                                        <p:attrNameLst>
                                          <p:attrName>ppt_x</p:attrName>
                                        </p:attrNameLst>
                                      </p:cBhvr>
                                      <p:tavLst>
                                        <p:tav tm="0">
                                          <p:val>
                                            <p:strVal val="#ppt_x"/>
                                          </p:val>
                                        </p:tav>
                                        <p:tav tm="100000">
                                          <p:val>
                                            <p:strVal val="#ppt_x"/>
                                          </p:val>
                                        </p:tav>
                                      </p:tavLst>
                                    </p:anim>
                                    <p:anim calcmode="lin" valueType="num">
                                      <p:cBhvr additive="base">
                                        <p:cTn id="6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dissolve">
                                      <p:cBhvr>
                                        <p:cTn id="69" dur="500"/>
                                        <p:tgtEl>
                                          <p:spTgt spid="50"/>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 calcmode="lin" valueType="num">
                                      <p:cBhvr additive="base">
                                        <p:cTn id="74" dur="500" fill="hold"/>
                                        <p:tgtEl>
                                          <p:spTgt spid="37"/>
                                        </p:tgtEl>
                                        <p:attrNameLst>
                                          <p:attrName>ppt_x</p:attrName>
                                        </p:attrNameLst>
                                      </p:cBhvr>
                                      <p:tavLst>
                                        <p:tav tm="0">
                                          <p:val>
                                            <p:strVal val="#ppt_x"/>
                                          </p:val>
                                        </p:tav>
                                        <p:tav tm="100000">
                                          <p:val>
                                            <p:strVal val="#ppt_x"/>
                                          </p:val>
                                        </p:tav>
                                      </p:tavLst>
                                    </p:anim>
                                    <p:anim calcmode="lin" valueType="num">
                                      <p:cBhvr additive="base">
                                        <p:cTn id="7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53"/>
                                        </p:tgtEl>
                                        <p:attrNameLst>
                                          <p:attrName>style.visibility</p:attrName>
                                        </p:attrNameLst>
                                      </p:cBhvr>
                                      <p:to>
                                        <p:strVal val="visible"/>
                                      </p:to>
                                    </p:set>
                                    <p:animEffect transition="in" filter="dissolve">
                                      <p:cBhvr>
                                        <p:cTn id="80" dur="500"/>
                                        <p:tgtEl>
                                          <p:spTgt spid="53"/>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anim calcmode="lin" valueType="num">
                                      <p:cBhvr additive="base">
                                        <p:cTn id="85" dur="500" fill="hold"/>
                                        <p:tgtEl>
                                          <p:spTgt spid="10"/>
                                        </p:tgtEl>
                                        <p:attrNameLst>
                                          <p:attrName>ppt_x</p:attrName>
                                        </p:attrNameLst>
                                      </p:cBhvr>
                                      <p:tavLst>
                                        <p:tav tm="0">
                                          <p:val>
                                            <p:strVal val="#ppt_x"/>
                                          </p:val>
                                        </p:tav>
                                        <p:tav tm="100000">
                                          <p:val>
                                            <p:strVal val="#ppt_x"/>
                                          </p:val>
                                        </p:tav>
                                      </p:tavLst>
                                    </p:anim>
                                    <p:anim calcmode="lin" valueType="num">
                                      <p:cBhvr additive="base">
                                        <p:cTn id="8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7"/>
                                        </p:tgtEl>
                                        <p:attrNameLst>
                                          <p:attrName>style.visibility</p:attrName>
                                        </p:attrNameLst>
                                      </p:cBhvr>
                                      <p:to>
                                        <p:strVal val="visible"/>
                                      </p:to>
                                    </p:set>
                                    <p:anim calcmode="lin" valueType="num">
                                      <p:cBhvr additive="base">
                                        <p:cTn id="97" dur="500" fill="hold"/>
                                        <p:tgtEl>
                                          <p:spTgt spid="57"/>
                                        </p:tgtEl>
                                        <p:attrNameLst>
                                          <p:attrName>ppt_x</p:attrName>
                                        </p:attrNameLst>
                                      </p:cBhvr>
                                      <p:tavLst>
                                        <p:tav tm="0">
                                          <p:val>
                                            <p:strVal val="#ppt_x"/>
                                          </p:val>
                                        </p:tav>
                                        <p:tav tm="100000">
                                          <p:val>
                                            <p:strVal val="#ppt_x"/>
                                          </p:val>
                                        </p:tav>
                                      </p:tavLst>
                                    </p:anim>
                                    <p:anim calcmode="lin" valueType="num">
                                      <p:cBhvr additive="base">
                                        <p:cTn id="9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6"/>
                                        </p:tgtEl>
                                        <p:attrNameLst>
                                          <p:attrName>style.visibility</p:attrName>
                                        </p:attrNameLst>
                                      </p:cBhvr>
                                      <p:to>
                                        <p:strVal val="visible"/>
                                      </p:to>
                                    </p:set>
                                    <p:anim calcmode="lin" valueType="num">
                                      <p:cBhvr additive="base">
                                        <p:cTn id="103" dur="500" fill="hold"/>
                                        <p:tgtEl>
                                          <p:spTgt spid="66"/>
                                        </p:tgtEl>
                                        <p:attrNameLst>
                                          <p:attrName>ppt_x</p:attrName>
                                        </p:attrNameLst>
                                      </p:cBhvr>
                                      <p:tavLst>
                                        <p:tav tm="0">
                                          <p:val>
                                            <p:strVal val="#ppt_x"/>
                                          </p:val>
                                        </p:tav>
                                        <p:tav tm="100000">
                                          <p:val>
                                            <p:strVal val="#ppt_x"/>
                                          </p:val>
                                        </p:tav>
                                      </p:tavLst>
                                    </p:anim>
                                    <p:anim calcmode="lin" valueType="num">
                                      <p:cBhvr additive="base">
                                        <p:cTn id="10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54">
                                            <p:txEl>
                                              <p:pRg st="0" end="0"/>
                                            </p:txEl>
                                          </p:spTgt>
                                        </p:tgtEl>
                                        <p:attrNameLst>
                                          <p:attrName>style.visibility</p:attrName>
                                        </p:attrNameLst>
                                      </p:cBhvr>
                                      <p:to>
                                        <p:strVal val="visible"/>
                                      </p:to>
                                    </p:set>
                                    <p:anim calcmode="lin" valueType="num">
                                      <p:cBhvr additive="base">
                                        <p:cTn id="10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8" grpId="0" animBg="1"/>
      <p:bldP spid="5" grpId="0" animBg="1"/>
      <p:bldP spid="33" grpId="0" animBg="1"/>
      <p:bldP spid="34" grpId="0" animBg="1"/>
      <p:bldP spid="37" grpId="0" animBg="1"/>
      <p:bldP spid="38" grpId="0"/>
      <p:bldP spid="45" grpId="0"/>
      <p:bldP spid="50" grpId="0"/>
      <p:bldP spid="7" grpId="0" animBg="1"/>
      <p:bldP spid="51" grpId="0"/>
      <p:bldP spid="10" grpId="0" animBg="1"/>
      <p:bldP spid="53" grpId="0"/>
      <p:bldP spid="49" grpId="0" animBg="1"/>
      <p:bldP spid="52" grpId="0"/>
      <p:bldP spid="55" grpId="0" animBg="1"/>
      <p:bldP spid="56" grpId="0"/>
      <p:bldP spid="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3585" y="409956"/>
            <a:ext cx="3861514" cy="608014"/>
          </a:xfrm>
        </p:spPr>
        <p:txBody>
          <a:bodyPr>
            <a:noAutofit/>
          </a:bodyPr>
          <a:lstStyle/>
          <a:p>
            <a:pPr algn="ctr"/>
            <a:r>
              <a:rPr lang="es-ES_tradnl" altLang="es-CO" sz="3200" b="1" dirty="0">
                <a:solidFill>
                  <a:srgbClr val="00B050"/>
                </a:solidFill>
              </a:rPr>
              <a:t>Permutaciones con repetición</a:t>
            </a:r>
          </a:p>
        </p:txBody>
      </p:sp>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251521" y="1121204"/>
            <a:ext cx="3510182" cy="260382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002060"/>
                </a:solidFill>
              </a:rPr>
              <a:t>Algunas veces se requiere calcular el número de arreglos u ordenaciones de </a:t>
            </a:r>
            <a:r>
              <a:rPr lang="es-CO" b="1" dirty="0">
                <a:solidFill>
                  <a:srgbClr val="C00000"/>
                </a:solidFill>
              </a:rPr>
              <a:t>“n”</a:t>
            </a:r>
            <a:r>
              <a:rPr lang="es-CO" b="1" dirty="0">
                <a:solidFill>
                  <a:srgbClr val="002060"/>
                </a:solidFill>
              </a:rPr>
              <a:t> objetos disponibles tomados todos a la vez, pero de tal manera, que algunos de esos objetos son exactamente iguales, es decir, se encuentran repetidos. </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5" name="Rectángulo 64"/>
              <p:cNvSpPr/>
              <p:nvPr/>
            </p:nvSpPr>
            <p:spPr>
              <a:xfrm>
                <a:off x="388204" y="4535942"/>
                <a:ext cx="3012081" cy="216400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s-CO" sz="2400" b="1" i="1" smtClean="0">
                              <a:solidFill>
                                <a:schemeClr val="tx1"/>
                              </a:solidFill>
                              <a:latin typeface="Cambria Math" panose="02040503050406030204" pitchFamily="18" charset="0"/>
                            </a:rPr>
                          </m:ctrlPr>
                        </m:sSubPr>
                        <m:e>
                          <m:r>
                            <a:rPr lang="es-CO" sz="2400" b="1" i="1" smtClean="0">
                              <a:solidFill>
                                <a:schemeClr val="tx1"/>
                              </a:solidFill>
                              <a:latin typeface="Cambria Math" panose="02040503050406030204" pitchFamily="18" charset="0"/>
                            </a:rPr>
                            <m:t>𝑷</m:t>
                          </m:r>
                        </m:e>
                        <m:sub>
                          <m:r>
                            <a:rPr lang="es-CO" sz="2400" b="1" i="1" smtClean="0">
                              <a:solidFill>
                                <a:schemeClr val="tx1"/>
                              </a:solidFill>
                              <a:latin typeface="Cambria Math" panose="02040503050406030204" pitchFamily="18" charset="0"/>
                            </a:rPr>
                            <m:t>𝒓𝒆𝒑𝒆𝒕</m:t>
                          </m:r>
                        </m:sub>
                      </m:sSub>
                      <m:r>
                        <a:rPr lang="es-CO" sz="2400" b="1" i="1">
                          <a:solidFill>
                            <a:schemeClr val="tx1"/>
                          </a:solidFill>
                          <a:latin typeface="Cambria Math" panose="02040503050406030204" pitchFamily="18" charset="0"/>
                        </a:rPr>
                        <m:t>=</m:t>
                      </m:r>
                      <m:f>
                        <m:fPr>
                          <m:ctrlPr>
                            <a:rPr lang="es-CO" sz="2400" b="1" i="1">
                              <a:solidFill>
                                <a:schemeClr val="tx1"/>
                              </a:solidFill>
                              <a:latin typeface="Cambria Math" panose="02040503050406030204" pitchFamily="18" charset="0"/>
                            </a:rPr>
                          </m:ctrlPr>
                        </m:fPr>
                        <m:num>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num>
                        <m:den>
                          <m:r>
                            <a:rPr lang="es-CO" sz="2400" b="1" i="1" smtClean="0">
                              <a:solidFill>
                                <a:schemeClr val="tx1"/>
                              </a:solidFill>
                              <a:latin typeface="Cambria Math" panose="02040503050406030204" pitchFamily="18" charset="0"/>
                            </a:rPr>
                            <m:t>𝒏</m:t>
                          </m:r>
                          <m:r>
                            <a:rPr lang="es-CO" sz="2400" b="1" i="1" baseline="-25000" smtClean="0">
                              <a:solidFill>
                                <a:schemeClr val="tx1"/>
                              </a:solidFill>
                              <a:latin typeface="Cambria Math" panose="02040503050406030204" pitchFamily="18" charset="0"/>
                            </a:rPr>
                            <m:t>𝟏</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𝒏</m:t>
                          </m:r>
                          <m:r>
                            <a:rPr lang="es-CO" sz="2400" b="1" i="1" baseline="-25000" smtClean="0">
                              <a:solidFill>
                                <a:schemeClr val="tx1"/>
                              </a:solidFill>
                              <a:latin typeface="Cambria Math" panose="02040503050406030204" pitchFamily="18" charset="0"/>
                            </a:rPr>
                            <m:t>𝟐</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sym typeface="Symbol" panose="05050102010706020507" pitchFamily="18" charset="2"/>
                            </a:rPr>
                            <m:t></m:t>
                          </m:r>
                          <m:r>
                            <a:rPr lang="es-CO" sz="2400" b="1" i="1">
                              <a:solidFill>
                                <a:schemeClr val="tx1"/>
                              </a:solidFill>
                              <a:latin typeface="Cambria Math" panose="02040503050406030204" pitchFamily="18" charset="0"/>
                            </a:rPr>
                            <m:t>𝒏</m:t>
                          </m:r>
                          <m:r>
                            <a:rPr lang="es-CO" sz="2400" b="1" i="1" baseline="-25000" smtClean="0">
                              <a:solidFill>
                                <a:schemeClr val="tx1"/>
                              </a:solidFill>
                              <a:latin typeface="Cambria Math" panose="02040503050406030204" pitchFamily="18" charset="0"/>
                            </a:rPr>
                            <m:t>𝒓</m:t>
                          </m:r>
                          <m:r>
                            <a:rPr lang="es-CO" sz="2400" b="1" i="1" smtClean="0">
                              <a:solidFill>
                                <a:schemeClr val="tx1"/>
                              </a:solidFill>
                              <a:latin typeface="Cambria Math" panose="02040503050406030204" pitchFamily="18" charset="0"/>
                            </a:rPr>
                            <m:t>!</m:t>
                          </m:r>
                        </m:den>
                      </m:f>
                    </m:oMath>
                  </m:oMathPara>
                </a14:m>
                <a:endParaRPr lang="es-CO" sz="2400" b="1" dirty="0"/>
              </a:p>
              <a:p>
                <a:endParaRPr lang="es-CO" sz="2400" b="1" dirty="0"/>
              </a:p>
            </p:txBody>
          </p:sp>
        </mc:Choice>
        <mc:Fallback xmlns="">
          <p:sp>
            <p:nvSpPr>
              <p:cNvPr id="65" name="Rectángulo 64"/>
              <p:cNvSpPr>
                <a:spLocks noRot="1" noChangeAspect="1" noMove="1" noResize="1" noEditPoints="1" noAdjustHandles="1" noChangeArrowheads="1" noChangeShapeType="1" noTextEdit="1"/>
              </p:cNvSpPr>
              <p:nvPr/>
            </p:nvSpPr>
            <p:spPr>
              <a:xfrm>
                <a:off x="388204" y="4535942"/>
                <a:ext cx="3012081" cy="2164001"/>
              </a:xfrm>
              <a:prstGeom prst="rect">
                <a:avLst/>
              </a:prstGeom>
              <a:blipFill>
                <a:blip r:embed="rId2"/>
                <a:stretch>
                  <a:fillRect/>
                </a:stretch>
              </a:blipFill>
            </p:spPr>
            <p:txBody>
              <a:bodyPr/>
              <a:lstStyle/>
              <a:p>
                <a:r>
                  <a:rPr lang="es-CO">
                    <a:noFill/>
                  </a:rPr>
                  <a:t> </a:t>
                </a:r>
              </a:p>
            </p:txBody>
          </p:sp>
        </mc:Fallback>
      </mc:AlternateContent>
      <p:sp>
        <p:nvSpPr>
          <p:cNvPr id="66" name="Text Box 4"/>
          <p:cNvSpPr txBox="1">
            <a:spLocks noChangeArrowheads="1"/>
          </p:cNvSpPr>
          <p:nvPr/>
        </p:nvSpPr>
        <p:spPr bwMode="auto">
          <a:xfrm>
            <a:off x="553872" y="4149080"/>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Permutaciones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314946" y="400842"/>
            <a:ext cx="4400109"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1995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–algunos son </a:t>
            </a:r>
            <a:r>
              <a:rPr kumimoji="1" lang="es-ES" altLang="es-CO" sz="2000" b="1" dirty="0" err="1">
                <a:solidFill>
                  <a:srgbClr val="7030A0"/>
                </a:solidFill>
                <a:latin typeface="Times New Roman" panose="02020603050405020304" pitchFamily="18" charset="0"/>
              </a:rPr>
              <a:t>identicos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15998" y="88149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75574" y="1496440"/>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30" name="Elipse 29"/>
          <p:cNvSpPr/>
          <p:nvPr/>
        </p:nvSpPr>
        <p:spPr>
          <a:xfrm>
            <a:off x="5274347" y="2133600"/>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14</a:t>
            </a:r>
          </a:p>
        </p:txBody>
      </p:sp>
      <p:sp>
        <p:nvSpPr>
          <p:cNvPr id="31" name="Elipse 30"/>
          <p:cNvSpPr/>
          <p:nvPr/>
        </p:nvSpPr>
        <p:spPr>
          <a:xfrm>
            <a:off x="6043788" y="2186084"/>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15</a:t>
            </a:r>
          </a:p>
        </p:txBody>
      </p:sp>
      <p:sp>
        <p:nvSpPr>
          <p:cNvPr id="32" name="Elipse 31"/>
          <p:cNvSpPr/>
          <p:nvPr/>
        </p:nvSpPr>
        <p:spPr>
          <a:xfrm>
            <a:off x="5981182" y="1516044"/>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9</a:t>
            </a:r>
          </a:p>
        </p:txBody>
      </p:sp>
      <p:sp>
        <p:nvSpPr>
          <p:cNvPr id="33" name="Elipse 32"/>
          <p:cNvSpPr/>
          <p:nvPr/>
        </p:nvSpPr>
        <p:spPr>
          <a:xfrm>
            <a:off x="6677056" y="2186084"/>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34" name="Elipse 33"/>
          <p:cNvSpPr/>
          <p:nvPr/>
        </p:nvSpPr>
        <p:spPr>
          <a:xfrm>
            <a:off x="7369550" y="2162007"/>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rPr>
              <a:t>n-1</a:t>
            </a:r>
          </a:p>
        </p:txBody>
      </p:sp>
      <p:sp>
        <p:nvSpPr>
          <p:cNvPr id="35" name="Elipse 34"/>
          <p:cNvSpPr/>
          <p:nvPr/>
        </p:nvSpPr>
        <p:spPr>
          <a:xfrm>
            <a:off x="8060022" y="2080406"/>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n</a:t>
            </a:r>
          </a:p>
        </p:txBody>
      </p:sp>
      <p:sp>
        <p:nvSpPr>
          <p:cNvPr id="36" name="Elipse 35"/>
          <p:cNvSpPr/>
          <p:nvPr/>
        </p:nvSpPr>
        <p:spPr>
          <a:xfrm>
            <a:off x="6630277" y="1516045"/>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10</a:t>
            </a:r>
          </a:p>
        </p:txBody>
      </p:sp>
      <p:sp>
        <p:nvSpPr>
          <p:cNvPr id="37" name="Elipse 36"/>
          <p:cNvSpPr/>
          <p:nvPr/>
        </p:nvSpPr>
        <p:spPr>
          <a:xfrm>
            <a:off x="7369550" y="1459998"/>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11</a:t>
            </a:r>
          </a:p>
        </p:txBody>
      </p:sp>
      <p:sp>
        <p:nvSpPr>
          <p:cNvPr id="38" name="Elipse 37"/>
          <p:cNvSpPr/>
          <p:nvPr/>
        </p:nvSpPr>
        <p:spPr>
          <a:xfrm>
            <a:off x="7999674" y="1442455"/>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12</a:t>
            </a:r>
          </a:p>
        </p:txBody>
      </p:sp>
      <p:sp>
        <p:nvSpPr>
          <p:cNvPr id="39" name="Elipse 38"/>
          <p:cNvSpPr/>
          <p:nvPr/>
        </p:nvSpPr>
        <p:spPr>
          <a:xfrm>
            <a:off x="5981868" y="921113"/>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59949" y="8982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7927159" y="81791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28875" y="1506209"/>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5" name="Elipse 44"/>
          <p:cNvSpPr/>
          <p:nvPr/>
        </p:nvSpPr>
        <p:spPr>
          <a:xfrm>
            <a:off x="4601595" y="2133600"/>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13</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4784692" y="3445347"/>
            <a:ext cx="38768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Se toman todos los </a:t>
            </a:r>
            <a:r>
              <a:rPr kumimoji="1" lang="es-ES" altLang="es-CO" sz="2000" b="1" dirty="0">
                <a:solidFill>
                  <a:srgbClr val="C00000"/>
                </a:solidFill>
                <a:latin typeface="Times New Roman" panose="02020603050405020304" pitchFamily="18" charset="0"/>
              </a:rPr>
              <a:t>n</a:t>
            </a:r>
            <a:r>
              <a:rPr kumimoji="1" lang="es-ES" altLang="es-CO" sz="2000" b="1" dirty="0">
                <a:solidFill>
                  <a:srgbClr val="7030A0"/>
                </a:solidFill>
                <a:latin typeface="Times New Roman" panose="02020603050405020304" pitchFamily="18" charset="0"/>
              </a:rPr>
              <a:t> elementos:</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557475" y="5002480"/>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876110" y="1601011"/>
            <a:ext cx="438835"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2012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88889E-6 7.40741E-7 L 0.05416 0.42963 " pathEditMode="relative" rAng="0" ptsTypes="AA">
                                      <p:cBhvr>
                                        <p:cTn id="18" dur="2000" fill="hold"/>
                                        <p:tgtEl>
                                          <p:spTgt spid="44"/>
                                        </p:tgtEl>
                                        <p:attrNameLst>
                                          <p:attrName>ppt_x</p:attrName>
                                          <p:attrName>ppt_y</p:attrName>
                                        </p:attrNameLst>
                                      </p:cBhvr>
                                      <p:rCtr x="2708" y="2148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77778E-7 1.85185E-6 L -0.02969 0.41782 " pathEditMode="relative" rAng="0" ptsTypes="AA">
                                      <p:cBhvr>
                                        <p:cTn id="22" dur="2000" fill="hold"/>
                                        <p:tgtEl>
                                          <p:spTgt spid="32"/>
                                        </p:tgtEl>
                                        <p:attrNameLst>
                                          <p:attrName>ppt_x</p:attrName>
                                          <p:attrName>ppt_y</p:attrName>
                                        </p:attrNameLst>
                                      </p:cBhvr>
                                      <p:rCtr x="-1493" y="20880"/>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77778E-6 1.85185E-6 L -0.04063 0.4618 " pathEditMode="relative" rAng="0" ptsTypes="AA">
                                      <p:cBhvr>
                                        <p:cTn id="26" dur="2000" fill="hold"/>
                                        <p:tgtEl>
                                          <p:spTgt spid="36"/>
                                        </p:tgtEl>
                                        <p:attrNameLst>
                                          <p:attrName>ppt_x</p:attrName>
                                          <p:attrName>ppt_y</p:attrName>
                                        </p:attrNameLst>
                                      </p:cBhvr>
                                      <p:rCtr x="-2031" y="23079"/>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1.94444E-6 -3.33333E-6 L 0.04931 0.3051 " pathEditMode="relative" rAng="0" ptsTypes="AA">
                                      <p:cBhvr>
                                        <p:cTn id="30" dur="2000" fill="hold"/>
                                        <p:tgtEl>
                                          <p:spTgt spid="33"/>
                                        </p:tgtEl>
                                        <p:attrNameLst>
                                          <p:attrName>ppt_x</p:attrName>
                                          <p:attrName>ppt_y</p:attrName>
                                        </p:attrNameLst>
                                      </p:cBhvr>
                                      <p:rCtr x="2465" y="1525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 0 L -0.02622 0.47801 " pathEditMode="relative" rAng="0" ptsTypes="AA">
                                      <p:cBhvr>
                                        <p:cTn id="34" dur="2000" fill="hold"/>
                                        <p:tgtEl>
                                          <p:spTgt spid="38"/>
                                        </p:tgtEl>
                                        <p:attrNameLst>
                                          <p:attrName>ppt_x</p:attrName>
                                          <p:attrName>ppt_y</p:attrName>
                                        </p:attrNameLst>
                                      </p:cBhvr>
                                      <p:rCtr x="-1319" y="23889"/>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88889E-6 3.33333E-6 L 0.03004 0.53912 " pathEditMode="relative" rAng="0" ptsTypes="AA">
                                      <p:cBhvr>
                                        <p:cTn id="38" dur="2000" fill="hold"/>
                                        <p:tgtEl>
                                          <p:spTgt spid="43"/>
                                        </p:tgtEl>
                                        <p:attrNameLst>
                                          <p:attrName>ppt_x</p:attrName>
                                          <p:attrName>ppt_y</p:attrName>
                                        </p:attrNameLst>
                                      </p:cBhvr>
                                      <p:rCtr x="1493" y="26944"/>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22222E-6 4.44444E-6 L 0.03038 0.55995 " pathEditMode="relative" rAng="0" ptsTypes="AA">
                                      <p:cBhvr>
                                        <p:cTn id="42" dur="2000" fill="hold"/>
                                        <p:tgtEl>
                                          <p:spTgt spid="3"/>
                                        </p:tgtEl>
                                        <p:attrNameLst>
                                          <p:attrName>ppt_x</p:attrName>
                                          <p:attrName>ppt_y</p:attrName>
                                        </p:attrNameLst>
                                      </p:cBhvr>
                                      <p:rCtr x="1510" y="27986"/>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2.77778E-7 -2.59259E-6 L 0.0849 0.57824 " pathEditMode="relative" rAng="0" ptsTypes="AA">
                                      <p:cBhvr>
                                        <p:cTn id="46" dur="2000" fill="hold"/>
                                        <p:tgtEl>
                                          <p:spTgt spid="39"/>
                                        </p:tgtEl>
                                        <p:attrNameLst>
                                          <p:attrName>ppt_x</p:attrName>
                                          <p:attrName>ppt_y</p:attrName>
                                        </p:attrNameLst>
                                      </p:cBhvr>
                                      <p:rCtr x="4236" y="28912"/>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2.22222E-6 -1.85185E-6 L 0.08889 0.5588 " pathEditMode="relative" rAng="0" ptsTypes="AA">
                                      <p:cBhvr>
                                        <p:cTn id="50" dur="2000" fill="hold"/>
                                        <p:tgtEl>
                                          <p:spTgt spid="40"/>
                                        </p:tgtEl>
                                        <p:attrNameLst>
                                          <p:attrName>ppt_x</p:attrName>
                                          <p:attrName>ppt_y</p:attrName>
                                        </p:attrNameLst>
                                      </p:cBhvr>
                                      <p:rCtr x="4444" y="27940"/>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2.22222E-6 -4.44444E-6 L 0.06285 0.44838 " pathEditMode="relative" rAng="0" ptsTypes="AA">
                                      <p:cBhvr>
                                        <p:cTn id="54" dur="2000" fill="hold"/>
                                        <p:tgtEl>
                                          <p:spTgt spid="45"/>
                                        </p:tgtEl>
                                        <p:attrNameLst>
                                          <p:attrName>ppt_x</p:attrName>
                                          <p:attrName>ppt_y</p:attrName>
                                        </p:attrNameLst>
                                      </p:cBhvr>
                                      <p:rCtr x="3142" y="22407"/>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2.77778E-7 -4.44444E-6 L 0.10469 0.42176 " pathEditMode="relative" rAng="0" ptsTypes="AA">
                                      <p:cBhvr>
                                        <p:cTn id="58" dur="2000" fill="hold"/>
                                        <p:tgtEl>
                                          <p:spTgt spid="30"/>
                                        </p:tgtEl>
                                        <p:attrNameLst>
                                          <p:attrName>ppt_x</p:attrName>
                                          <p:attrName>ppt_y</p:attrName>
                                        </p:attrNameLst>
                                      </p:cBhvr>
                                      <p:rCtr x="5226" y="21088"/>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0 0 L 0 0.25 E" pathEditMode="relative" ptsTypes="">
                                      <p:cBhvr>
                                        <p:cTn id="62" dur="2000" fill="hold"/>
                                        <p:tgtEl>
                                          <p:spTgt spid="31"/>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0 0 L 0 0.25 E" pathEditMode="relative" ptsTypes="">
                                      <p:cBhvr>
                                        <p:cTn id="66" dur="2000" fill="hold"/>
                                        <p:tgtEl>
                                          <p:spTgt spid="34"/>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4.16667E-6 3.33333E-6 L -0.01702 0.60578 " pathEditMode="relative" rAng="0" ptsTypes="AA">
                                      <p:cBhvr>
                                        <p:cTn id="70" dur="2000" fill="hold"/>
                                        <p:tgtEl>
                                          <p:spTgt spid="41"/>
                                        </p:tgtEl>
                                        <p:attrNameLst>
                                          <p:attrName>ppt_x</p:attrName>
                                          <p:attrName>ppt_y</p:attrName>
                                        </p:attrNameLst>
                                      </p:cBhvr>
                                      <p:rCtr x="-851" y="30278"/>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3.88889E-6 3.7037E-6 L 0.03646 0.65625 " pathEditMode="relative" rAng="0" ptsTypes="AA">
                                      <p:cBhvr>
                                        <p:cTn id="74" dur="2000" fill="hold"/>
                                        <p:tgtEl>
                                          <p:spTgt spid="42"/>
                                        </p:tgtEl>
                                        <p:attrNameLst>
                                          <p:attrName>ppt_x</p:attrName>
                                          <p:attrName>ppt_y</p:attrName>
                                        </p:attrNameLst>
                                      </p:cBhvr>
                                      <p:rCtr x="1823" y="32801"/>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0" nodeType="clickEffect">
                                  <p:stCondLst>
                                    <p:cond delay="0"/>
                                  </p:stCondLst>
                                  <p:childTnLst>
                                    <p:animMotion origin="layout" path="M 0 0 L 0 0.25 E" pathEditMode="relative" ptsTypes="">
                                      <p:cBhvr>
                                        <p:cTn id="78" dur="2000" fill="hold"/>
                                        <p:tgtEl>
                                          <p:spTgt spid="35"/>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3.88889E-6 7.40741E-7 L -0.00226 0.40208 " pathEditMode="relative" rAng="0" ptsTypes="AA">
                                      <p:cBhvr>
                                        <p:cTn id="82" dur="2000" fill="hold"/>
                                        <p:tgtEl>
                                          <p:spTgt spid="44"/>
                                        </p:tgtEl>
                                        <p:attrNameLst>
                                          <p:attrName>ppt_x</p:attrName>
                                          <p:attrName>ppt_y</p:attrName>
                                        </p:attrNameLst>
                                      </p:cBhvr>
                                      <p:rCtr x="-122" y="20093"/>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 0 L -0.03941 0.58588 " pathEditMode="relative" rAng="0" ptsTypes="AA">
                                      <p:cBhvr>
                                        <p:cTn id="86" dur="2000" fill="hold"/>
                                        <p:tgtEl>
                                          <p:spTgt spid="38"/>
                                        </p:tgtEl>
                                        <p:attrNameLst>
                                          <p:attrName>ppt_x</p:attrName>
                                          <p:attrName>ppt_y</p:attrName>
                                        </p:attrNameLst>
                                      </p:cBhvr>
                                      <p:rCtr x="-1979" y="29282"/>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0" nodeType="clickEffect">
                                  <p:stCondLst>
                                    <p:cond delay="0"/>
                                  </p:stCondLst>
                                  <p:childTnLst>
                                    <p:animMotion origin="layout" path="M 4.16667E-6 -3.7037E-7 L 0.08073 0.53819 " pathEditMode="relative" rAng="0" ptsTypes="AA">
                                      <p:cBhvr>
                                        <p:cTn id="90" dur="2000" fill="hold"/>
                                        <p:tgtEl>
                                          <p:spTgt spid="29"/>
                                        </p:tgtEl>
                                        <p:attrNameLst>
                                          <p:attrName>ppt_x</p:attrName>
                                          <p:attrName>ppt_y</p:attrName>
                                        </p:attrNameLst>
                                      </p:cBhvr>
                                      <p:rCtr x="4028" y="26898"/>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0" nodeType="clickEffect">
                                  <p:stCondLst>
                                    <p:cond delay="0"/>
                                  </p:stCondLst>
                                  <p:childTnLst>
                                    <p:animMotion origin="layout" path="M 3.61111E-6 3.7037E-6 L -0.04601 0.5625 " pathEditMode="relative" rAng="0" ptsTypes="AA">
                                      <p:cBhvr>
                                        <p:cTn id="94" dur="2000" fill="hold"/>
                                        <p:tgtEl>
                                          <p:spTgt spid="37"/>
                                        </p:tgtEl>
                                        <p:attrNameLst>
                                          <p:attrName>ppt_x</p:attrName>
                                          <p:attrName>ppt_y</p:attrName>
                                        </p:attrNameLst>
                                      </p:cBhvr>
                                      <p:rCtr x="-2309" y="28125"/>
                                    </p:animMotion>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66"/>
                                        </p:tgtEl>
                                        <p:attrNameLst>
                                          <p:attrName>style.visibility</p:attrName>
                                        </p:attrNameLst>
                                      </p:cBhvr>
                                      <p:to>
                                        <p:strVal val="visible"/>
                                      </p:to>
                                    </p:set>
                                    <p:anim calcmode="lin" valueType="num">
                                      <p:cBhvr additive="base">
                                        <p:cTn id="99" dur="500" fill="hold"/>
                                        <p:tgtEl>
                                          <p:spTgt spid="66"/>
                                        </p:tgtEl>
                                        <p:attrNameLst>
                                          <p:attrName>ppt_x</p:attrName>
                                        </p:attrNameLst>
                                      </p:cBhvr>
                                      <p:tavLst>
                                        <p:tav tm="0">
                                          <p:val>
                                            <p:strVal val="#ppt_x"/>
                                          </p:val>
                                        </p:tav>
                                        <p:tav tm="100000">
                                          <p:val>
                                            <p:strVal val="#ppt_x"/>
                                          </p:val>
                                        </p:tav>
                                      </p:tavLst>
                                    </p:anim>
                                    <p:anim calcmode="lin" valueType="num">
                                      <p:cBhvr additive="base">
                                        <p:cTn id="10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additive="base">
                                        <p:cTn id="105" dur="500" fill="hold"/>
                                        <p:tgtEl>
                                          <p:spTgt spid="8"/>
                                        </p:tgtEl>
                                        <p:attrNameLst>
                                          <p:attrName>ppt_x</p:attrName>
                                        </p:attrNameLst>
                                      </p:cBhvr>
                                      <p:tavLst>
                                        <p:tav tm="0">
                                          <p:val>
                                            <p:strVal val="#ppt_x"/>
                                          </p:val>
                                        </p:tav>
                                        <p:tav tm="100000">
                                          <p:val>
                                            <p:strVal val="#ppt_x"/>
                                          </p:val>
                                        </p:tav>
                                      </p:tavLst>
                                    </p:anim>
                                    <p:anim calcmode="lin" valueType="num">
                                      <p:cBhvr additive="base">
                                        <p:cTn id="10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65">
                                            <p:txEl>
                                              <p:pRg st="0" end="0"/>
                                            </p:txEl>
                                          </p:spTgt>
                                        </p:tgtEl>
                                        <p:attrNameLst>
                                          <p:attrName>style.visibility</p:attrName>
                                        </p:attrNameLst>
                                      </p:cBhvr>
                                      <p:to>
                                        <p:strVal val="visible"/>
                                      </p:to>
                                    </p:set>
                                    <p:anim calcmode="lin" valueType="num">
                                      <p:cBhvr additive="base">
                                        <p:cTn id="11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p:bldP spid="3"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8" grpId="1" animBg="1"/>
      <p:bldP spid="39" grpId="0" animBg="1"/>
      <p:bldP spid="40" grpId="0" animBg="1"/>
      <p:bldP spid="41" grpId="0" animBg="1"/>
      <p:bldP spid="42" grpId="0" animBg="1"/>
      <p:bldP spid="43" grpId="0" animBg="1"/>
      <p:bldP spid="44" grpId="0" animBg="1"/>
      <p:bldP spid="44" grpId="1" animBg="1"/>
      <p:bldP spid="45"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3585" y="409956"/>
            <a:ext cx="3861514" cy="608014"/>
          </a:xfrm>
        </p:spPr>
        <p:txBody>
          <a:bodyPr>
            <a:noAutofit/>
          </a:bodyPr>
          <a:lstStyle/>
          <a:p>
            <a:pPr algn="ctr"/>
            <a:r>
              <a:rPr lang="es-ES_tradnl" altLang="es-CO" sz="3200" b="1" dirty="0">
                <a:solidFill>
                  <a:srgbClr val="00B050"/>
                </a:solidFill>
              </a:rPr>
              <a:t>Permutaciones con repetición</a:t>
            </a:r>
          </a:p>
        </p:txBody>
      </p:sp>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251521" y="1121204"/>
            <a:ext cx="3510182" cy="260382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C00000"/>
                </a:solidFill>
              </a:rPr>
              <a:t>Ejemplo:</a:t>
            </a:r>
          </a:p>
          <a:p>
            <a:pPr algn="just"/>
            <a:r>
              <a:rPr lang="es-CO" b="1" dirty="0">
                <a:solidFill>
                  <a:srgbClr val="002060"/>
                </a:solidFill>
              </a:rPr>
              <a:t>De cuantas maneras diferentes pueden colocarse en una fila 15 sillas, de las cuales 5 son metálicas idénticas, 6 son acrílicas idénticas y 4 son de madera también idénticas, si el orden de las sillas es importante. </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65" name="Rectángulo 64"/>
          <p:cNvSpPr/>
          <p:nvPr/>
        </p:nvSpPr>
        <p:spPr>
          <a:xfrm>
            <a:off x="396279" y="4215558"/>
            <a:ext cx="3161196" cy="216400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O" sz="2400" b="1" dirty="0"/>
          </a:p>
          <a:p>
            <a:endParaRPr lang="es-CO" sz="2400" b="1" dirty="0"/>
          </a:p>
        </p:txBody>
      </p:sp>
      <p:sp>
        <p:nvSpPr>
          <p:cNvPr id="66" name="Text Box 4"/>
          <p:cNvSpPr txBox="1">
            <a:spLocks noChangeArrowheads="1"/>
          </p:cNvSpPr>
          <p:nvPr/>
        </p:nvSpPr>
        <p:spPr bwMode="auto">
          <a:xfrm>
            <a:off x="494019" y="3806275"/>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Permutaciones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282252" y="468758"/>
            <a:ext cx="4400109"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5279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15 –algunos son </a:t>
            </a:r>
            <a:r>
              <a:rPr kumimoji="1" lang="es-ES" altLang="es-CO" sz="2000" b="1" dirty="0" err="1">
                <a:solidFill>
                  <a:srgbClr val="7030A0"/>
                </a:solidFill>
                <a:latin typeface="Times New Roman" panose="02020603050405020304" pitchFamily="18" charset="0"/>
              </a:rPr>
              <a:t>identicos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15998" y="88149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75574" y="1496440"/>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30" name="Elipse 29"/>
          <p:cNvSpPr/>
          <p:nvPr/>
        </p:nvSpPr>
        <p:spPr>
          <a:xfrm>
            <a:off x="5274347" y="2133600"/>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31" name="Elipse 30"/>
          <p:cNvSpPr/>
          <p:nvPr/>
        </p:nvSpPr>
        <p:spPr>
          <a:xfrm>
            <a:off x="6043788" y="2186084"/>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32" name="Elipse 31"/>
          <p:cNvSpPr/>
          <p:nvPr/>
        </p:nvSpPr>
        <p:spPr>
          <a:xfrm>
            <a:off x="5981182" y="1516044"/>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35" name="Elipse 34"/>
          <p:cNvSpPr/>
          <p:nvPr/>
        </p:nvSpPr>
        <p:spPr>
          <a:xfrm>
            <a:off x="7002609" y="2186084"/>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36" name="Elipse 35"/>
          <p:cNvSpPr/>
          <p:nvPr/>
        </p:nvSpPr>
        <p:spPr>
          <a:xfrm>
            <a:off x="6630277" y="1516045"/>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37" name="Elipse 36"/>
          <p:cNvSpPr/>
          <p:nvPr/>
        </p:nvSpPr>
        <p:spPr>
          <a:xfrm>
            <a:off x="7369550" y="1459998"/>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38" name="Elipse 37"/>
          <p:cNvSpPr/>
          <p:nvPr/>
        </p:nvSpPr>
        <p:spPr>
          <a:xfrm>
            <a:off x="7999674" y="1442455"/>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39" name="Elipse 38"/>
          <p:cNvSpPr/>
          <p:nvPr/>
        </p:nvSpPr>
        <p:spPr>
          <a:xfrm>
            <a:off x="5981868" y="921113"/>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59949" y="8982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28875" y="1506209"/>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5" name="Elipse 44"/>
          <p:cNvSpPr/>
          <p:nvPr/>
        </p:nvSpPr>
        <p:spPr>
          <a:xfrm>
            <a:off x="4601595" y="2133600"/>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4784692" y="3445347"/>
            <a:ext cx="38768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Se toman todos los </a:t>
            </a:r>
            <a:r>
              <a:rPr kumimoji="1" lang="es-ES" altLang="es-CO" sz="2000" b="1" dirty="0">
                <a:solidFill>
                  <a:srgbClr val="C00000"/>
                </a:solidFill>
                <a:latin typeface="Times New Roman" panose="02020603050405020304" pitchFamily="18" charset="0"/>
              </a:rPr>
              <a:t>15</a:t>
            </a:r>
            <a:r>
              <a:rPr kumimoji="1" lang="es-ES" altLang="es-CO" sz="2000" b="1" dirty="0">
                <a:solidFill>
                  <a:srgbClr val="7030A0"/>
                </a:solidFill>
                <a:latin typeface="Times New Roman" panose="02020603050405020304" pitchFamily="18" charset="0"/>
              </a:rPr>
              <a:t> elementos:</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557475" y="5002480"/>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876110" y="1601011"/>
            <a:ext cx="438835"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7" name="Object 6"/>
          <p:cNvGraphicFramePr>
            <a:graphicFrameLocks noChangeAspect="1"/>
          </p:cNvGraphicFramePr>
          <p:nvPr>
            <p:extLst>
              <p:ext uri="{D42A27DB-BD31-4B8C-83A1-F6EECF244321}">
                <p14:modId xmlns:p14="http://schemas.microsoft.com/office/powerpoint/2010/main" val="3100665839"/>
              </p:ext>
            </p:extLst>
          </p:nvPr>
        </p:nvGraphicFramePr>
        <p:xfrm>
          <a:off x="595562" y="4206385"/>
          <a:ext cx="2417763" cy="911225"/>
        </p:xfrm>
        <a:graphic>
          <a:graphicData uri="http://schemas.openxmlformats.org/presentationml/2006/ole">
            <mc:AlternateContent xmlns:mc="http://schemas.openxmlformats.org/markup-compatibility/2006">
              <mc:Choice xmlns:v="urn:schemas-microsoft-com:vml" Requires="v">
                <p:oleObj name="Ecuación" r:id="rId2" imgW="1155600" imgH="431640" progId="Equation.3">
                  <p:embed/>
                </p:oleObj>
              </mc:Choice>
              <mc:Fallback>
                <p:oleObj name="Ecuación" r:id="rId2" imgW="1155600" imgH="431640" progId="Equation.3">
                  <p:embed/>
                  <p:pic>
                    <p:nvPicPr>
                      <p:cNvPr id="67" name="Object 6"/>
                      <p:cNvPicPr>
                        <a:picLocks noChangeAspect="1" noChangeArrowheads="1"/>
                      </p:cNvPicPr>
                      <p:nvPr/>
                    </p:nvPicPr>
                    <p:blipFill>
                      <a:blip r:embed="rId3"/>
                      <a:srcRect/>
                      <a:stretch>
                        <a:fillRect/>
                      </a:stretch>
                    </p:blipFill>
                    <p:spPr bwMode="auto">
                      <a:xfrm>
                        <a:off x="595562" y="4206385"/>
                        <a:ext cx="2417763" cy="911225"/>
                      </a:xfrm>
                      <a:prstGeom prst="rect">
                        <a:avLst/>
                      </a:prstGeom>
                      <a:noFill/>
                    </p:spPr>
                  </p:pic>
                </p:oleObj>
              </mc:Fallback>
            </mc:AlternateContent>
          </a:graphicData>
        </a:graphic>
      </p:graphicFrame>
      <p:graphicFrame>
        <p:nvGraphicFramePr>
          <p:cNvPr id="49" name="Object 6"/>
          <p:cNvGraphicFramePr>
            <a:graphicFrameLocks noChangeAspect="1"/>
          </p:cNvGraphicFramePr>
          <p:nvPr>
            <p:extLst>
              <p:ext uri="{D42A27DB-BD31-4B8C-83A1-F6EECF244321}">
                <p14:modId xmlns:p14="http://schemas.microsoft.com/office/powerpoint/2010/main" val="222578572"/>
              </p:ext>
            </p:extLst>
          </p:nvPr>
        </p:nvGraphicFramePr>
        <p:xfrm>
          <a:off x="475571" y="5423428"/>
          <a:ext cx="2947988" cy="830262"/>
        </p:xfrm>
        <a:graphic>
          <a:graphicData uri="http://schemas.openxmlformats.org/presentationml/2006/ole">
            <mc:AlternateContent xmlns:mc="http://schemas.openxmlformats.org/markup-compatibility/2006">
              <mc:Choice xmlns:v="urn:schemas-microsoft-com:vml" Requires="v">
                <p:oleObj name="Ecuación" r:id="rId4" imgW="1409400" imgH="393480" progId="Equation.3">
                  <p:embed/>
                </p:oleObj>
              </mc:Choice>
              <mc:Fallback>
                <p:oleObj name="Ecuación" r:id="rId4" imgW="1409400" imgH="393480" progId="Equation.3">
                  <p:embed/>
                  <p:pic>
                    <p:nvPicPr>
                      <p:cNvPr id="47" name="Object 6"/>
                      <p:cNvPicPr>
                        <a:picLocks noChangeAspect="1" noChangeArrowheads="1"/>
                      </p:cNvPicPr>
                      <p:nvPr/>
                    </p:nvPicPr>
                    <p:blipFill>
                      <a:blip r:embed="rId5"/>
                      <a:srcRect/>
                      <a:stretch>
                        <a:fillRect/>
                      </a:stretch>
                    </p:blipFill>
                    <p:spPr bwMode="auto">
                      <a:xfrm>
                        <a:off x="475571" y="5423428"/>
                        <a:ext cx="2947988" cy="830262"/>
                      </a:xfrm>
                      <a:prstGeom prst="rect">
                        <a:avLst/>
                      </a:prstGeom>
                      <a:noFill/>
                    </p:spPr>
                  </p:pic>
                </p:oleObj>
              </mc:Fallback>
            </mc:AlternateContent>
          </a:graphicData>
        </a:graphic>
      </p:graphicFrame>
    </p:spTree>
    <p:extLst>
      <p:ext uri="{BB962C8B-B14F-4D97-AF65-F5344CB8AC3E}">
        <p14:creationId xmlns:p14="http://schemas.microsoft.com/office/powerpoint/2010/main" val="55184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3.88889E-6 7.40741E-7 L 0.05416 0.42963 " pathEditMode="relative" rAng="0" ptsTypes="AA">
                                      <p:cBhvr>
                                        <p:cTn id="12" dur="2000" fill="hold"/>
                                        <p:tgtEl>
                                          <p:spTgt spid="44"/>
                                        </p:tgtEl>
                                        <p:attrNameLst>
                                          <p:attrName>ppt_x</p:attrName>
                                          <p:attrName>ppt_y</p:attrName>
                                        </p:attrNameLst>
                                      </p:cBhvr>
                                      <p:rCtr x="2708" y="21481"/>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77778E-7 1.85185E-6 L -0.02969 0.41782 " pathEditMode="relative" rAng="0" ptsTypes="AA">
                                      <p:cBhvr>
                                        <p:cTn id="16" dur="2000" fill="hold"/>
                                        <p:tgtEl>
                                          <p:spTgt spid="32"/>
                                        </p:tgtEl>
                                        <p:attrNameLst>
                                          <p:attrName>ppt_x</p:attrName>
                                          <p:attrName>ppt_y</p:attrName>
                                        </p:attrNameLst>
                                      </p:cBhvr>
                                      <p:rCtr x="-1493" y="20880"/>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2.77778E-6 1.85185E-6 L -0.04063 0.4618 " pathEditMode="relative" rAng="0" ptsTypes="AA">
                                      <p:cBhvr>
                                        <p:cTn id="20" dur="2000" fill="hold"/>
                                        <p:tgtEl>
                                          <p:spTgt spid="36"/>
                                        </p:tgtEl>
                                        <p:attrNameLst>
                                          <p:attrName>ppt_x</p:attrName>
                                          <p:attrName>ppt_y</p:attrName>
                                        </p:attrNameLst>
                                      </p:cBhvr>
                                      <p:rCtr x="-2031" y="23079"/>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0 0 L -0.02622 0.47801 " pathEditMode="relative" rAng="0" ptsTypes="AA">
                                      <p:cBhvr>
                                        <p:cTn id="24" dur="2000" fill="hold"/>
                                        <p:tgtEl>
                                          <p:spTgt spid="38"/>
                                        </p:tgtEl>
                                        <p:attrNameLst>
                                          <p:attrName>ppt_x</p:attrName>
                                          <p:attrName>ppt_y</p:attrName>
                                        </p:attrNameLst>
                                      </p:cBhvr>
                                      <p:rCtr x="-1319" y="23889"/>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3.88889E-6 3.33333E-6 L 0.03004 0.53912 " pathEditMode="relative" rAng="0" ptsTypes="AA">
                                      <p:cBhvr>
                                        <p:cTn id="28" dur="2000" fill="hold"/>
                                        <p:tgtEl>
                                          <p:spTgt spid="43"/>
                                        </p:tgtEl>
                                        <p:attrNameLst>
                                          <p:attrName>ppt_x</p:attrName>
                                          <p:attrName>ppt_y</p:attrName>
                                        </p:attrNameLst>
                                      </p:cBhvr>
                                      <p:rCtr x="1493" y="26944"/>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2.22222E-6 4.44444E-6 L 0.03038 0.55995 " pathEditMode="relative" rAng="0" ptsTypes="AA">
                                      <p:cBhvr>
                                        <p:cTn id="32" dur="2000" fill="hold"/>
                                        <p:tgtEl>
                                          <p:spTgt spid="3"/>
                                        </p:tgtEl>
                                        <p:attrNameLst>
                                          <p:attrName>ppt_x</p:attrName>
                                          <p:attrName>ppt_y</p:attrName>
                                        </p:attrNameLst>
                                      </p:cBhvr>
                                      <p:rCtr x="1510" y="27986"/>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2.77778E-7 -2.59259E-6 L 0.0849 0.57824 " pathEditMode="relative" rAng="0" ptsTypes="AA">
                                      <p:cBhvr>
                                        <p:cTn id="36" dur="2000" fill="hold"/>
                                        <p:tgtEl>
                                          <p:spTgt spid="39"/>
                                        </p:tgtEl>
                                        <p:attrNameLst>
                                          <p:attrName>ppt_x</p:attrName>
                                          <p:attrName>ppt_y</p:attrName>
                                        </p:attrNameLst>
                                      </p:cBhvr>
                                      <p:rCtr x="4236" y="28912"/>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0" nodeType="clickEffect">
                                  <p:stCondLst>
                                    <p:cond delay="0"/>
                                  </p:stCondLst>
                                  <p:childTnLst>
                                    <p:animMotion origin="layout" path="M -2.22222E-6 -1.85185E-6 L 0.08889 0.5588 " pathEditMode="relative" rAng="0" ptsTypes="AA">
                                      <p:cBhvr>
                                        <p:cTn id="40" dur="2000" fill="hold"/>
                                        <p:tgtEl>
                                          <p:spTgt spid="40"/>
                                        </p:tgtEl>
                                        <p:attrNameLst>
                                          <p:attrName>ppt_x</p:attrName>
                                          <p:attrName>ppt_y</p:attrName>
                                        </p:attrNameLst>
                                      </p:cBhvr>
                                      <p:rCtr x="4444" y="27940"/>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2.22222E-6 -4.44444E-6 L 0.06285 0.44838 " pathEditMode="relative" rAng="0" ptsTypes="AA">
                                      <p:cBhvr>
                                        <p:cTn id="44" dur="2000" fill="hold"/>
                                        <p:tgtEl>
                                          <p:spTgt spid="45"/>
                                        </p:tgtEl>
                                        <p:attrNameLst>
                                          <p:attrName>ppt_x</p:attrName>
                                          <p:attrName>ppt_y</p:attrName>
                                        </p:attrNameLst>
                                      </p:cBhvr>
                                      <p:rCtr x="3142" y="22407"/>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0" nodeType="clickEffect">
                                  <p:stCondLst>
                                    <p:cond delay="0"/>
                                  </p:stCondLst>
                                  <p:childTnLst>
                                    <p:animMotion origin="layout" path="M 2.77778E-7 -4.44444E-6 L 0.10469 0.42176 " pathEditMode="relative" rAng="0" ptsTypes="AA">
                                      <p:cBhvr>
                                        <p:cTn id="48" dur="2000" fill="hold"/>
                                        <p:tgtEl>
                                          <p:spTgt spid="30"/>
                                        </p:tgtEl>
                                        <p:attrNameLst>
                                          <p:attrName>ppt_x</p:attrName>
                                          <p:attrName>ppt_y</p:attrName>
                                        </p:attrNameLst>
                                      </p:cBhvr>
                                      <p:rCtr x="5226" y="21088"/>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0" nodeType="clickEffect">
                                  <p:stCondLst>
                                    <p:cond delay="0"/>
                                  </p:stCondLst>
                                  <p:childTnLst>
                                    <p:animMotion origin="layout" path="M 0 0 L 0 0.25 E" pathEditMode="relative" ptsTypes="">
                                      <p:cBhvr>
                                        <p:cTn id="52" dur="2000" fill="hold"/>
                                        <p:tgtEl>
                                          <p:spTgt spid="31"/>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4.16667E-6 3.33333E-6 L -0.01702 0.60578 " pathEditMode="relative" rAng="0" ptsTypes="AA">
                                      <p:cBhvr>
                                        <p:cTn id="56" dur="2000" fill="hold"/>
                                        <p:tgtEl>
                                          <p:spTgt spid="41"/>
                                        </p:tgtEl>
                                        <p:attrNameLst>
                                          <p:attrName>ppt_x</p:attrName>
                                          <p:attrName>ppt_y</p:attrName>
                                        </p:attrNameLst>
                                      </p:cBhvr>
                                      <p:rCtr x="-851" y="30278"/>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22222E-6 -3.33333E-6 L -2.22222E-6 0.25 " pathEditMode="relative" rAng="0" ptsTypes="AA">
                                      <p:cBhvr>
                                        <p:cTn id="60" dur="2000" fill="hold"/>
                                        <p:tgtEl>
                                          <p:spTgt spid="35"/>
                                        </p:tgtEl>
                                        <p:attrNameLst>
                                          <p:attrName>ppt_x</p:attrName>
                                          <p:attrName>ppt_y</p:attrName>
                                        </p:attrNameLst>
                                      </p:cBhvr>
                                      <p:rCtr x="0" y="12500"/>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88889E-6 7.40741E-7 L -0.00226 0.40208 " pathEditMode="relative" rAng="0" ptsTypes="AA">
                                      <p:cBhvr>
                                        <p:cTn id="64" dur="2000" fill="hold"/>
                                        <p:tgtEl>
                                          <p:spTgt spid="44"/>
                                        </p:tgtEl>
                                        <p:attrNameLst>
                                          <p:attrName>ppt_x</p:attrName>
                                          <p:attrName>ppt_y</p:attrName>
                                        </p:attrNameLst>
                                      </p:cBhvr>
                                      <p:rCtr x="-122" y="20093"/>
                                    </p:animMotion>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0 0 L -0.03941 0.58588 " pathEditMode="relative" rAng="0" ptsTypes="AA">
                                      <p:cBhvr>
                                        <p:cTn id="68" dur="2000" fill="hold"/>
                                        <p:tgtEl>
                                          <p:spTgt spid="38"/>
                                        </p:tgtEl>
                                        <p:attrNameLst>
                                          <p:attrName>ppt_x</p:attrName>
                                          <p:attrName>ppt_y</p:attrName>
                                        </p:attrNameLst>
                                      </p:cBhvr>
                                      <p:rCtr x="-1979" y="29282"/>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4.16667E-6 -3.7037E-7 L 0.08073 0.53819 " pathEditMode="relative" rAng="0" ptsTypes="AA">
                                      <p:cBhvr>
                                        <p:cTn id="72" dur="2000" fill="hold"/>
                                        <p:tgtEl>
                                          <p:spTgt spid="29"/>
                                        </p:tgtEl>
                                        <p:attrNameLst>
                                          <p:attrName>ppt_x</p:attrName>
                                          <p:attrName>ppt_y</p:attrName>
                                        </p:attrNameLst>
                                      </p:cBhvr>
                                      <p:rCtr x="4028" y="26898"/>
                                    </p:animMotion>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0" nodeType="clickEffect">
                                  <p:stCondLst>
                                    <p:cond delay="0"/>
                                  </p:stCondLst>
                                  <p:childTnLst>
                                    <p:animMotion origin="layout" path="M 3.61111E-6 3.7037E-6 L -0.04601 0.5625 " pathEditMode="relative" rAng="0" ptsTypes="AA">
                                      <p:cBhvr>
                                        <p:cTn id="76" dur="2000" fill="hold"/>
                                        <p:tgtEl>
                                          <p:spTgt spid="37"/>
                                        </p:tgtEl>
                                        <p:attrNameLst>
                                          <p:attrName>ppt_x</p:attrName>
                                          <p:attrName>ppt_y</p:attrName>
                                        </p:attrNameLst>
                                      </p:cBhvr>
                                      <p:rCtr x="-2309" y="28125"/>
                                    </p:animMotion>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6"/>
                                        </p:tgtEl>
                                        <p:attrNameLst>
                                          <p:attrName>style.visibility</p:attrName>
                                        </p:attrNameLst>
                                      </p:cBhvr>
                                      <p:to>
                                        <p:strVal val="visible"/>
                                      </p:to>
                                    </p:set>
                                    <p:anim calcmode="lin" valueType="num">
                                      <p:cBhvr additive="base">
                                        <p:cTn id="81" dur="500" fill="hold"/>
                                        <p:tgtEl>
                                          <p:spTgt spid="66"/>
                                        </p:tgtEl>
                                        <p:attrNameLst>
                                          <p:attrName>ppt_x</p:attrName>
                                        </p:attrNameLst>
                                      </p:cBhvr>
                                      <p:tavLst>
                                        <p:tav tm="0">
                                          <p:val>
                                            <p:strVal val="#ppt_x"/>
                                          </p:val>
                                        </p:tav>
                                        <p:tav tm="100000">
                                          <p:val>
                                            <p:strVal val="#ppt_x"/>
                                          </p:val>
                                        </p:tav>
                                      </p:tavLst>
                                    </p:anim>
                                    <p:anim calcmode="lin" valueType="num">
                                      <p:cBhvr additive="base">
                                        <p:cTn id="8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8"/>
                                        </p:tgtEl>
                                        <p:attrNameLst>
                                          <p:attrName>style.visibility</p:attrName>
                                        </p:attrNameLst>
                                      </p:cBhvr>
                                      <p:to>
                                        <p:strVal val="visible"/>
                                      </p:to>
                                    </p:set>
                                    <p:anim calcmode="lin" valueType="num">
                                      <p:cBhvr additive="base">
                                        <p:cTn id="87" dur="500" fill="hold"/>
                                        <p:tgtEl>
                                          <p:spTgt spid="8"/>
                                        </p:tgtEl>
                                        <p:attrNameLst>
                                          <p:attrName>ppt_x</p:attrName>
                                        </p:attrNameLst>
                                      </p:cBhvr>
                                      <p:tavLst>
                                        <p:tav tm="0">
                                          <p:val>
                                            <p:strVal val="#ppt_x"/>
                                          </p:val>
                                        </p:tav>
                                        <p:tav tm="100000">
                                          <p:val>
                                            <p:strVal val="#ppt_x"/>
                                          </p:val>
                                        </p:tav>
                                      </p:tavLst>
                                    </p:anim>
                                    <p:anim calcmode="lin" valueType="num">
                                      <p:cBhvr additive="base">
                                        <p:cTn id="8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nodePh="1">
                                  <p:stCondLst>
                                    <p:cond delay="0"/>
                                  </p:stCondLst>
                                  <p:endCondLst>
                                    <p:cond evt="begin" delay="0">
                                      <p:tn val="91"/>
                                    </p:cond>
                                  </p:endCondLst>
                                  <p:childTnLst>
                                    <p:set>
                                      <p:cBhvr>
                                        <p:cTn id="92" dur="1" fill="hold">
                                          <p:stCondLst>
                                            <p:cond delay="0"/>
                                          </p:stCondLst>
                                        </p:cTn>
                                        <p:tgtEl>
                                          <p:spTgt spid="65">
                                            <p:txEl>
                                              <p:pRg st="0" end="0"/>
                                            </p:txEl>
                                          </p:spTgt>
                                        </p:tgtEl>
                                        <p:attrNameLst>
                                          <p:attrName>style.visibility</p:attrName>
                                        </p:attrNameLst>
                                      </p:cBhvr>
                                      <p:to>
                                        <p:strVal val="visible"/>
                                      </p:to>
                                    </p:set>
                                    <p:anim calcmode="lin" valueType="num">
                                      <p:cBhvr additive="base">
                                        <p:cTn id="93"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additive="base">
                                        <p:cTn id="99" dur="500" fill="hold"/>
                                        <p:tgtEl>
                                          <p:spTgt spid="47"/>
                                        </p:tgtEl>
                                        <p:attrNameLst>
                                          <p:attrName>ppt_x</p:attrName>
                                        </p:attrNameLst>
                                      </p:cBhvr>
                                      <p:tavLst>
                                        <p:tav tm="0">
                                          <p:val>
                                            <p:strVal val="#ppt_x"/>
                                          </p:val>
                                        </p:tav>
                                        <p:tav tm="100000">
                                          <p:val>
                                            <p:strVal val="#ppt_x"/>
                                          </p:val>
                                        </p:tav>
                                      </p:tavLst>
                                    </p:anim>
                                    <p:anim calcmode="lin" valueType="num">
                                      <p:cBhvr additive="base">
                                        <p:cTn id="10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49"/>
                                        </p:tgtEl>
                                        <p:attrNameLst>
                                          <p:attrName>style.visibility</p:attrName>
                                        </p:attrNameLst>
                                      </p:cBhvr>
                                      <p:to>
                                        <p:strVal val="visible"/>
                                      </p:to>
                                    </p:set>
                                    <p:anim calcmode="lin" valueType="num">
                                      <p:cBhvr additive="base">
                                        <p:cTn id="105" dur="500" fill="hold"/>
                                        <p:tgtEl>
                                          <p:spTgt spid="49"/>
                                        </p:tgtEl>
                                        <p:attrNameLst>
                                          <p:attrName>ppt_x</p:attrName>
                                        </p:attrNameLst>
                                      </p:cBhvr>
                                      <p:tavLst>
                                        <p:tav tm="0">
                                          <p:val>
                                            <p:strVal val="#ppt_x"/>
                                          </p:val>
                                        </p:tav>
                                        <p:tav tm="100000">
                                          <p:val>
                                            <p:strVal val="#ppt_x"/>
                                          </p:val>
                                        </p:tav>
                                      </p:tavLst>
                                    </p:anim>
                                    <p:anim calcmode="lin" valueType="num">
                                      <p:cBhvr additive="base">
                                        <p:cTn id="10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3" grpId="0" animBg="1"/>
      <p:bldP spid="29" grpId="0" animBg="1"/>
      <p:bldP spid="30" grpId="0" animBg="1"/>
      <p:bldP spid="31" grpId="0" animBg="1"/>
      <p:bldP spid="32" grpId="0" animBg="1"/>
      <p:bldP spid="35" grpId="0" animBg="1"/>
      <p:bldP spid="36" grpId="0" animBg="1"/>
      <p:bldP spid="37" grpId="0" animBg="1"/>
      <p:bldP spid="38" grpId="0" animBg="1"/>
      <p:bldP spid="38" grpId="1" animBg="1"/>
      <p:bldP spid="39" grpId="0" animBg="1"/>
      <p:bldP spid="40" grpId="0" animBg="1"/>
      <p:bldP spid="41" grpId="0" animBg="1"/>
      <p:bldP spid="43" grpId="0" animBg="1"/>
      <p:bldP spid="44" grpId="0" animBg="1"/>
      <p:bldP spid="44" grpId="1" animBg="1"/>
      <p:bldP spid="45"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3585" y="409956"/>
            <a:ext cx="4248752" cy="608014"/>
          </a:xfrm>
        </p:spPr>
        <p:txBody>
          <a:bodyPr>
            <a:noAutofit/>
          </a:bodyPr>
          <a:lstStyle/>
          <a:p>
            <a:pPr algn="ctr"/>
            <a:r>
              <a:rPr lang="es-ES_tradnl" altLang="es-CO" sz="3200" b="1" dirty="0">
                <a:solidFill>
                  <a:srgbClr val="00B050"/>
                </a:solidFill>
              </a:rPr>
              <a:t>Particiones ordenadas</a:t>
            </a:r>
          </a:p>
        </p:txBody>
      </p:sp>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251521" y="1121204"/>
            <a:ext cx="3510182" cy="260382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002060"/>
                </a:solidFill>
              </a:rPr>
              <a:t>Algunas veces se requiere seleccionar de </a:t>
            </a:r>
            <a:r>
              <a:rPr lang="es-CO" b="1" dirty="0">
                <a:solidFill>
                  <a:srgbClr val="C00000"/>
                </a:solidFill>
              </a:rPr>
              <a:t>“n”</a:t>
            </a:r>
            <a:r>
              <a:rPr lang="es-CO" b="1" dirty="0">
                <a:solidFill>
                  <a:srgbClr val="002060"/>
                </a:solidFill>
              </a:rPr>
              <a:t> objetos, diferentes grupos con </a:t>
            </a:r>
            <a:r>
              <a:rPr lang="es-CO" b="1" dirty="0">
                <a:solidFill>
                  <a:srgbClr val="C00000"/>
                </a:solidFill>
              </a:rPr>
              <a:t>n</a:t>
            </a:r>
            <a:r>
              <a:rPr lang="es-CO" b="1" baseline="-25000" dirty="0">
                <a:solidFill>
                  <a:schemeClr val="accent2">
                    <a:lumMod val="75000"/>
                  </a:schemeClr>
                </a:solidFill>
              </a:rPr>
              <a:t>1</a:t>
            </a:r>
            <a:r>
              <a:rPr lang="es-CO" b="1" dirty="0">
                <a:solidFill>
                  <a:srgbClr val="C00000"/>
                </a:solidFill>
              </a:rPr>
              <a:t>, n</a:t>
            </a:r>
            <a:r>
              <a:rPr lang="es-CO" b="1" baseline="-25000" dirty="0">
                <a:solidFill>
                  <a:schemeClr val="accent2">
                    <a:lumMod val="75000"/>
                  </a:schemeClr>
                </a:solidFill>
              </a:rPr>
              <a:t>2</a:t>
            </a:r>
            <a:r>
              <a:rPr lang="es-CO" b="1" dirty="0">
                <a:solidFill>
                  <a:srgbClr val="C00000"/>
                </a:solidFill>
              </a:rPr>
              <a:t>, …, </a:t>
            </a:r>
            <a:r>
              <a:rPr lang="es-CO" b="1" dirty="0" err="1">
                <a:solidFill>
                  <a:srgbClr val="C00000"/>
                </a:solidFill>
              </a:rPr>
              <a:t>n</a:t>
            </a:r>
            <a:r>
              <a:rPr lang="es-CO" b="1" baseline="-25000" dirty="0" err="1">
                <a:solidFill>
                  <a:schemeClr val="accent2">
                    <a:lumMod val="75000"/>
                  </a:schemeClr>
                </a:solidFill>
              </a:rPr>
              <a:t>r</a:t>
            </a:r>
            <a:r>
              <a:rPr lang="es-CO" b="1" dirty="0">
                <a:solidFill>
                  <a:srgbClr val="C00000"/>
                </a:solidFill>
              </a:rPr>
              <a:t>,</a:t>
            </a:r>
            <a:r>
              <a:rPr lang="es-CO" b="1" dirty="0">
                <a:solidFill>
                  <a:srgbClr val="002060"/>
                </a:solidFill>
              </a:rPr>
              <a:t> objetos disponibles tomando todos a la vez. </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5" name="Rectángulo 64"/>
              <p:cNvSpPr/>
              <p:nvPr/>
            </p:nvSpPr>
            <p:spPr>
              <a:xfrm>
                <a:off x="388204" y="4535943"/>
                <a:ext cx="3012081" cy="148534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s-CO" b="1" i="1" smtClean="0">
                          <a:solidFill>
                            <a:schemeClr val="tx1"/>
                          </a:solidFill>
                          <a:latin typeface="Cambria Math" panose="02040503050406030204" pitchFamily="18" charset="0"/>
                        </a:rPr>
                        <m:t>𝑵</m:t>
                      </m:r>
                      <m:r>
                        <a:rPr lang="es-CO" b="1" i="1" smtClean="0">
                          <a:solidFill>
                            <a:schemeClr val="tx1"/>
                          </a:solidFill>
                          <a:latin typeface="Cambria Math" panose="02040503050406030204" pitchFamily="18" charset="0"/>
                        </a:rPr>
                        <m:t>°</m:t>
                      </m:r>
                      <m:r>
                        <a:rPr lang="es-CO" b="1" i="1" smtClean="0">
                          <a:solidFill>
                            <a:schemeClr val="tx1"/>
                          </a:solidFill>
                          <a:latin typeface="Cambria Math" panose="02040503050406030204" pitchFamily="18" charset="0"/>
                        </a:rPr>
                        <m:t>𝒇𝒐𝒓𝒎𝒂𝒔</m:t>
                      </m:r>
                      <m:r>
                        <a:rPr lang="es-CO" b="1" i="1">
                          <a:solidFill>
                            <a:schemeClr val="tx1"/>
                          </a:solidFill>
                          <a:latin typeface="Cambria Math" panose="02040503050406030204" pitchFamily="18" charset="0"/>
                        </a:rPr>
                        <m:t>=</m:t>
                      </m:r>
                      <m:f>
                        <m:fPr>
                          <m:ctrlPr>
                            <a:rPr lang="es-CO" b="1" i="1">
                              <a:solidFill>
                                <a:schemeClr val="tx1"/>
                              </a:solidFill>
                              <a:latin typeface="Cambria Math" panose="02040503050406030204" pitchFamily="18" charset="0"/>
                            </a:rPr>
                          </m:ctrlPr>
                        </m:fPr>
                        <m:num>
                          <m:r>
                            <a:rPr lang="es-CO" b="1" i="1">
                              <a:solidFill>
                                <a:schemeClr val="tx1"/>
                              </a:solidFill>
                              <a:latin typeface="Cambria Math" panose="02040503050406030204" pitchFamily="18" charset="0"/>
                            </a:rPr>
                            <m:t>𝒏</m:t>
                          </m:r>
                          <m:r>
                            <a:rPr lang="es-CO" b="1" i="1">
                              <a:solidFill>
                                <a:schemeClr val="tx1"/>
                              </a:solidFill>
                              <a:latin typeface="Cambria Math" panose="02040503050406030204" pitchFamily="18" charset="0"/>
                            </a:rPr>
                            <m:t>!</m:t>
                          </m:r>
                        </m:num>
                        <m:den>
                          <m:r>
                            <a:rPr lang="es-CO" b="1" i="1" smtClean="0">
                              <a:solidFill>
                                <a:schemeClr val="tx1"/>
                              </a:solidFill>
                              <a:latin typeface="Cambria Math" panose="02040503050406030204" pitchFamily="18" charset="0"/>
                            </a:rPr>
                            <m:t>𝒏</m:t>
                          </m:r>
                          <m:r>
                            <a:rPr lang="es-CO" b="1" i="1" baseline="-25000" smtClean="0">
                              <a:solidFill>
                                <a:schemeClr val="tx1"/>
                              </a:solidFill>
                              <a:latin typeface="Cambria Math" panose="02040503050406030204" pitchFamily="18" charset="0"/>
                            </a:rPr>
                            <m:t>𝟏</m:t>
                          </m:r>
                          <m:r>
                            <a:rPr lang="es-CO" b="1" i="1">
                              <a:solidFill>
                                <a:schemeClr val="tx1"/>
                              </a:solidFill>
                              <a:latin typeface="Cambria Math" panose="02040503050406030204" pitchFamily="18" charset="0"/>
                            </a:rPr>
                            <m:t>!</m:t>
                          </m:r>
                          <m:r>
                            <a:rPr lang="es-CO" b="1" i="1">
                              <a:solidFill>
                                <a:schemeClr val="tx1"/>
                              </a:solidFill>
                              <a:latin typeface="Cambria Math" panose="02040503050406030204" pitchFamily="18" charset="0"/>
                            </a:rPr>
                            <m:t>𝒏</m:t>
                          </m:r>
                          <m:r>
                            <a:rPr lang="es-CO" b="1" i="1" baseline="-25000" smtClean="0">
                              <a:solidFill>
                                <a:schemeClr val="tx1"/>
                              </a:solidFill>
                              <a:latin typeface="Cambria Math" panose="02040503050406030204" pitchFamily="18" charset="0"/>
                            </a:rPr>
                            <m:t>𝟐</m:t>
                          </m:r>
                          <m:r>
                            <a:rPr lang="es-CO" b="1" i="1">
                              <a:solidFill>
                                <a:schemeClr val="tx1"/>
                              </a:solidFill>
                              <a:latin typeface="Cambria Math" panose="02040503050406030204" pitchFamily="18" charset="0"/>
                            </a:rPr>
                            <m:t>!</m:t>
                          </m:r>
                          <m:r>
                            <a:rPr lang="es-CO" b="1" i="1">
                              <a:solidFill>
                                <a:schemeClr val="tx1"/>
                              </a:solidFill>
                              <a:latin typeface="Cambria Math" panose="02040503050406030204" pitchFamily="18" charset="0"/>
                              <a:sym typeface="Symbol" panose="05050102010706020507" pitchFamily="18" charset="2"/>
                            </a:rPr>
                            <m:t></m:t>
                          </m:r>
                          <m:r>
                            <a:rPr lang="es-CO" b="1" i="1">
                              <a:solidFill>
                                <a:schemeClr val="tx1"/>
                              </a:solidFill>
                              <a:latin typeface="Cambria Math" panose="02040503050406030204" pitchFamily="18" charset="0"/>
                            </a:rPr>
                            <m:t>𝒏</m:t>
                          </m:r>
                          <m:r>
                            <a:rPr lang="es-CO" b="1" i="1" baseline="-25000" smtClean="0">
                              <a:solidFill>
                                <a:schemeClr val="tx1"/>
                              </a:solidFill>
                              <a:latin typeface="Cambria Math" panose="02040503050406030204" pitchFamily="18" charset="0"/>
                            </a:rPr>
                            <m:t>𝒓</m:t>
                          </m:r>
                          <m:r>
                            <a:rPr lang="es-CO" b="1" i="1" smtClean="0">
                              <a:solidFill>
                                <a:schemeClr val="tx1"/>
                              </a:solidFill>
                              <a:latin typeface="Cambria Math" panose="02040503050406030204" pitchFamily="18" charset="0"/>
                            </a:rPr>
                            <m:t>!</m:t>
                          </m:r>
                        </m:den>
                      </m:f>
                    </m:oMath>
                  </m:oMathPara>
                </a14:m>
                <a:endParaRPr lang="es-CO" b="1" dirty="0"/>
              </a:p>
              <a:p>
                <a:endParaRPr lang="es-CO" sz="2400" b="1" dirty="0"/>
              </a:p>
            </p:txBody>
          </p:sp>
        </mc:Choice>
        <mc:Fallback xmlns="">
          <p:sp>
            <p:nvSpPr>
              <p:cNvPr id="65" name="Rectángulo 64"/>
              <p:cNvSpPr>
                <a:spLocks noRot="1" noChangeAspect="1" noMove="1" noResize="1" noEditPoints="1" noAdjustHandles="1" noChangeArrowheads="1" noChangeShapeType="1" noTextEdit="1"/>
              </p:cNvSpPr>
              <p:nvPr/>
            </p:nvSpPr>
            <p:spPr>
              <a:xfrm>
                <a:off x="388204" y="4535943"/>
                <a:ext cx="3012081" cy="1485346"/>
              </a:xfrm>
              <a:prstGeom prst="rect">
                <a:avLst/>
              </a:prstGeom>
              <a:blipFill>
                <a:blip r:embed="rId2"/>
                <a:stretch>
                  <a:fillRect/>
                </a:stretch>
              </a:blipFill>
            </p:spPr>
            <p:txBody>
              <a:bodyPr/>
              <a:lstStyle/>
              <a:p>
                <a:r>
                  <a:rPr lang="es-CO">
                    <a:noFill/>
                  </a:rPr>
                  <a:t> </a:t>
                </a:r>
              </a:p>
            </p:txBody>
          </p:sp>
        </mc:Fallback>
      </mc:AlternateContent>
      <p:sp>
        <p:nvSpPr>
          <p:cNvPr id="66" name="Text Box 4"/>
          <p:cNvSpPr txBox="1">
            <a:spLocks noChangeArrowheads="1"/>
          </p:cNvSpPr>
          <p:nvPr/>
        </p:nvSpPr>
        <p:spPr bwMode="auto">
          <a:xfrm>
            <a:off x="553872" y="4149080"/>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Combinaciones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314946" y="400842"/>
            <a:ext cx="4400109"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1995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–algunos son </a:t>
            </a:r>
            <a:r>
              <a:rPr kumimoji="1" lang="es-ES" altLang="es-CO" sz="2000" b="1" dirty="0" err="1">
                <a:solidFill>
                  <a:srgbClr val="7030A0"/>
                </a:solidFill>
                <a:latin typeface="Times New Roman" panose="02020603050405020304" pitchFamily="18" charset="0"/>
              </a:rPr>
              <a:t>identicos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15998" y="88149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75574" y="1496440"/>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30" name="Elipse 29"/>
          <p:cNvSpPr/>
          <p:nvPr/>
        </p:nvSpPr>
        <p:spPr>
          <a:xfrm>
            <a:off x="5274347" y="2133600"/>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14</a:t>
            </a:r>
          </a:p>
        </p:txBody>
      </p:sp>
      <p:sp>
        <p:nvSpPr>
          <p:cNvPr id="31" name="Elipse 30"/>
          <p:cNvSpPr/>
          <p:nvPr/>
        </p:nvSpPr>
        <p:spPr>
          <a:xfrm>
            <a:off x="6043788" y="2186084"/>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15</a:t>
            </a:r>
          </a:p>
        </p:txBody>
      </p:sp>
      <p:sp>
        <p:nvSpPr>
          <p:cNvPr id="32" name="Elipse 31"/>
          <p:cNvSpPr/>
          <p:nvPr/>
        </p:nvSpPr>
        <p:spPr>
          <a:xfrm>
            <a:off x="5981182" y="1516044"/>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9</a:t>
            </a:r>
          </a:p>
        </p:txBody>
      </p:sp>
      <p:sp>
        <p:nvSpPr>
          <p:cNvPr id="33" name="Elipse 32"/>
          <p:cNvSpPr/>
          <p:nvPr/>
        </p:nvSpPr>
        <p:spPr>
          <a:xfrm>
            <a:off x="6677056" y="2186084"/>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34" name="Elipse 33"/>
          <p:cNvSpPr/>
          <p:nvPr/>
        </p:nvSpPr>
        <p:spPr>
          <a:xfrm>
            <a:off x="7369550" y="2162007"/>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rPr>
              <a:t>n-1</a:t>
            </a:r>
          </a:p>
        </p:txBody>
      </p:sp>
      <p:sp>
        <p:nvSpPr>
          <p:cNvPr id="35" name="Elipse 34"/>
          <p:cNvSpPr/>
          <p:nvPr/>
        </p:nvSpPr>
        <p:spPr>
          <a:xfrm>
            <a:off x="8060022" y="2080406"/>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n</a:t>
            </a:r>
          </a:p>
        </p:txBody>
      </p:sp>
      <p:sp>
        <p:nvSpPr>
          <p:cNvPr id="36" name="Elipse 35"/>
          <p:cNvSpPr/>
          <p:nvPr/>
        </p:nvSpPr>
        <p:spPr>
          <a:xfrm>
            <a:off x="6630277" y="1516045"/>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10</a:t>
            </a:r>
          </a:p>
        </p:txBody>
      </p:sp>
      <p:sp>
        <p:nvSpPr>
          <p:cNvPr id="37" name="Elipse 36"/>
          <p:cNvSpPr/>
          <p:nvPr/>
        </p:nvSpPr>
        <p:spPr>
          <a:xfrm>
            <a:off x="7369550" y="1459998"/>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11</a:t>
            </a:r>
          </a:p>
        </p:txBody>
      </p:sp>
      <p:sp>
        <p:nvSpPr>
          <p:cNvPr id="38" name="Elipse 37"/>
          <p:cNvSpPr/>
          <p:nvPr/>
        </p:nvSpPr>
        <p:spPr>
          <a:xfrm>
            <a:off x="7999674" y="1442455"/>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12</a:t>
            </a:r>
          </a:p>
        </p:txBody>
      </p:sp>
      <p:sp>
        <p:nvSpPr>
          <p:cNvPr id="39" name="Elipse 38"/>
          <p:cNvSpPr/>
          <p:nvPr/>
        </p:nvSpPr>
        <p:spPr>
          <a:xfrm>
            <a:off x="5981868" y="921113"/>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59949" y="8982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7927159" y="81791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28875" y="1506209"/>
            <a:ext cx="576064" cy="5441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5" name="Elipse 44"/>
          <p:cNvSpPr/>
          <p:nvPr/>
        </p:nvSpPr>
        <p:spPr>
          <a:xfrm>
            <a:off x="4601595" y="2133600"/>
            <a:ext cx="576064" cy="54417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13</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4784692" y="3445347"/>
            <a:ext cx="38768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CO" altLang="es-CO" sz="2000" b="1" dirty="0">
                <a:solidFill>
                  <a:srgbClr val="7030A0"/>
                </a:solidFill>
                <a:latin typeface="Times New Roman" panose="02020603050405020304" pitchFamily="18" charset="0"/>
              </a:rPr>
              <a:t>El número de formas como pueden hacerse las selecciones</a:t>
            </a:r>
            <a:r>
              <a:rPr kumimoji="1" lang="es-ES" altLang="es-CO" sz="2000" b="1" dirty="0">
                <a:solidFill>
                  <a:srgbClr val="7030A0"/>
                </a:solidFill>
                <a:latin typeface="Times New Roman" panose="02020603050405020304" pitchFamily="18" charset="0"/>
              </a:rPr>
              <a:t>:</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557475" y="5002480"/>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876110" y="1601011"/>
            <a:ext cx="438835"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25961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88889E-6 7.40741E-7 L 0.05416 0.42963 " pathEditMode="relative" rAng="0" ptsTypes="AA">
                                      <p:cBhvr>
                                        <p:cTn id="18" dur="2000" fill="hold"/>
                                        <p:tgtEl>
                                          <p:spTgt spid="44"/>
                                        </p:tgtEl>
                                        <p:attrNameLst>
                                          <p:attrName>ppt_x</p:attrName>
                                          <p:attrName>ppt_y</p:attrName>
                                        </p:attrNameLst>
                                      </p:cBhvr>
                                      <p:rCtr x="2708" y="2148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77778E-7 1.85185E-6 L -0.02969 0.41782 " pathEditMode="relative" rAng="0" ptsTypes="AA">
                                      <p:cBhvr>
                                        <p:cTn id="22" dur="2000" fill="hold"/>
                                        <p:tgtEl>
                                          <p:spTgt spid="32"/>
                                        </p:tgtEl>
                                        <p:attrNameLst>
                                          <p:attrName>ppt_x</p:attrName>
                                          <p:attrName>ppt_y</p:attrName>
                                        </p:attrNameLst>
                                      </p:cBhvr>
                                      <p:rCtr x="-1493" y="20880"/>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77778E-6 1.85185E-6 L -0.04063 0.4618 " pathEditMode="relative" rAng="0" ptsTypes="AA">
                                      <p:cBhvr>
                                        <p:cTn id="26" dur="2000" fill="hold"/>
                                        <p:tgtEl>
                                          <p:spTgt spid="36"/>
                                        </p:tgtEl>
                                        <p:attrNameLst>
                                          <p:attrName>ppt_x</p:attrName>
                                          <p:attrName>ppt_y</p:attrName>
                                        </p:attrNameLst>
                                      </p:cBhvr>
                                      <p:rCtr x="-2031" y="23079"/>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1.94444E-6 -3.33333E-6 L 0.04931 0.3051 " pathEditMode="relative" rAng="0" ptsTypes="AA">
                                      <p:cBhvr>
                                        <p:cTn id="30" dur="2000" fill="hold"/>
                                        <p:tgtEl>
                                          <p:spTgt spid="33"/>
                                        </p:tgtEl>
                                        <p:attrNameLst>
                                          <p:attrName>ppt_x</p:attrName>
                                          <p:attrName>ppt_y</p:attrName>
                                        </p:attrNameLst>
                                      </p:cBhvr>
                                      <p:rCtr x="2465" y="1525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 0 L -0.02622 0.47801 " pathEditMode="relative" rAng="0" ptsTypes="AA">
                                      <p:cBhvr>
                                        <p:cTn id="34" dur="2000" fill="hold"/>
                                        <p:tgtEl>
                                          <p:spTgt spid="38"/>
                                        </p:tgtEl>
                                        <p:attrNameLst>
                                          <p:attrName>ppt_x</p:attrName>
                                          <p:attrName>ppt_y</p:attrName>
                                        </p:attrNameLst>
                                      </p:cBhvr>
                                      <p:rCtr x="-1319" y="23889"/>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3.88889E-6 3.33333E-6 L 0.03004 0.53912 " pathEditMode="relative" rAng="0" ptsTypes="AA">
                                      <p:cBhvr>
                                        <p:cTn id="38" dur="2000" fill="hold"/>
                                        <p:tgtEl>
                                          <p:spTgt spid="43"/>
                                        </p:tgtEl>
                                        <p:attrNameLst>
                                          <p:attrName>ppt_x</p:attrName>
                                          <p:attrName>ppt_y</p:attrName>
                                        </p:attrNameLst>
                                      </p:cBhvr>
                                      <p:rCtr x="1493" y="26944"/>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2.22222E-6 4.44444E-6 L 0.03038 0.55995 " pathEditMode="relative" rAng="0" ptsTypes="AA">
                                      <p:cBhvr>
                                        <p:cTn id="42" dur="2000" fill="hold"/>
                                        <p:tgtEl>
                                          <p:spTgt spid="3"/>
                                        </p:tgtEl>
                                        <p:attrNameLst>
                                          <p:attrName>ppt_x</p:attrName>
                                          <p:attrName>ppt_y</p:attrName>
                                        </p:attrNameLst>
                                      </p:cBhvr>
                                      <p:rCtr x="1510" y="27986"/>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2.77778E-7 -2.59259E-6 L 0.0849 0.57824 " pathEditMode="relative" rAng="0" ptsTypes="AA">
                                      <p:cBhvr>
                                        <p:cTn id="46" dur="2000" fill="hold"/>
                                        <p:tgtEl>
                                          <p:spTgt spid="39"/>
                                        </p:tgtEl>
                                        <p:attrNameLst>
                                          <p:attrName>ppt_x</p:attrName>
                                          <p:attrName>ppt_y</p:attrName>
                                        </p:attrNameLst>
                                      </p:cBhvr>
                                      <p:rCtr x="4236" y="28912"/>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2.22222E-6 -1.85185E-6 L 0.08889 0.5588 " pathEditMode="relative" rAng="0" ptsTypes="AA">
                                      <p:cBhvr>
                                        <p:cTn id="50" dur="2000" fill="hold"/>
                                        <p:tgtEl>
                                          <p:spTgt spid="40"/>
                                        </p:tgtEl>
                                        <p:attrNameLst>
                                          <p:attrName>ppt_x</p:attrName>
                                          <p:attrName>ppt_y</p:attrName>
                                        </p:attrNameLst>
                                      </p:cBhvr>
                                      <p:rCtr x="4444" y="27940"/>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2.22222E-6 -4.44444E-6 L 0.06285 0.44838 " pathEditMode="relative" rAng="0" ptsTypes="AA">
                                      <p:cBhvr>
                                        <p:cTn id="54" dur="2000" fill="hold"/>
                                        <p:tgtEl>
                                          <p:spTgt spid="45"/>
                                        </p:tgtEl>
                                        <p:attrNameLst>
                                          <p:attrName>ppt_x</p:attrName>
                                          <p:attrName>ppt_y</p:attrName>
                                        </p:attrNameLst>
                                      </p:cBhvr>
                                      <p:rCtr x="3142" y="22407"/>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0" nodeType="clickEffect">
                                  <p:stCondLst>
                                    <p:cond delay="0"/>
                                  </p:stCondLst>
                                  <p:childTnLst>
                                    <p:animMotion origin="layout" path="M 2.77778E-7 -4.44444E-6 L 0.10469 0.42176 " pathEditMode="relative" rAng="0" ptsTypes="AA">
                                      <p:cBhvr>
                                        <p:cTn id="58" dur="2000" fill="hold"/>
                                        <p:tgtEl>
                                          <p:spTgt spid="30"/>
                                        </p:tgtEl>
                                        <p:attrNameLst>
                                          <p:attrName>ppt_x</p:attrName>
                                          <p:attrName>ppt_y</p:attrName>
                                        </p:attrNameLst>
                                      </p:cBhvr>
                                      <p:rCtr x="5226" y="21088"/>
                                    </p:animMotion>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0 0 L 0 0.25 E" pathEditMode="relative" ptsTypes="">
                                      <p:cBhvr>
                                        <p:cTn id="62" dur="2000" fill="hold"/>
                                        <p:tgtEl>
                                          <p:spTgt spid="31"/>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0" nodeType="clickEffect">
                                  <p:stCondLst>
                                    <p:cond delay="0"/>
                                  </p:stCondLst>
                                  <p:childTnLst>
                                    <p:animMotion origin="layout" path="M 0 0 L 0 0.25 E" pathEditMode="relative" ptsTypes="">
                                      <p:cBhvr>
                                        <p:cTn id="66" dur="2000" fill="hold"/>
                                        <p:tgtEl>
                                          <p:spTgt spid="34"/>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42" presetClass="path" presetSubtype="0" accel="50000" decel="50000" fill="hold" grpId="0" nodeType="clickEffect">
                                  <p:stCondLst>
                                    <p:cond delay="0"/>
                                  </p:stCondLst>
                                  <p:childTnLst>
                                    <p:animMotion origin="layout" path="M 4.16667E-6 3.33333E-6 L -0.01702 0.60578 " pathEditMode="relative" rAng="0" ptsTypes="AA">
                                      <p:cBhvr>
                                        <p:cTn id="70" dur="2000" fill="hold"/>
                                        <p:tgtEl>
                                          <p:spTgt spid="41"/>
                                        </p:tgtEl>
                                        <p:attrNameLst>
                                          <p:attrName>ppt_x</p:attrName>
                                          <p:attrName>ppt_y</p:attrName>
                                        </p:attrNameLst>
                                      </p:cBhvr>
                                      <p:rCtr x="-851" y="30278"/>
                                    </p:animMotion>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3.88889E-6 3.7037E-6 L 0.03646 0.65625 " pathEditMode="relative" rAng="0" ptsTypes="AA">
                                      <p:cBhvr>
                                        <p:cTn id="74" dur="2000" fill="hold"/>
                                        <p:tgtEl>
                                          <p:spTgt spid="42"/>
                                        </p:tgtEl>
                                        <p:attrNameLst>
                                          <p:attrName>ppt_x</p:attrName>
                                          <p:attrName>ppt_y</p:attrName>
                                        </p:attrNameLst>
                                      </p:cBhvr>
                                      <p:rCtr x="1823" y="32801"/>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0" nodeType="clickEffect">
                                  <p:stCondLst>
                                    <p:cond delay="0"/>
                                  </p:stCondLst>
                                  <p:childTnLst>
                                    <p:animMotion origin="layout" path="M 0 0 L 0 0.25 E" pathEditMode="relative" ptsTypes="">
                                      <p:cBhvr>
                                        <p:cTn id="78" dur="2000" fill="hold"/>
                                        <p:tgtEl>
                                          <p:spTgt spid="35"/>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3.88889E-6 7.40741E-7 L -0.00226 0.40208 " pathEditMode="relative" rAng="0" ptsTypes="AA">
                                      <p:cBhvr>
                                        <p:cTn id="82" dur="2000" fill="hold"/>
                                        <p:tgtEl>
                                          <p:spTgt spid="44"/>
                                        </p:tgtEl>
                                        <p:attrNameLst>
                                          <p:attrName>ppt_x</p:attrName>
                                          <p:attrName>ppt_y</p:attrName>
                                        </p:attrNameLst>
                                      </p:cBhvr>
                                      <p:rCtr x="-122" y="20093"/>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 0 L -0.03941 0.58588 " pathEditMode="relative" rAng="0" ptsTypes="AA">
                                      <p:cBhvr>
                                        <p:cTn id="86" dur="2000" fill="hold"/>
                                        <p:tgtEl>
                                          <p:spTgt spid="38"/>
                                        </p:tgtEl>
                                        <p:attrNameLst>
                                          <p:attrName>ppt_x</p:attrName>
                                          <p:attrName>ppt_y</p:attrName>
                                        </p:attrNameLst>
                                      </p:cBhvr>
                                      <p:rCtr x="-1979" y="29282"/>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0" nodeType="clickEffect">
                                  <p:stCondLst>
                                    <p:cond delay="0"/>
                                  </p:stCondLst>
                                  <p:childTnLst>
                                    <p:animMotion origin="layout" path="M 4.16667E-6 -3.7037E-7 L 0.08073 0.53819 " pathEditMode="relative" rAng="0" ptsTypes="AA">
                                      <p:cBhvr>
                                        <p:cTn id="90" dur="2000" fill="hold"/>
                                        <p:tgtEl>
                                          <p:spTgt spid="29"/>
                                        </p:tgtEl>
                                        <p:attrNameLst>
                                          <p:attrName>ppt_x</p:attrName>
                                          <p:attrName>ppt_y</p:attrName>
                                        </p:attrNameLst>
                                      </p:cBhvr>
                                      <p:rCtr x="4028" y="26898"/>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0" nodeType="clickEffect">
                                  <p:stCondLst>
                                    <p:cond delay="0"/>
                                  </p:stCondLst>
                                  <p:childTnLst>
                                    <p:animMotion origin="layout" path="M 3.61111E-6 3.7037E-6 L -0.04601 0.5625 " pathEditMode="relative" rAng="0" ptsTypes="AA">
                                      <p:cBhvr>
                                        <p:cTn id="94" dur="2000" fill="hold"/>
                                        <p:tgtEl>
                                          <p:spTgt spid="37"/>
                                        </p:tgtEl>
                                        <p:attrNameLst>
                                          <p:attrName>ppt_x</p:attrName>
                                          <p:attrName>ppt_y</p:attrName>
                                        </p:attrNameLst>
                                      </p:cBhvr>
                                      <p:rCtr x="-2309" y="28125"/>
                                    </p:animMotion>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66"/>
                                        </p:tgtEl>
                                        <p:attrNameLst>
                                          <p:attrName>style.visibility</p:attrName>
                                        </p:attrNameLst>
                                      </p:cBhvr>
                                      <p:to>
                                        <p:strVal val="visible"/>
                                      </p:to>
                                    </p:set>
                                    <p:anim calcmode="lin" valueType="num">
                                      <p:cBhvr additive="base">
                                        <p:cTn id="99" dur="500" fill="hold"/>
                                        <p:tgtEl>
                                          <p:spTgt spid="66"/>
                                        </p:tgtEl>
                                        <p:attrNameLst>
                                          <p:attrName>ppt_x</p:attrName>
                                        </p:attrNameLst>
                                      </p:cBhvr>
                                      <p:tavLst>
                                        <p:tav tm="0">
                                          <p:val>
                                            <p:strVal val="#ppt_x"/>
                                          </p:val>
                                        </p:tav>
                                        <p:tav tm="100000">
                                          <p:val>
                                            <p:strVal val="#ppt_x"/>
                                          </p:val>
                                        </p:tav>
                                      </p:tavLst>
                                    </p:anim>
                                    <p:anim calcmode="lin" valueType="num">
                                      <p:cBhvr additive="base">
                                        <p:cTn id="100"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additive="base">
                                        <p:cTn id="105" dur="500" fill="hold"/>
                                        <p:tgtEl>
                                          <p:spTgt spid="8"/>
                                        </p:tgtEl>
                                        <p:attrNameLst>
                                          <p:attrName>ppt_x</p:attrName>
                                        </p:attrNameLst>
                                      </p:cBhvr>
                                      <p:tavLst>
                                        <p:tav tm="0">
                                          <p:val>
                                            <p:strVal val="#ppt_x"/>
                                          </p:val>
                                        </p:tav>
                                        <p:tav tm="100000">
                                          <p:val>
                                            <p:strVal val="#ppt_x"/>
                                          </p:val>
                                        </p:tav>
                                      </p:tavLst>
                                    </p:anim>
                                    <p:anim calcmode="lin" valueType="num">
                                      <p:cBhvr additive="base">
                                        <p:cTn id="10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65">
                                            <p:txEl>
                                              <p:pRg st="0" end="0"/>
                                            </p:txEl>
                                          </p:spTgt>
                                        </p:tgtEl>
                                        <p:attrNameLst>
                                          <p:attrName>style.visibility</p:attrName>
                                        </p:attrNameLst>
                                      </p:cBhvr>
                                      <p:to>
                                        <p:strVal val="visible"/>
                                      </p:to>
                                    </p:set>
                                    <p:anim calcmode="lin" valueType="num">
                                      <p:cBhvr additive="base">
                                        <p:cTn id="11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p:bldP spid="3"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8" grpId="1" animBg="1"/>
      <p:bldP spid="39" grpId="0" animBg="1"/>
      <p:bldP spid="40" grpId="0" animBg="1"/>
      <p:bldP spid="41" grpId="0" animBg="1"/>
      <p:bldP spid="42" grpId="0" animBg="1"/>
      <p:bldP spid="43" grpId="0" animBg="1"/>
      <p:bldP spid="44" grpId="0" animBg="1"/>
      <p:bldP spid="44" grpId="1" animBg="1"/>
      <p:bldP spid="45"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3585" y="409956"/>
            <a:ext cx="3861514" cy="608014"/>
          </a:xfrm>
        </p:spPr>
        <p:txBody>
          <a:bodyPr>
            <a:noAutofit/>
          </a:bodyPr>
          <a:lstStyle/>
          <a:p>
            <a:pPr algn="ctr"/>
            <a:r>
              <a:rPr lang="es-ES_tradnl" altLang="es-CO" sz="3200" b="1" dirty="0">
                <a:solidFill>
                  <a:srgbClr val="00B050"/>
                </a:solidFill>
              </a:rPr>
              <a:t>Permutaciones con repetición</a:t>
            </a:r>
          </a:p>
        </p:txBody>
      </p:sp>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251521" y="1121204"/>
            <a:ext cx="3510182" cy="260382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C00000"/>
                </a:solidFill>
              </a:rPr>
              <a:t>Ejemplo:</a:t>
            </a:r>
          </a:p>
          <a:p>
            <a:pPr algn="just"/>
            <a:r>
              <a:rPr lang="es-CO" b="1" dirty="0">
                <a:solidFill>
                  <a:srgbClr val="002060"/>
                </a:solidFill>
              </a:rPr>
              <a:t>Supongamos que queremos seleccionar de un grupo de 20 estudiantes, un subgrupo de 5 en una primera selección, un subgrupo de 10 en una segunda selección y por último un subgrupo de 5 estudiantes, de los 5 restantes. </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65" name="Rectángulo 64"/>
          <p:cNvSpPr/>
          <p:nvPr/>
        </p:nvSpPr>
        <p:spPr>
          <a:xfrm>
            <a:off x="396279" y="4215558"/>
            <a:ext cx="3161196" cy="216400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CO" sz="2400" b="1" dirty="0"/>
          </a:p>
          <a:p>
            <a:endParaRPr lang="es-CO" sz="2400" b="1" dirty="0"/>
          </a:p>
        </p:txBody>
      </p:sp>
      <p:sp>
        <p:nvSpPr>
          <p:cNvPr id="66" name="Text Box 4"/>
          <p:cNvSpPr txBox="1">
            <a:spLocks noChangeArrowheads="1"/>
          </p:cNvSpPr>
          <p:nvPr/>
        </p:nvSpPr>
        <p:spPr bwMode="auto">
          <a:xfrm>
            <a:off x="494019" y="3806275"/>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Combinaciones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282252" y="468758"/>
            <a:ext cx="4400109"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417596" y="145254"/>
            <a:ext cx="35279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20 –algunos son </a:t>
            </a:r>
            <a:r>
              <a:rPr kumimoji="1" lang="es-ES" altLang="es-CO" sz="2000" b="1" dirty="0" err="1">
                <a:solidFill>
                  <a:srgbClr val="7030A0"/>
                </a:solidFill>
                <a:latin typeface="Times New Roman" panose="02020603050405020304" pitchFamily="18" charset="0"/>
              </a:rPr>
              <a:t>identicos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15998" y="88149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75574" y="149644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30" name="Elipse 29"/>
          <p:cNvSpPr/>
          <p:nvPr/>
        </p:nvSpPr>
        <p:spPr>
          <a:xfrm>
            <a:off x="5274347" y="213360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14</a:t>
            </a:r>
          </a:p>
        </p:txBody>
      </p:sp>
      <p:sp>
        <p:nvSpPr>
          <p:cNvPr id="31" name="Elipse 30"/>
          <p:cNvSpPr/>
          <p:nvPr/>
        </p:nvSpPr>
        <p:spPr>
          <a:xfrm>
            <a:off x="6043788" y="21860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15</a:t>
            </a:r>
          </a:p>
        </p:txBody>
      </p:sp>
      <p:sp>
        <p:nvSpPr>
          <p:cNvPr id="32" name="Elipse 31"/>
          <p:cNvSpPr/>
          <p:nvPr/>
        </p:nvSpPr>
        <p:spPr>
          <a:xfrm>
            <a:off x="5981182" y="151604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9</a:t>
            </a:r>
          </a:p>
        </p:txBody>
      </p:sp>
      <p:sp>
        <p:nvSpPr>
          <p:cNvPr id="35" name="Elipse 34"/>
          <p:cNvSpPr/>
          <p:nvPr/>
        </p:nvSpPr>
        <p:spPr>
          <a:xfrm>
            <a:off x="7002609" y="21860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16</a:t>
            </a:r>
          </a:p>
        </p:txBody>
      </p:sp>
      <p:sp>
        <p:nvSpPr>
          <p:cNvPr id="36" name="Elipse 35"/>
          <p:cNvSpPr/>
          <p:nvPr/>
        </p:nvSpPr>
        <p:spPr>
          <a:xfrm>
            <a:off x="6630277" y="151604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10</a:t>
            </a:r>
          </a:p>
        </p:txBody>
      </p:sp>
      <p:sp>
        <p:nvSpPr>
          <p:cNvPr id="37" name="Elipse 36"/>
          <p:cNvSpPr/>
          <p:nvPr/>
        </p:nvSpPr>
        <p:spPr>
          <a:xfrm>
            <a:off x="7369550" y="145999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11</a:t>
            </a:r>
          </a:p>
        </p:txBody>
      </p:sp>
      <p:sp>
        <p:nvSpPr>
          <p:cNvPr id="38" name="Elipse 37"/>
          <p:cNvSpPr/>
          <p:nvPr/>
        </p:nvSpPr>
        <p:spPr>
          <a:xfrm>
            <a:off x="7999674" y="144245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12</a:t>
            </a:r>
          </a:p>
        </p:txBody>
      </p:sp>
      <p:sp>
        <p:nvSpPr>
          <p:cNvPr id="39" name="Elipse 38"/>
          <p:cNvSpPr/>
          <p:nvPr/>
        </p:nvSpPr>
        <p:spPr>
          <a:xfrm>
            <a:off x="5981868" y="921113"/>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59949" y="8982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28875" y="1506209"/>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5" name="Elipse 44"/>
          <p:cNvSpPr/>
          <p:nvPr/>
        </p:nvSpPr>
        <p:spPr>
          <a:xfrm>
            <a:off x="4601595" y="213360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13</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4784692" y="3445347"/>
            <a:ext cx="38768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Se toman todos los </a:t>
            </a:r>
            <a:r>
              <a:rPr kumimoji="1" lang="es-ES" altLang="es-CO" sz="2000" b="1" dirty="0">
                <a:solidFill>
                  <a:srgbClr val="C00000"/>
                </a:solidFill>
                <a:latin typeface="Times New Roman" panose="02020603050405020304" pitchFamily="18" charset="0"/>
              </a:rPr>
              <a:t>20</a:t>
            </a:r>
            <a:r>
              <a:rPr kumimoji="1" lang="es-ES" altLang="es-CO" sz="2000" b="1" dirty="0">
                <a:solidFill>
                  <a:srgbClr val="7030A0"/>
                </a:solidFill>
                <a:latin typeface="Times New Roman" panose="02020603050405020304" pitchFamily="18" charset="0"/>
              </a:rPr>
              <a:t> elementos:</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87155"/>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589231" y="4993142"/>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876110" y="1601011"/>
            <a:ext cx="438835"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aphicFrame>
        <p:nvGraphicFramePr>
          <p:cNvPr id="47" name="Object 6"/>
          <p:cNvGraphicFramePr>
            <a:graphicFrameLocks noChangeAspect="1"/>
          </p:cNvGraphicFramePr>
          <p:nvPr>
            <p:extLst>
              <p:ext uri="{D42A27DB-BD31-4B8C-83A1-F6EECF244321}">
                <p14:modId xmlns:p14="http://schemas.microsoft.com/office/powerpoint/2010/main" val="1895212037"/>
              </p:ext>
            </p:extLst>
          </p:nvPr>
        </p:nvGraphicFramePr>
        <p:xfrm>
          <a:off x="431261" y="4223890"/>
          <a:ext cx="3081338" cy="911225"/>
        </p:xfrm>
        <a:graphic>
          <a:graphicData uri="http://schemas.openxmlformats.org/presentationml/2006/ole">
            <mc:AlternateContent xmlns:mc="http://schemas.openxmlformats.org/markup-compatibility/2006">
              <mc:Choice xmlns:v="urn:schemas-microsoft-com:vml" Requires="v">
                <p:oleObj name="Ecuación" r:id="rId2" imgW="1473120" imgH="431640" progId="Equation.3">
                  <p:embed/>
                </p:oleObj>
              </mc:Choice>
              <mc:Fallback>
                <p:oleObj name="Ecuación" r:id="rId2" imgW="1473120" imgH="431640" progId="Equation.3">
                  <p:embed/>
                  <p:pic>
                    <p:nvPicPr>
                      <p:cNvPr id="47" name="Object 6"/>
                      <p:cNvPicPr>
                        <a:picLocks noChangeAspect="1" noChangeArrowheads="1"/>
                      </p:cNvPicPr>
                      <p:nvPr/>
                    </p:nvPicPr>
                    <p:blipFill>
                      <a:blip r:embed="rId3"/>
                      <a:srcRect/>
                      <a:stretch>
                        <a:fillRect/>
                      </a:stretch>
                    </p:blipFill>
                    <p:spPr bwMode="auto">
                      <a:xfrm>
                        <a:off x="431261" y="4223890"/>
                        <a:ext cx="3081338" cy="911225"/>
                      </a:xfrm>
                      <a:prstGeom prst="rect">
                        <a:avLst/>
                      </a:prstGeom>
                      <a:noFill/>
                    </p:spPr>
                  </p:pic>
                </p:oleObj>
              </mc:Fallback>
            </mc:AlternateContent>
          </a:graphicData>
        </a:graphic>
      </p:graphicFrame>
      <p:graphicFrame>
        <p:nvGraphicFramePr>
          <p:cNvPr id="49" name="Object 6"/>
          <p:cNvGraphicFramePr>
            <a:graphicFrameLocks noChangeAspect="1"/>
          </p:cNvGraphicFramePr>
          <p:nvPr>
            <p:extLst>
              <p:ext uri="{D42A27DB-BD31-4B8C-83A1-F6EECF244321}">
                <p14:modId xmlns:p14="http://schemas.microsoft.com/office/powerpoint/2010/main" val="3159350261"/>
              </p:ext>
            </p:extLst>
          </p:nvPr>
        </p:nvGraphicFramePr>
        <p:xfrm>
          <a:off x="727075" y="5422900"/>
          <a:ext cx="2443163" cy="830263"/>
        </p:xfrm>
        <a:graphic>
          <a:graphicData uri="http://schemas.openxmlformats.org/presentationml/2006/ole">
            <mc:AlternateContent xmlns:mc="http://schemas.openxmlformats.org/markup-compatibility/2006">
              <mc:Choice xmlns:v="urn:schemas-microsoft-com:vml" Requires="v">
                <p:oleObj name="Ecuación" r:id="rId4" imgW="1168200" imgH="393480" progId="Equation.3">
                  <p:embed/>
                </p:oleObj>
              </mc:Choice>
              <mc:Fallback>
                <p:oleObj name="Ecuación" r:id="rId4" imgW="1168200" imgH="393480" progId="Equation.3">
                  <p:embed/>
                  <p:pic>
                    <p:nvPicPr>
                      <p:cNvPr id="49" name="Object 6"/>
                      <p:cNvPicPr>
                        <a:picLocks noChangeAspect="1" noChangeArrowheads="1"/>
                      </p:cNvPicPr>
                      <p:nvPr/>
                    </p:nvPicPr>
                    <p:blipFill>
                      <a:blip r:embed="rId5"/>
                      <a:srcRect/>
                      <a:stretch>
                        <a:fillRect/>
                      </a:stretch>
                    </p:blipFill>
                    <p:spPr bwMode="auto">
                      <a:xfrm>
                        <a:off x="727075" y="5422900"/>
                        <a:ext cx="2443163" cy="830263"/>
                      </a:xfrm>
                      <a:prstGeom prst="rect">
                        <a:avLst/>
                      </a:prstGeom>
                      <a:noFill/>
                    </p:spPr>
                  </p:pic>
                </p:oleObj>
              </mc:Fallback>
            </mc:AlternateContent>
          </a:graphicData>
        </a:graphic>
      </p:graphicFrame>
      <p:sp>
        <p:nvSpPr>
          <p:cNvPr id="42" name="Elipse 41"/>
          <p:cNvSpPr/>
          <p:nvPr/>
        </p:nvSpPr>
        <p:spPr>
          <a:xfrm>
            <a:off x="7883451" y="864326"/>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50" name="Elipse 49"/>
          <p:cNvSpPr/>
          <p:nvPr/>
        </p:nvSpPr>
        <p:spPr>
          <a:xfrm>
            <a:off x="7775692" y="200857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17</a:t>
            </a:r>
          </a:p>
        </p:txBody>
      </p:sp>
      <p:sp>
        <p:nvSpPr>
          <p:cNvPr id="51" name="Elipse 50"/>
          <p:cNvSpPr/>
          <p:nvPr/>
        </p:nvSpPr>
        <p:spPr>
          <a:xfrm>
            <a:off x="5529466" y="492486"/>
            <a:ext cx="576064" cy="53874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18</a:t>
            </a:r>
          </a:p>
        </p:txBody>
      </p:sp>
      <p:sp>
        <p:nvSpPr>
          <p:cNvPr id="52" name="Elipse 51"/>
          <p:cNvSpPr/>
          <p:nvPr/>
        </p:nvSpPr>
        <p:spPr>
          <a:xfrm>
            <a:off x="6230966" y="457381"/>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19</a:t>
            </a:r>
          </a:p>
        </p:txBody>
      </p:sp>
      <p:sp>
        <p:nvSpPr>
          <p:cNvPr id="53" name="Elipse 52"/>
          <p:cNvSpPr/>
          <p:nvPr/>
        </p:nvSpPr>
        <p:spPr>
          <a:xfrm>
            <a:off x="8112356" y="2358670"/>
            <a:ext cx="645542"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20</a:t>
            </a:r>
          </a:p>
        </p:txBody>
      </p:sp>
    </p:spTree>
    <p:extLst>
      <p:ext uri="{BB962C8B-B14F-4D97-AF65-F5344CB8AC3E}">
        <p14:creationId xmlns:p14="http://schemas.microsoft.com/office/powerpoint/2010/main" val="31520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3.88889E-6 7.40741E-7 L 0.05416 0.42963 " pathEditMode="relative" rAng="0" ptsTypes="AA">
                                      <p:cBhvr>
                                        <p:cTn id="12" dur="2000" fill="hold"/>
                                        <p:tgtEl>
                                          <p:spTgt spid="44"/>
                                        </p:tgtEl>
                                        <p:attrNameLst>
                                          <p:attrName>ppt_x</p:attrName>
                                          <p:attrName>ppt_y</p:attrName>
                                        </p:attrNameLst>
                                      </p:cBhvr>
                                      <p:rCtr x="2708" y="21481"/>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77778E-7 1.85185E-6 L -0.02969 0.41782 " pathEditMode="relative" rAng="0" ptsTypes="AA">
                                      <p:cBhvr>
                                        <p:cTn id="16" dur="2000" fill="hold"/>
                                        <p:tgtEl>
                                          <p:spTgt spid="32"/>
                                        </p:tgtEl>
                                        <p:attrNameLst>
                                          <p:attrName>ppt_x</p:attrName>
                                          <p:attrName>ppt_y</p:attrName>
                                        </p:attrNameLst>
                                      </p:cBhvr>
                                      <p:rCtr x="-1493" y="20880"/>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2.77778E-6 1.85185E-6 L -0.04063 0.4618 " pathEditMode="relative" rAng="0" ptsTypes="AA">
                                      <p:cBhvr>
                                        <p:cTn id="20" dur="2000" fill="hold"/>
                                        <p:tgtEl>
                                          <p:spTgt spid="36"/>
                                        </p:tgtEl>
                                        <p:attrNameLst>
                                          <p:attrName>ppt_x</p:attrName>
                                          <p:attrName>ppt_y</p:attrName>
                                        </p:attrNameLst>
                                      </p:cBhvr>
                                      <p:rCtr x="-2031" y="23079"/>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0 0 L -0.02622 0.47801 " pathEditMode="relative" rAng="0" ptsTypes="AA">
                                      <p:cBhvr>
                                        <p:cTn id="24" dur="2000" fill="hold"/>
                                        <p:tgtEl>
                                          <p:spTgt spid="38"/>
                                        </p:tgtEl>
                                        <p:attrNameLst>
                                          <p:attrName>ppt_x</p:attrName>
                                          <p:attrName>ppt_y</p:attrName>
                                        </p:attrNameLst>
                                      </p:cBhvr>
                                      <p:rCtr x="-1319" y="23889"/>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3.88889E-6 3.33333E-6 L 0.03004 0.53912 " pathEditMode="relative" rAng="0" ptsTypes="AA">
                                      <p:cBhvr>
                                        <p:cTn id="28" dur="2000" fill="hold"/>
                                        <p:tgtEl>
                                          <p:spTgt spid="43"/>
                                        </p:tgtEl>
                                        <p:attrNameLst>
                                          <p:attrName>ppt_x</p:attrName>
                                          <p:attrName>ppt_y</p:attrName>
                                        </p:attrNameLst>
                                      </p:cBhvr>
                                      <p:rCtr x="1493" y="26944"/>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2.22222E-6 4.44444E-6 L 0.03038 0.55995 " pathEditMode="relative" rAng="0" ptsTypes="AA">
                                      <p:cBhvr>
                                        <p:cTn id="32" dur="2000" fill="hold"/>
                                        <p:tgtEl>
                                          <p:spTgt spid="3"/>
                                        </p:tgtEl>
                                        <p:attrNameLst>
                                          <p:attrName>ppt_x</p:attrName>
                                          <p:attrName>ppt_y</p:attrName>
                                        </p:attrNameLst>
                                      </p:cBhvr>
                                      <p:rCtr x="1510" y="27986"/>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2.77778E-7 -2.59259E-6 L 0.0849 0.57824 " pathEditMode="relative" rAng="0" ptsTypes="AA">
                                      <p:cBhvr>
                                        <p:cTn id="36" dur="2000" fill="hold"/>
                                        <p:tgtEl>
                                          <p:spTgt spid="39"/>
                                        </p:tgtEl>
                                        <p:attrNameLst>
                                          <p:attrName>ppt_x</p:attrName>
                                          <p:attrName>ppt_y</p:attrName>
                                        </p:attrNameLst>
                                      </p:cBhvr>
                                      <p:rCtr x="4236" y="28912"/>
                                    </p:animMotion>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0" nodeType="clickEffect">
                                  <p:stCondLst>
                                    <p:cond delay="0"/>
                                  </p:stCondLst>
                                  <p:childTnLst>
                                    <p:animMotion origin="layout" path="M -2.22222E-6 -1.85185E-6 L 0.08889 0.5588 " pathEditMode="relative" rAng="0" ptsTypes="AA">
                                      <p:cBhvr>
                                        <p:cTn id="40" dur="2000" fill="hold"/>
                                        <p:tgtEl>
                                          <p:spTgt spid="40"/>
                                        </p:tgtEl>
                                        <p:attrNameLst>
                                          <p:attrName>ppt_x</p:attrName>
                                          <p:attrName>ppt_y</p:attrName>
                                        </p:attrNameLst>
                                      </p:cBhvr>
                                      <p:rCtr x="4444" y="27940"/>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2.22222E-6 -4.44444E-6 L 0.06285 0.44838 " pathEditMode="relative" rAng="0" ptsTypes="AA">
                                      <p:cBhvr>
                                        <p:cTn id="44" dur="2000" fill="hold"/>
                                        <p:tgtEl>
                                          <p:spTgt spid="45"/>
                                        </p:tgtEl>
                                        <p:attrNameLst>
                                          <p:attrName>ppt_x</p:attrName>
                                          <p:attrName>ppt_y</p:attrName>
                                        </p:attrNameLst>
                                      </p:cBhvr>
                                      <p:rCtr x="3142" y="22407"/>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0" nodeType="clickEffect">
                                  <p:stCondLst>
                                    <p:cond delay="0"/>
                                  </p:stCondLst>
                                  <p:childTnLst>
                                    <p:animMotion origin="layout" path="M 2.77778E-7 -4.44444E-6 L 0.10469 0.42176 " pathEditMode="relative" rAng="0" ptsTypes="AA">
                                      <p:cBhvr>
                                        <p:cTn id="48" dur="2000" fill="hold"/>
                                        <p:tgtEl>
                                          <p:spTgt spid="30"/>
                                        </p:tgtEl>
                                        <p:attrNameLst>
                                          <p:attrName>ppt_x</p:attrName>
                                          <p:attrName>ppt_y</p:attrName>
                                        </p:attrNameLst>
                                      </p:cBhvr>
                                      <p:rCtr x="5226" y="21088"/>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grpId="0" nodeType="clickEffect">
                                  <p:stCondLst>
                                    <p:cond delay="0"/>
                                  </p:stCondLst>
                                  <p:childTnLst>
                                    <p:animMotion origin="layout" path="M 0 0 L 0 0.25 E" pathEditMode="relative" ptsTypes="">
                                      <p:cBhvr>
                                        <p:cTn id="52" dur="2000" fill="hold"/>
                                        <p:tgtEl>
                                          <p:spTgt spid="31"/>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0" nodeType="clickEffect">
                                  <p:stCondLst>
                                    <p:cond delay="0"/>
                                  </p:stCondLst>
                                  <p:childTnLst>
                                    <p:animMotion origin="layout" path="M 4.16667E-6 3.33333E-6 L -0.01702 0.60578 " pathEditMode="relative" rAng="0" ptsTypes="AA">
                                      <p:cBhvr>
                                        <p:cTn id="56" dur="2000" fill="hold"/>
                                        <p:tgtEl>
                                          <p:spTgt spid="41"/>
                                        </p:tgtEl>
                                        <p:attrNameLst>
                                          <p:attrName>ppt_x</p:attrName>
                                          <p:attrName>ppt_y</p:attrName>
                                        </p:attrNameLst>
                                      </p:cBhvr>
                                      <p:rCtr x="-851" y="30278"/>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22222E-6 -3.33333E-6 L -2.22222E-6 0.25 " pathEditMode="relative" rAng="0" ptsTypes="AA">
                                      <p:cBhvr>
                                        <p:cTn id="60" dur="2000" fill="hold"/>
                                        <p:tgtEl>
                                          <p:spTgt spid="35"/>
                                        </p:tgtEl>
                                        <p:attrNameLst>
                                          <p:attrName>ppt_x</p:attrName>
                                          <p:attrName>ppt_y</p:attrName>
                                        </p:attrNameLst>
                                      </p:cBhvr>
                                      <p:rCtr x="0" y="12500"/>
                                    </p:animMotion>
                                  </p:childTnLst>
                                </p:cTn>
                              </p:par>
                            </p:childTnLst>
                          </p:cTn>
                        </p:par>
                      </p:childTnLst>
                    </p:cTn>
                  </p:par>
                  <p:par>
                    <p:cTn id="61" fill="hold">
                      <p:stCondLst>
                        <p:cond delay="indefinite"/>
                      </p:stCondLst>
                      <p:childTnLst>
                        <p:par>
                          <p:cTn id="62" fill="hold">
                            <p:stCondLst>
                              <p:cond delay="0"/>
                            </p:stCondLst>
                            <p:childTnLst>
                              <p:par>
                                <p:cTn id="63" presetID="42" presetClass="path" presetSubtype="0" accel="50000" decel="50000" fill="hold" grpId="1" nodeType="clickEffect">
                                  <p:stCondLst>
                                    <p:cond delay="0"/>
                                  </p:stCondLst>
                                  <p:childTnLst>
                                    <p:animMotion origin="layout" path="M 3.88889E-6 7.40741E-7 L -0.00226 0.40208 " pathEditMode="relative" rAng="0" ptsTypes="AA">
                                      <p:cBhvr>
                                        <p:cTn id="64" dur="2000" fill="hold"/>
                                        <p:tgtEl>
                                          <p:spTgt spid="44"/>
                                        </p:tgtEl>
                                        <p:attrNameLst>
                                          <p:attrName>ppt_x</p:attrName>
                                          <p:attrName>ppt_y</p:attrName>
                                        </p:attrNameLst>
                                      </p:cBhvr>
                                      <p:rCtr x="-122" y="20093"/>
                                    </p:animMotion>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0 0 L -0.03941 0.58588 " pathEditMode="relative" rAng="0" ptsTypes="AA">
                                      <p:cBhvr>
                                        <p:cTn id="68" dur="2000" fill="hold"/>
                                        <p:tgtEl>
                                          <p:spTgt spid="38"/>
                                        </p:tgtEl>
                                        <p:attrNameLst>
                                          <p:attrName>ppt_x</p:attrName>
                                          <p:attrName>ppt_y</p:attrName>
                                        </p:attrNameLst>
                                      </p:cBhvr>
                                      <p:rCtr x="-1979" y="29282"/>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0" nodeType="clickEffect">
                                  <p:stCondLst>
                                    <p:cond delay="0"/>
                                  </p:stCondLst>
                                  <p:childTnLst>
                                    <p:animMotion origin="layout" path="M 4.16667E-6 -3.7037E-7 L 0.08073 0.53819 " pathEditMode="relative" rAng="0" ptsTypes="AA">
                                      <p:cBhvr>
                                        <p:cTn id="72" dur="2000" fill="hold"/>
                                        <p:tgtEl>
                                          <p:spTgt spid="29"/>
                                        </p:tgtEl>
                                        <p:attrNameLst>
                                          <p:attrName>ppt_x</p:attrName>
                                          <p:attrName>ppt_y</p:attrName>
                                        </p:attrNameLst>
                                      </p:cBhvr>
                                      <p:rCtr x="4028" y="26898"/>
                                    </p:animMotion>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grpId="0" nodeType="clickEffect">
                                  <p:stCondLst>
                                    <p:cond delay="0"/>
                                  </p:stCondLst>
                                  <p:childTnLst>
                                    <p:animMotion origin="layout" path="M 3.61111E-6 3.7037E-6 L -0.04601 0.5625 " pathEditMode="relative" rAng="0" ptsTypes="AA">
                                      <p:cBhvr>
                                        <p:cTn id="76" dur="2000" fill="hold"/>
                                        <p:tgtEl>
                                          <p:spTgt spid="37"/>
                                        </p:tgtEl>
                                        <p:attrNameLst>
                                          <p:attrName>ppt_x</p:attrName>
                                          <p:attrName>ppt_y</p:attrName>
                                        </p:attrNameLst>
                                      </p:cBhvr>
                                      <p:rCtr x="-2309" y="28125"/>
                                    </p:animMotion>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nodePh="1">
                                  <p:stCondLst>
                                    <p:cond delay="0"/>
                                  </p:stCondLst>
                                  <p:endCondLst>
                                    <p:cond evt="begin" delay="0">
                                      <p:tn val="79"/>
                                    </p:cond>
                                  </p:endCondLst>
                                  <p:childTnLst>
                                    <p:set>
                                      <p:cBhvr>
                                        <p:cTn id="80" dur="1" fill="hold">
                                          <p:stCondLst>
                                            <p:cond delay="0"/>
                                          </p:stCondLst>
                                        </p:cTn>
                                        <p:tgtEl>
                                          <p:spTgt spid="65">
                                            <p:txEl>
                                              <p:pRg st="0" end="0"/>
                                            </p:txEl>
                                          </p:spTgt>
                                        </p:tgtEl>
                                        <p:attrNameLst>
                                          <p:attrName>style.visibility</p:attrName>
                                        </p:attrNameLst>
                                      </p:cBhvr>
                                      <p:to>
                                        <p:strVal val="visible"/>
                                      </p:to>
                                    </p:set>
                                    <p:anim calcmode="lin" valueType="num">
                                      <p:cBhvr additive="base">
                                        <p:cTn id="8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0" nodeType="clickEffect">
                                  <p:stCondLst>
                                    <p:cond delay="0"/>
                                  </p:stCondLst>
                                  <p:childTnLst>
                                    <p:animMotion origin="layout" path="M 3.61111E-6 7.40741E-7 L -0.01702 0.60579 " pathEditMode="relative" rAng="0" ptsTypes="AA">
                                      <p:cBhvr>
                                        <p:cTn id="86" dur="2000" fill="hold"/>
                                        <p:tgtEl>
                                          <p:spTgt spid="42"/>
                                        </p:tgtEl>
                                        <p:attrNameLst>
                                          <p:attrName>ppt_x</p:attrName>
                                          <p:attrName>ppt_y</p:attrName>
                                        </p:attrNameLst>
                                      </p:cBhvr>
                                      <p:rCtr x="-851" y="30278"/>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0" nodeType="clickEffect">
                                  <p:stCondLst>
                                    <p:cond delay="0"/>
                                  </p:stCondLst>
                                  <p:childTnLst>
                                    <p:animMotion origin="layout" path="M -8.33333E-7 2.59259E-6 L -0.02621 0.47801 " pathEditMode="relative" rAng="0" ptsTypes="AA">
                                      <p:cBhvr>
                                        <p:cTn id="90" dur="2000" fill="hold"/>
                                        <p:tgtEl>
                                          <p:spTgt spid="50"/>
                                        </p:tgtEl>
                                        <p:attrNameLst>
                                          <p:attrName>ppt_x</p:attrName>
                                          <p:attrName>ppt_y</p:attrName>
                                        </p:attrNameLst>
                                      </p:cBhvr>
                                      <p:rCtr x="-1319" y="23889"/>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1" nodeType="clickEffect">
                                  <p:stCondLst>
                                    <p:cond delay="0"/>
                                  </p:stCondLst>
                                  <p:childTnLst>
                                    <p:animMotion origin="layout" path="M -8.33333E-7 2.59259E-6 L -0.05417 0.52453 " pathEditMode="relative" rAng="0" ptsTypes="AA">
                                      <p:cBhvr>
                                        <p:cTn id="94" dur="2000" fill="hold"/>
                                        <p:tgtEl>
                                          <p:spTgt spid="50"/>
                                        </p:tgtEl>
                                        <p:attrNameLst>
                                          <p:attrName>ppt_x</p:attrName>
                                          <p:attrName>ppt_y</p:attrName>
                                        </p:attrNameLst>
                                      </p:cBhvr>
                                      <p:rCtr x="-2708" y="26227"/>
                                    </p:animMotion>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0" nodeType="clickEffect">
                                  <p:stCondLst>
                                    <p:cond delay="0"/>
                                  </p:stCondLst>
                                  <p:childTnLst>
                                    <p:animMotion origin="layout" path="M -1.11111E-6 -1.11111E-6 L -0.02621 0.47801 " pathEditMode="relative" rAng="0" ptsTypes="AA">
                                      <p:cBhvr>
                                        <p:cTn id="98" dur="2000" fill="hold"/>
                                        <p:tgtEl>
                                          <p:spTgt spid="51"/>
                                        </p:tgtEl>
                                        <p:attrNameLst>
                                          <p:attrName>ppt_x</p:attrName>
                                          <p:attrName>ppt_y</p:attrName>
                                        </p:attrNameLst>
                                      </p:cBhvr>
                                      <p:rCtr x="-1319" y="23889"/>
                                    </p:animMotion>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1" nodeType="clickEffect">
                                  <p:stCondLst>
                                    <p:cond delay="0"/>
                                  </p:stCondLst>
                                  <p:childTnLst>
                                    <p:animMotion origin="layout" path="M -1.11111E-6 -1.11111E-6 L -0.03941 0.58588 " pathEditMode="relative" rAng="0" ptsTypes="AA">
                                      <p:cBhvr>
                                        <p:cTn id="102" dur="2000" fill="hold"/>
                                        <p:tgtEl>
                                          <p:spTgt spid="51"/>
                                        </p:tgtEl>
                                        <p:attrNameLst>
                                          <p:attrName>ppt_x</p:attrName>
                                          <p:attrName>ppt_y</p:attrName>
                                        </p:attrNameLst>
                                      </p:cBhvr>
                                      <p:rCtr x="-1979" y="29282"/>
                                    </p:animMotion>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0" nodeType="clickEffect">
                                  <p:stCondLst>
                                    <p:cond delay="0"/>
                                  </p:stCondLst>
                                  <p:childTnLst>
                                    <p:animMotion origin="layout" path="M 2.77778E-6 1.38778E-17 L 0.10468 0.42176 " pathEditMode="relative" rAng="0" ptsTypes="AA">
                                      <p:cBhvr>
                                        <p:cTn id="106" dur="2000" fill="hold"/>
                                        <p:tgtEl>
                                          <p:spTgt spid="52"/>
                                        </p:tgtEl>
                                        <p:attrNameLst>
                                          <p:attrName>ppt_x</p:attrName>
                                          <p:attrName>ppt_y</p:attrName>
                                        </p:attrNameLst>
                                      </p:cBhvr>
                                      <p:rCtr x="5226" y="21088"/>
                                    </p:animMotion>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66"/>
                                        </p:tgtEl>
                                        <p:attrNameLst>
                                          <p:attrName>style.visibility</p:attrName>
                                        </p:attrNameLst>
                                      </p:cBhvr>
                                      <p:to>
                                        <p:strVal val="visible"/>
                                      </p:to>
                                    </p:set>
                                    <p:anim calcmode="lin" valueType="num">
                                      <p:cBhvr additive="base">
                                        <p:cTn id="111" dur="500" fill="hold"/>
                                        <p:tgtEl>
                                          <p:spTgt spid="66"/>
                                        </p:tgtEl>
                                        <p:attrNameLst>
                                          <p:attrName>ppt_x</p:attrName>
                                        </p:attrNameLst>
                                      </p:cBhvr>
                                      <p:tavLst>
                                        <p:tav tm="0">
                                          <p:val>
                                            <p:strVal val="#ppt_x"/>
                                          </p:val>
                                        </p:tav>
                                        <p:tav tm="100000">
                                          <p:val>
                                            <p:strVal val="#ppt_x"/>
                                          </p:val>
                                        </p:tav>
                                      </p:tavLst>
                                    </p:anim>
                                    <p:anim calcmode="lin" valueType="num">
                                      <p:cBhvr additive="base">
                                        <p:cTn id="11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path" presetSubtype="0" accel="50000" decel="50000" fill="hold" grpId="0" nodeType="clickEffect">
                                  <p:stCondLst>
                                    <p:cond delay="0"/>
                                  </p:stCondLst>
                                  <p:childTnLst>
                                    <p:animMotion origin="layout" path="M -0.06216 -0.01875 L 0.00277 0.38889 " pathEditMode="relative" rAng="0" ptsTypes="AA">
                                      <p:cBhvr>
                                        <p:cTn id="116" dur="2000" fill="hold"/>
                                        <p:tgtEl>
                                          <p:spTgt spid="53"/>
                                        </p:tgtEl>
                                        <p:attrNameLst>
                                          <p:attrName>ppt_x</p:attrName>
                                          <p:attrName>ppt_y</p:attrName>
                                        </p:attrNameLst>
                                      </p:cBhvr>
                                      <p:rCtr x="3247" y="20370"/>
                                    </p:animMotion>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anim calcmode="lin" valueType="num">
                                      <p:cBhvr additive="base">
                                        <p:cTn id="121" dur="500" fill="hold"/>
                                        <p:tgtEl>
                                          <p:spTgt spid="8"/>
                                        </p:tgtEl>
                                        <p:attrNameLst>
                                          <p:attrName>ppt_x</p:attrName>
                                        </p:attrNameLst>
                                      </p:cBhvr>
                                      <p:tavLst>
                                        <p:tav tm="0">
                                          <p:val>
                                            <p:strVal val="#ppt_x"/>
                                          </p:val>
                                        </p:tav>
                                        <p:tav tm="100000">
                                          <p:val>
                                            <p:strVal val="#ppt_x"/>
                                          </p:val>
                                        </p:tav>
                                      </p:tavLst>
                                    </p:anim>
                                    <p:anim calcmode="lin" valueType="num">
                                      <p:cBhvr additive="base">
                                        <p:cTn id="1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ppt_x"/>
                                          </p:val>
                                        </p:tav>
                                        <p:tav tm="100000">
                                          <p:val>
                                            <p:strVal val="#ppt_x"/>
                                          </p:val>
                                        </p:tav>
                                      </p:tavLst>
                                    </p:anim>
                                    <p:anim calcmode="lin" valueType="num">
                                      <p:cBhvr additive="base">
                                        <p:cTn id="12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49"/>
                                        </p:tgtEl>
                                        <p:attrNameLst>
                                          <p:attrName>style.visibility</p:attrName>
                                        </p:attrNameLst>
                                      </p:cBhvr>
                                      <p:to>
                                        <p:strVal val="visible"/>
                                      </p:to>
                                    </p:set>
                                    <p:anim calcmode="lin" valueType="num">
                                      <p:cBhvr additive="base">
                                        <p:cTn id="133" dur="500" fill="hold"/>
                                        <p:tgtEl>
                                          <p:spTgt spid="49"/>
                                        </p:tgtEl>
                                        <p:attrNameLst>
                                          <p:attrName>ppt_x</p:attrName>
                                        </p:attrNameLst>
                                      </p:cBhvr>
                                      <p:tavLst>
                                        <p:tav tm="0">
                                          <p:val>
                                            <p:strVal val="#ppt_x"/>
                                          </p:val>
                                        </p:tav>
                                        <p:tav tm="100000">
                                          <p:val>
                                            <p:strVal val="#ppt_x"/>
                                          </p:val>
                                        </p:tav>
                                      </p:tavLst>
                                    </p:anim>
                                    <p:anim calcmode="lin" valueType="num">
                                      <p:cBhvr additive="base">
                                        <p:cTn id="13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3" grpId="0" animBg="1"/>
      <p:bldP spid="29" grpId="0" animBg="1"/>
      <p:bldP spid="30" grpId="0" animBg="1"/>
      <p:bldP spid="31" grpId="0" animBg="1"/>
      <p:bldP spid="32" grpId="0" animBg="1"/>
      <p:bldP spid="35" grpId="0" animBg="1"/>
      <p:bldP spid="36" grpId="0" animBg="1"/>
      <p:bldP spid="37" grpId="0" animBg="1"/>
      <p:bldP spid="38" grpId="0" animBg="1"/>
      <p:bldP spid="38" grpId="1" animBg="1"/>
      <p:bldP spid="39" grpId="0" animBg="1"/>
      <p:bldP spid="40" grpId="0" animBg="1"/>
      <p:bldP spid="41" grpId="0" animBg="1"/>
      <p:bldP spid="43" grpId="0" animBg="1"/>
      <p:bldP spid="44" grpId="0" animBg="1"/>
      <p:bldP spid="44" grpId="1" animBg="1"/>
      <p:bldP spid="45" grpId="0" animBg="1"/>
      <p:bldP spid="8" grpId="0" animBg="1"/>
      <p:bldP spid="9" grpId="0" animBg="1"/>
      <p:bldP spid="42" grpId="0" animBg="1"/>
      <p:bldP spid="50" grpId="0" animBg="1"/>
      <p:bldP spid="50" grpId="1" animBg="1"/>
      <p:bldP spid="51" grpId="0" animBg="1"/>
      <p:bldP spid="51" grpId="1" animBg="1"/>
      <p:bldP spid="52" grpId="0" animBg="1"/>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509" y="260648"/>
            <a:ext cx="9153015" cy="6336704"/>
          </a:xfrm>
          <a:prstGeom prst="rect">
            <a:avLst/>
          </a:prstGeom>
        </p:spPr>
      </p:pic>
    </p:spTree>
    <p:extLst>
      <p:ext uri="{BB962C8B-B14F-4D97-AF65-F5344CB8AC3E}">
        <p14:creationId xmlns:p14="http://schemas.microsoft.com/office/powerpoint/2010/main" val="274979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ítulo 1"/>
          <p:cNvSpPr>
            <a:spLocks noGrp="1"/>
          </p:cNvSpPr>
          <p:nvPr>
            <p:ph type="ctrTitle"/>
          </p:nvPr>
        </p:nvSpPr>
        <p:spPr>
          <a:xfrm>
            <a:off x="517282" y="4613031"/>
            <a:ext cx="3988777" cy="694592"/>
          </a:xfrm>
        </p:spPr>
        <p:txBody>
          <a:bodyPr>
            <a:normAutofit/>
          </a:bodyPr>
          <a:lstStyle/>
          <a:p>
            <a:pPr>
              <a:defRPr/>
            </a:pPr>
            <a:r>
              <a:rPr lang="es-CO" altLang="es-CO" sz="3323" dirty="0" err="1">
                <a:solidFill>
                  <a:srgbClr val="00B050"/>
                </a:solidFill>
                <a:effectLst>
                  <a:outerShdw blurRad="38100" dist="38100" dir="2700000" algn="tl">
                    <a:srgbClr val="C0C0C0"/>
                  </a:outerShdw>
                </a:effectLst>
                <a:latin typeface="Playbill" panose="040506030A0602020202" pitchFamily="82" charset="0"/>
                <a:ea typeface="+mn-ea"/>
                <a:cs typeface="+mn-cs"/>
              </a:rPr>
              <a:t>Estadistica</a:t>
            </a:r>
            <a:r>
              <a:rPr lang="es-CO" altLang="es-CO" sz="3323" dirty="0">
                <a:solidFill>
                  <a:srgbClr val="00B050"/>
                </a:solidFill>
                <a:effectLst>
                  <a:outerShdw blurRad="38100" dist="38100" dir="2700000" algn="tl">
                    <a:srgbClr val="C0C0C0"/>
                  </a:outerShdw>
                </a:effectLst>
                <a:latin typeface="Playbill" panose="040506030A0602020202" pitchFamily="82" charset="0"/>
                <a:ea typeface="+mn-ea"/>
                <a:cs typeface="+mn-cs"/>
              </a:rPr>
              <a:t> y probabilidad</a:t>
            </a:r>
          </a:p>
        </p:txBody>
      </p:sp>
      <p:sp>
        <p:nvSpPr>
          <p:cNvPr id="9219" name="Rectangle 16"/>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1492">
              <a:defRPr sz="1754">
                <a:solidFill>
                  <a:schemeClr val="tx1"/>
                </a:solidFill>
                <a:latin typeface="Arial" panose="020B0604020202020204" pitchFamily="34" charset="0"/>
              </a:defRPr>
            </a:lvl1pPr>
            <a:lvl2pPr marL="685817" indent="-263776" defTabSz="911492">
              <a:defRPr sz="1754">
                <a:solidFill>
                  <a:schemeClr val="tx1"/>
                </a:solidFill>
                <a:latin typeface="Arial" panose="020B0604020202020204" pitchFamily="34" charset="0"/>
              </a:defRPr>
            </a:lvl2pPr>
            <a:lvl3pPr marL="1055103" indent="-211021" defTabSz="911492">
              <a:defRPr sz="1754">
                <a:solidFill>
                  <a:schemeClr val="tx1"/>
                </a:solidFill>
                <a:latin typeface="Arial" panose="020B0604020202020204" pitchFamily="34" charset="0"/>
              </a:defRPr>
            </a:lvl3pPr>
            <a:lvl4pPr marL="1477145" indent="-211021" defTabSz="911492">
              <a:defRPr sz="1754">
                <a:solidFill>
                  <a:schemeClr val="tx1"/>
                </a:solidFill>
                <a:latin typeface="Arial" panose="020B0604020202020204" pitchFamily="34" charset="0"/>
              </a:defRPr>
            </a:lvl4pPr>
            <a:lvl5pPr marL="1899186" indent="-211021" defTabSz="911492">
              <a:defRPr sz="1754">
                <a:solidFill>
                  <a:schemeClr val="tx1"/>
                </a:solidFill>
                <a:latin typeface="Arial" panose="020B0604020202020204" pitchFamily="34" charset="0"/>
              </a:defRPr>
            </a:lvl5pPr>
            <a:lvl6pPr marL="2321227" indent="-211021" defTabSz="911492" eaLnBrk="0" fontAlgn="base" hangingPunct="0">
              <a:spcBef>
                <a:spcPct val="0"/>
              </a:spcBef>
              <a:spcAft>
                <a:spcPct val="0"/>
              </a:spcAft>
              <a:defRPr sz="1754">
                <a:solidFill>
                  <a:schemeClr val="tx1"/>
                </a:solidFill>
                <a:latin typeface="Arial" panose="020B0604020202020204" pitchFamily="34" charset="0"/>
              </a:defRPr>
            </a:lvl6pPr>
            <a:lvl7pPr marL="2743269" indent="-211021" defTabSz="911492" eaLnBrk="0" fontAlgn="base" hangingPunct="0">
              <a:spcBef>
                <a:spcPct val="0"/>
              </a:spcBef>
              <a:spcAft>
                <a:spcPct val="0"/>
              </a:spcAft>
              <a:defRPr sz="1754">
                <a:solidFill>
                  <a:schemeClr val="tx1"/>
                </a:solidFill>
                <a:latin typeface="Arial" panose="020B0604020202020204" pitchFamily="34" charset="0"/>
              </a:defRPr>
            </a:lvl7pPr>
            <a:lvl8pPr marL="3165310" indent="-211021" defTabSz="911492" eaLnBrk="0" fontAlgn="base" hangingPunct="0">
              <a:spcBef>
                <a:spcPct val="0"/>
              </a:spcBef>
              <a:spcAft>
                <a:spcPct val="0"/>
              </a:spcAft>
              <a:defRPr sz="1754">
                <a:solidFill>
                  <a:schemeClr val="tx1"/>
                </a:solidFill>
                <a:latin typeface="Arial" panose="020B0604020202020204" pitchFamily="34" charset="0"/>
              </a:defRPr>
            </a:lvl8pPr>
            <a:lvl9pPr marL="3587351" indent="-211021" defTabSz="911492" eaLnBrk="0" fontAlgn="base" hangingPunct="0">
              <a:spcBef>
                <a:spcPct val="0"/>
              </a:spcBef>
              <a:spcAft>
                <a:spcPct val="0"/>
              </a:spcAft>
              <a:defRPr sz="1754">
                <a:solidFill>
                  <a:schemeClr val="tx1"/>
                </a:solidFill>
                <a:latin typeface="Arial" panose="020B0604020202020204" pitchFamily="34" charset="0"/>
              </a:defRPr>
            </a:lvl9pPr>
          </a:lstStyle>
          <a:p>
            <a:fld id="{6F337589-D441-4C10-9669-76DF57880A03}" type="datetime1">
              <a:rPr lang="es-CO" altLang="es-CO" sz="1200"/>
              <a:pPr/>
              <a:t>24/09/2021</a:t>
            </a:fld>
            <a:endParaRPr lang="es-ES" altLang="es-CO" sz="1200"/>
          </a:p>
        </p:txBody>
      </p:sp>
      <p:sp>
        <p:nvSpPr>
          <p:cNvPr id="4099" name="Rectangle 17"/>
          <p:cNvSpPr>
            <a:spLocks noGrp="1" noChangeArrowheads="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492">
              <a:defRPr sz="1754">
                <a:solidFill>
                  <a:schemeClr val="tx1"/>
                </a:solidFill>
                <a:latin typeface="Arial" panose="020B0604020202020204" pitchFamily="34" charset="0"/>
              </a:defRPr>
            </a:lvl1pPr>
            <a:lvl2pPr marL="685817" indent="-263776" defTabSz="911492">
              <a:defRPr sz="1754">
                <a:solidFill>
                  <a:schemeClr val="tx1"/>
                </a:solidFill>
                <a:latin typeface="Arial" panose="020B0604020202020204" pitchFamily="34" charset="0"/>
              </a:defRPr>
            </a:lvl2pPr>
            <a:lvl3pPr marL="1055103" indent="-211021" defTabSz="911492">
              <a:defRPr sz="1754">
                <a:solidFill>
                  <a:schemeClr val="tx1"/>
                </a:solidFill>
                <a:latin typeface="Arial" panose="020B0604020202020204" pitchFamily="34" charset="0"/>
              </a:defRPr>
            </a:lvl3pPr>
            <a:lvl4pPr marL="1477145" indent="-211021" defTabSz="911492">
              <a:defRPr sz="1754">
                <a:solidFill>
                  <a:schemeClr val="tx1"/>
                </a:solidFill>
                <a:latin typeface="Arial" panose="020B0604020202020204" pitchFamily="34" charset="0"/>
              </a:defRPr>
            </a:lvl4pPr>
            <a:lvl5pPr marL="1899186" indent="-211021" defTabSz="911492">
              <a:defRPr sz="1754">
                <a:solidFill>
                  <a:schemeClr val="tx1"/>
                </a:solidFill>
                <a:latin typeface="Arial" panose="020B0604020202020204" pitchFamily="34" charset="0"/>
              </a:defRPr>
            </a:lvl5pPr>
            <a:lvl6pPr marL="2321227" indent="-211021" defTabSz="911492" eaLnBrk="0" fontAlgn="base" hangingPunct="0">
              <a:spcBef>
                <a:spcPct val="0"/>
              </a:spcBef>
              <a:spcAft>
                <a:spcPct val="0"/>
              </a:spcAft>
              <a:defRPr sz="1754">
                <a:solidFill>
                  <a:schemeClr val="tx1"/>
                </a:solidFill>
                <a:latin typeface="Arial" panose="020B0604020202020204" pitchFamily="34" charset="0"/>
              </a:defRPr>
            </a:lvl6pPr>
            <a:lvl7pPr marL="2743269" indent="-211021" defTabSz="911492" eaLnBrk="0" fontAlgn="base" hangingPunct="0">
              <a:spcBef>
                <a:spcPct val="0"/>
              </a:spcBef>
              <a:spcAft>
                <a:spcPct val="0"/>
              </a:spcAft>
              <a:defRPr sz="1754">
                <a:solidFill>
                  <a:schemeClr val="tx1"/>
                </a:solidFill>
                <a:latin typeface="Arial" panose="020B0604020202020204" pitchFamily="34" charset="0"/>
              </a:defRPr>
            </a:lvl7pPr>
            <a:lvl8pPr marL="3165310" indent="-211021" defTabSz="911492" eaLnBrk="0" fontAlgn="base" hangingPunct="0">
              <a:spcBef>
                <a:spcPct val="0"/>
              </a:spcBef>
              <a:spcAft>
                <a:spcPct val="0"/>
              </a:spcAft>
              <a:defRPr sz="1754">
                <a:solidFill>
                  <a:schemeClr val="tx1"/>
                </a:solidFill>
                <a:latin typeface="Arial" panose="020B0604020202020204" pitchFamily="34" charset="0"/>
              </a:defRPr>
            </a:lvl8pPr>
            <a:lvl9pPr marL="3587351" indent="-211021" defTabSz="911492" eaLnBrk="0" fontAlgn="base" hangingPunct="0">
              <a:spcBef>
                <a:spcPct val="0"/>
              </a:spcBef>
              <a:spcAft>
                <a:spcPct val="0"/>
              </a:spcAft>
              <a:defRPr sz="1754">
                <a:solidFill>
                  <a:schemeClr val="tx1"/>
                </a:solidFill>
                <a:latin typeface="Arial" panose="020B0604020202020204" pitchFamily="34" charset="0"/>
              </a:defRPr>
            </a:lvl9pPr>
          </a:lstStyle>
          <a:p>
            <a:pPr>
              <a:defRPr/>
            </a:pPr>
            <a:r>
              <a:rPr lang="es-CO" altLang="es-CO" sz="1200"/>
              <a:t>Estadistica y Probabilidad</a:t>
            </a:r>
            <a:endParaRPr lang="es-ES" altLang="es-CO" sz="1200" dirty="0"/>
          </a:p>
        </p:txBody>
      </p:sp>
      <p:sp>
        <p:nvSpPr>
          <p:cNvPr id="9221" name="Rectangle 18"/>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11492">
              <a:defRPr sz="1754">
                <a:solidFill>
                  <a:schemeClr val="tx1"/>
                </a:solidFill>
                <a:latin typeface="Arial" panose="020B0604020202020204" pitchFamily="34" charset="0"/>
              </a:defRPr>
            </a:lvl1pPr>
            <a:lvl2pPr marL="685817" indent="-263776" defTabSz="911492">
              <a:defRPr sz="1754">
                <a:solidFill>
                  <a:schemeClr val="tx1"/>
                </a:solidFill>
                <a:latin typeface="Arial" panose="020B0604020202020204" pitchFamily="34" charset="0"/>
              </a:defRPr>
            </a:lvl2pPr>
            <a:lvl3pPr marL="1055103" indent="-211021" defTabSz="911492">
              <a:defRPr sz="1754">
                <a:solidFill>
                  <a:schemeClr val="tx1"/>
                </a:solidFill>
                <a:latin typeface="Arial" panose="020B0604020202020204" pitchFamily="34" charset="0"/>
              </a:defRPr>
            </a:lvl3pPr>
            <a:lvl4pPr marL="1477145" indent="-211021" defTabSz="911492">
              <a:defRPr sz="1754">
                <a:solidFill>
                  <a:schemeClr val="tx1"/>
                </a:solidFill>
                <a:latin typeface="Arial" panose="020B0604020202020204" pitchFamily="34" charset="0"/>
              </a:defRPr>
            </a:lvl4pPr>
            <a:lvl5pPr marL="1899186" indent="-211021" defTabSz="911492">
              <a:defRPr sz="1754">
                <a:solidFill>
                  <a:schemeClr val="tx1"/>
                </a:solidFill>
                <a:latin typeface="Arial" panose="020B0604020202020204" pitchFamily="34" charset="0"/>
              </a:defRPr>
            </a:lvl5pPr>
            <a:lvl6pPr marL="2321227" indent="-211021" defTabSz="911492" eaLnBrk="0" fontAlgn="base" hangingPunct="0">
              <a:spcBef>
                <a:spcPct val="0"/>
              </a:spcBef>
              <a:spcAft>
                <a:spcPct val="0"/>
              </a:spcAft>
              <a:defRPr sz="1754">
                <a:solidFill>
                  <a:schemeClr val="tx1"/>
                </a:solidFill>
                <a:latin typeface="Arial" panose="020B0604020202020204" pitchFamily="34" charset="0"/>
              </a:defRPr>
            </a:lvl6pPr>
            <a:lvl7pPr marL="2743269" indent="-211021" defTabSz="911492" eaLnBrk="0" fontAlgn="base" hangingPunct="0">
              <a:spcBef>
                <a:spcPct val="0"/>
              </a:spcBef>
              <a:spcAft>
                <a:spcPct val="0"/>
              </a:spcAft>
              <a:defRPr sz="1754">
                <a:solidFill>
                  <a:schemeClr val="tx1"/>
                </a:solidFill>
                <a:latin typeface="Arial" panose="020B0604020202020204" pitchFamily="34" charset="0"/>
              </a:defRPr>
            </a:lvl7pPr>
            <a:lvl8pPr marL="3165310" indent="-211021" defTabSz="911492" eaLnBrk="0" fontAlgn="base" hangingPunct="0">
              <a:spcBef>
                <a:spcPct val="0"/>
              </a:spcBef>
              <a:spcAft>
                <a:spcPct val="0"/>
              </a:spcAft>
              <a:defRPr sz="1754">
                <a:solidFill>
                  <a:schemeClr val="tx1"/>
                </a:solidFill>
                <a:latin typeface="Arial" panose="020B0604020202020204" pitchFamily="34" charset="0"/>
              </a:defRPr>
            </a:lvl8pPr>
            <a:lvl9pPr marL="3587351" indent="-211021" defTabSz="911492" eaLnBrk="0" fontAlgn="base" hangingPunct="0">
              <a:spcBef>
                <a:spcPct val="0"/>
              </a:spcBef>
              <a:spcAft>
                <a:spcPct val="0"/>
              </a:spcAft>
              <a:defRPr sz="1754">
                <a:solidFill>
                  <a:schemeClr val="tx1"/>
                </a:solidFill>
                <a:latin typeface="Arial" panose="020B0604020202020204" pitchFamily="34" charset="0"/>
              </a:defRPr>
            </a:lvl9pPr>
          </a:lstStyle>
          <a:p>
            <a:fld id="{96383B4F-5E11-480F-9EDD-BDF6653C82B4}" type="slidenum">
              <a:rPr lang="es-ES" altLang="es-CO" sz="1200">
                <a:latin typeface="Arial Black" panose="020B0A04020102020204" pitchFamily="34" charset="0"/>
              </a:rPr>
              <a:pPr/>
              <a:t>2</a:t>
            </a:fld>
            <a:endParaRPr lang="es-ES" altLang="es-CO" sz="1200">
              <a:latin typeface="Arial Black" panose="020B0A04020102020204" pitchFamily="34" charset="0"/>
            </a:endParaRPr>
          </a:p>
        </p:txBody>
      </p:sp>
      <p:pic>
        <p:nvPicPr>
          <p:cNvPr id="9222" name="Imagen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5466" y="4712677"/>
            <a:ext cx="3640015" cy="1308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3"/>
          <p:cNvSpPr>
            <a:spLocks noChangeArrowheads="1"/>
          </p:cNvSpPr>
          <p:nvPr/>
        </p:nvSpPr>
        <p:spPr bwMode="auto">
          <a:xfrm>
            <a:off x="317989" y="5482005"/>
            <a:ext cx="4319954" cy="546945"/>
          </a:xfrm>
          <a:prstGeom prst="rect">
            <a:avLst/>
          </a:prstGeom>
          <a:solidFill>
            <a:srgbClr val="FFFFFF"/>
          </a:solidFill>
          <a:ln w="38100">
            <a:solidFill>
              <a:srgbClr val="FF99CC"/>
            </a:solidFill>
            <a:miter lim="800000"/>
            <a:headEnd/>
            <a:tailEnd/>
          </a:ln>
          <a:effectLst/>
        </p:spPr>
        <p:txBody>
          <a:bodyPr>
            <a:spAutoFit/>
          </a:bodyPr>
          <a:lstStyle/>
          <a:p>
            <a:pPr>
              <a:defRPr/>
            </a:pPr>
            <a:r>
              <a:rPr lang="es-ES" sz="2954" b="1" dirty="0">
                <a:solidFill>
                  <a:srgbClr val="C00000"/>
                </a:solidFill>
                <a:effectLst>
                  <a:outerShdw blurRad="38100" dist="38100" dir="2700000" algn="tl">
                    <a:srgbClr val="C0C0C0"/>
                  </a:outerShdw>
                </a:effectLst>
                <a:latin typeface="Playbill" panose="040506030A0602020202" pitchFamily="82" charset="0"/>
              </a:rPr>
              <a:t>Capítulo 1. Técnicas de Conteo– Parte V</a:t>
            </a:r>
          </a:p>
        </p:txBody>
      </p:sp>
      <p:pic>
        <p:nvPicPr>
          <p:cNvPr id="9224" name="Imagen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98274" y="1235320"/>
            <a:ext cx="1820008" cy="187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Imagen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15158" y="438151"/>
            <a:ext cx="4054719" cy="3856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69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3585" y="409956"/>
            <a:ext cx="3861514" cy="608014"/>
          </a:xfrm>
        </p:spPr>
        <p:txBody>
          <a:bodyPr>
            <a:normAutofit fontScale="90000"/>
          </a:bodyPr>
          <a:lstStyle/>
          <a:p>
            <a:pPr algn="ctr"/>
            <a:r>
              <a:rPr lang="es-ES_tradnl" altLang="es-CO" b="1" dirty="0">
                <a:solidFill>
                  <a:srgbClr val="00B050"/>
                </a:solidFill>
              </a:rPr>
              <a:t>Permutaciones</a:t>
            </a:r>
          </a:p>
        </p:txBody>
      </p:sp>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453432" y="1213722"/>
            <a:ext cx="3012081" cy="149245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002060"/>
                </a:solidFill>
              </a:rPr>
              <a:t>Es el número de organizaciones diferentes que se pueden obtener de </a:t>
            </a:r>
            <a:r>
              <a:rPr lang="es-CO" b="1" dirty="0">
                <a:solidFill>
                  <a:srgbClr val="C00000"/>
                </a:solidFill>
              </a:rPr>
              <a:t>n</a:t>
            </a:r>
            <a:r>
              <a:rPr lang="es-CO" b="1" dirty="0">
                <a:solidFill>
                  <a:srgbClr val="002060"/>
                </a:solidFill>
              </a:rPr>
              <a:t> objetos diferentes tomados en grupos de </a:t>
            </a:r>
            <a:r>
              <a:rPr lang="es-CO" b="1" dirty="0">
                <a:solidFill>
                  <a:srgbClr val="C00000"/>
                </a:solidFill>
              </a:rPr>
              <a:t>r</a:t>
            </a:r>
            <a:r>
              <a:rPr lang="es-CO" b="1" dirty="0">
                <a:solidFill>
                  <a:srgbClr val="002060"/>
                </a:solidFill>
              </a:rPr>
              <a:t> elementos</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5" name="Rectángulo 64"/>
              <p:cNvSpPr/>
              <p:nvPr/>
            </p:nvSpPr>
            <p:spPr>
              <a:xfrm>
                <a:off x="441763" y="4149080"/>
                <a:ext cx="3012081" cy="216400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s-CO" sz="2400" b="1" i="1" smtClean="0">
                              <a:solidFill>
                                <a:schemeClr val="tx1"/>
                              </a:solidFill>
                              <a:latin typeface="Cambria Math" panose="02040503050406030204" pitchFamily="18" charset="0"/>
                            </a:rPr>
                          </m:ctrlPr>
                        </m:sSubPr>
                        <m:e>
                          <m:r>
                            <a:rPr lang="es-CO" sz="2400" b="1" i="1">
                              <a:solidFill>
                                <a:schemeClr val="tx1"/>
                              </a:solidFill>
                              <a:latin typeface="Cambria Math" panose="02040503050406030204" pitchFamily="18" charset="0"/>
                            </a:rPr>
                            <m:t>𝑷</m:t>
                          </m:r>
                        </m:e>
                        <m:sub>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sub>
                      </m:sSub>
                      <m:r>
                        <a:rPr lang="es-CO" sz="2400" b="1" i="1">
                          <a:solidFill>
                            <a:schemeClr val="tx1"/>
                          </a:solidFill>
                          <a:latin typeface="Cambria Math" panose="02040503050406030204" pitchFamily="18" charset="0"/>
                        </a:rPr>
                        <m:t>=</m:t>
                      </m:r>
                      <m:f>
                        <m:fPr>
                          <m:ctrlPr>
                            <a:rPr lang="es-CO" sz="2400" b="1" i="1">
                              <a:solidFill>
                                <a:schemeClr val="tx1"/>
                              </a:solidFill>
                              <a:latin typeface="Cambria Math" panose="02040503050406030204" pitchFamily="18" charset="0"/>
                            </a:rPr>
                          </m:ctrlPr>
                        </m:fPr>
                        <m:num>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num>
                        <m:den>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den>
                      </m:f>
                    </m:oMath>
                  </m:oMathPara>
                </a14:m>
                <a:endParaRPr lang="es-CO" sz="2400" b="1" dirty="0"/>
              </a:p>
            </p:txBody>
          </p:sp>
        </mc:Choice>
        <mc:Fallback xmlns="">
          <p:sp>
            <p:nvSpPr>
              <p:cNvPr id="65" name="Rectángulo 64"/>
              <p:cNvSpPr>
                <a:spLocks noRot="1" noChangeAspect="1" noMove="1" noResize="1" noEditPoints="1" noAdjustHandles="1" noChangeArrowheads="1" noChangeShapeType="1" noTextEdit="1"/>
              </p:cNvSpPr>
              <p:nvPr/>
            </p:nvSpPr>
            <p:spPr>
              <a:xfrm>
                <a:off x="441763" y="4149080"/>
                <a:ext cx="3012081" cy="2164001"/>
              </a:xfrm>
              <a:prstGeom prst="rect">
                <a:avLst/>
              </a:prstGeom>
              <a:blipFill>
                <a:blip r:embed="rId2"/>
                <a:stretch>
                  <a:fillRect/>
                </a:stretch>
              </a:blipFill>
            </p:spPr>
            <p:txBody>
              <a:bodyPr/>
              <a:lstStyle/>
              <a:p>
                <a:r>
                  <a:rPr lang="es-CO">
                    <a:noFill/>
                  </a:rPr>
                  <a:t> </a:t>
                </a:r>
              </a:p>
            </p:txBody>
          </p:sp>
        </mc:Fallback>
      </mc:AlternateContent>
      <p:sp>
        <p:nvSpPr>
          <p:cNvPr id="66" name="Text Box 4"/>
          <p:cNvSpPr txBox="1">
            <a:spLocks noChangeArrowheads="1"/>
          </p:cNvSpPr>
          <p:nvPr/>
        </p:nvSpPr>
        <p:spPr bwMode="auto">
          <a:xfrm>
            <a:off x="553872" y="4149080"/>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Permutaciones: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264474" y="415772"/>
            <a:ext cx="4400109"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1995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–objetos diferentes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15998" y="88149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75574" y="149644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30" name="Elipse 29"/>
          <p:cNvSpPr/>
          <p:nvPr/>
        </p:nvSpPr>
        <p:spPr>
          <a:xfrm>
            <a:off x="5227568" y="213360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14</a:t>
            </a:r>
          </a:p>
        </p:txBody>
      </p:sp>
      <p:sp>
        <p:nvSpPr>
          <p:cNvPr id="31" name="Elipse 30"/>
          <p:cNvSpPr/>
          <p:nvPr/>
        </p:nvSpPr>
        <p:spPr>
          <a:xfrm>
            <a:off x="5997009" y="21860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15</a:t>
            </a:r>
          </a:p>
        </p:txBody>
      </p:sp>
      <p:sp>
        <p:nvSpPr>
          <p:cNvPr id="32" name="Elipse 31"/>
          <p:cNvSpPr/>
          <p:nvPr/>
        </p:nvSpPr>
        <p:spPr>
          <a:xfrm>
            <a:off x="5981182" y="151604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9</a:t>
            </a:r>
          </a:p>
        </p:txBody>
      </p:sp>
      <p:sp>
        <p:nvSpPr>
          <p:cNvPr id="33" name="Elipse 32"/>
          <p:cNvSpPr/>
          <p:nvPr/>
        </p:nvSpPr>
        <p:spPr>
          <a:xfrm>
            <a:off x="6630277" y="21860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34" name="Elipse 33"/>
          <p:cNvSpPr/>
          <p:nvPr/>
        </p:nvSpPr>
        <p:spPr>
          <a:xfrm>
            <a:off x="7369550" y="2162007"/>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rPr>
              <a:t>n-1</a:t>
            </a:r>
          </a:p>
        </p:txBody>
      </p:sp>
      <p:sp>
        <p:nvSpPr>
          <p:cNvPr id="35" name="Elipse 34"/>
          <p:cNvSpPr/>
          <p:nvPr/>
        </p:nvSpPr>
        <p:spPr>
          <a:xfrm>
            <a:off x="8060022" y="2080406"/>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n</a:t>
            </a:r>
          </a:p>
        </p:txBody>
      </p:sp>
      <p:sp>
        <p:nvSpPr>
          <p:cNvPr id="36" name="Elipse 35"/>
          <p:cNvSpPr/>
          <p:nvPr/>
        </p:nvSpPr>
        <p:spPr>
          <a:xfrm>
            <a:off x="6630277" y="151604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10</a:t>
            </a:r>
          </a:p>
        </p:txBody>
      </p:sp>
      <p:sp>
        <p:nvSpPr>
          <p:cNvPr id="37" name="Elipse 36"/>
          <p:cNvSpPr/>
          <p:nvPr/>
        </p:nvSpPr>
        <p:spPr>
          <a:xfrm>
            <a:off x="7369550" y="145999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11</a:t>
            </a:r>
          </a:p>
        </p:txBody>
      </p:sp>
      <p:sp>
        <p:nvSpPr>
          <p:cNvPr id="38" name="Elipse 37"/>
          <p:cNvSpPr/>
          <p:nvPr/>
        </p:nvSpPr>
        <p:spPr>
          <a:xfrm>
            <a:off x="7999674" y="144245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12</a:t>
            </a:r>
          </a:p>
        </p:txBody>
      </p:sp>
      <p:sp>
        <p:nvSpPr>
          <p:cNvPr id="39" name="Elipse 38"/>
          <p:cNvSpPr/>
          <p:nvPr/>
        </p:nvSpPr>
        <p:spPr>
          <a:xfrm>
            <a:off x="5981868" y="921113"/>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59949" y="8982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7927159" y="81791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28875" y="1506209"/>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5" name="Elipse 44"/>
          <p:cNvSpPr/>
          <p:nvPr/>
        </p:nvSpPr>
        <p:spPr>
          <a:xfrm>
            <a:off x="4554816" y="213360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13</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4784692" y="3445347"/>
            <a:ext cx="38768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Se organizan en grupos de </a:t>
            </a:r>
            <a:r>
              <a:rPr kumimoji="1" lang="es-ES" altLang="es-CO" sz="2000" b="1" dirty="0">
                <a:solidFill>
                  <a:srgbClr val="C00000"/>
                </a:solidFill>
                <a:latin typeface="Times New Roman" panose="02020603050405020304" pitchFamily="18" charset="0"/>
              </a:rPr>
              <a:t>r</a:t>
            </a:r>
            <a:r>
              <a:rPr kumimoji="1" lang="es-ES" altLang="es-CO" sz="2000" b="1" dirty="0">
                <a:solidFill>
                  <a:srgbClr val="7030A0"/>
                </a:solidFill>
                <a:latin typeface="Times New Roman" panose="02020603050405020304" pitchFamily="18" charset="0"/>
              </a:rPr>
              <a:t> elementos:</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465513" y="4840359"/>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563888" y="1601011"/>
            <a:ext cx="751058"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0" name="Abrir llave 119"/>
          <p:cNvSpPr/>
          <p:nvPr/>
        </p:nvSpPr>
        <p:spPr>
          <a:xfrm rot="16200000">
            <a:off x="6678372" y="4070439"/>
            <a:ext cx="515936" cy="3450338"/>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s-CO" b="1" dirty="0">
                <a:solidFill>
                  <a:schemeClr val="accent2">
                    <a:lumMod val="75000"/>
                  </a:schemeClr>
                </a:solidFill>
              </a:rPr>
              <a:t>r objetos</a:t>
            </a:r>
          </a:p>
        </p:txBody>
      </p:sp>
    </p:spTree>
    <p:extLst>
      <p:ext uri="{BB962C8B-B14F-4D97-AF65-F5344CB8AC3E}">
        <p14:creationId xmlns:p14="http://schemas.microsoft.com/office/powerpoint/2010/main" val="105164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03681 0.01042 L 0.01736 0.44005 " pathEditMode="relative" rAng="0" ptsTypes="AA">
                                      <p:cBhvr>
                                        <p:cTn id="18" dur="2000" fill="hold"/>
                                        <p:tgtEl>
                                          <p:spTgt spid="44"/>
                                        </p:tgtEl>
                                        <p:attrNameLst>
                                          <p:attrName>ppt_x</p:attrName>
                                          <p:attrName>ppt_y</p:attrName>
                                        </p:attrNameLst>
                                      </p:cBhvr>
                                      <p:rCtr x="2708" y="2148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0.02778 -0.03611 L -0.05746 0.38171 " pathEditMode="relative" rAng="0" ptsTypes="AA">
                                      <p:cBhvr>
                                        <p:cTn id="22" dur="2000" fill="hold"/>
                                        <p:tgtEl>
                                          <p:spTgt spid="32"/>
                                        </p:tgtEl>
                                        <p:attrNameLst>
                                          <p:attrName>ppt_x</p:attrName>
                                          <p:attrName>ppt_y</p:attrName>
                                        </p:attrNameLst>
                                      </p:cBhvr>
                                      <p:rCtr x="-1493" y="20880"/>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0.0033 0.02153 L -0.04393 0.48333 " pathEditMode="relative" rAng="0" ptsTypes="AA">
                                      <p:cBhvr>
                                        <p:cTn id="26" dur="2000" fill="hold"/>
                                        <p:tgtEl>
                                          <p:spTgt spid="36"/>
                                        </p:tgtEl>
                                        <p:attrNameLst>
                                          <p:attrName>ppt_x</p:attrName>
                                          <p:attrName>ppt_y</p:attrName>
                                        </p:attrNameLst>
                                      </p:cBhvr>
                                      <p:rCtr x="-2031" y="23079"/>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2.77778E-6 -3.33333E-6 L 0.03437 0.33056 " pathEditMode="relative" rAng="0" ptsTypes="AA">
                                      <p:cBhvr>
                                        <p:cTn id="30" dur="2000" fill="hold"/>
                                        <p:tgtEl>
                                          <p:spTgt spid="33"/>
                                        </p:tgtEl>
                                        <p:attrNameLst>
                                          <p:attrName>ppt_x</p:attrName>
                                          <p:attrName>ppt_y</p:attrName>
                                        </p:attrNameLst>
                                      </p:cBhvr>
                                      <p:rCtr x="1719" y="16528"/>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03403 0.00208 L -0.02535 0.45069 " pathEditMode="relative" rAng="0" ptsTypes="AA">
                                      <p:cBhvr>
                                        <p:cTn id="34" dur="2000" fill="hold"/>
                                        <p:tgtEl>
                                          <p:spTgt spid="38"/>
                                        </p:tgtEl>
                                        <p:attrNameLst>
                                          <p:attrName>ppt_x</p:attrName>
                                          <p:attrName>ppt_y</p:attrName>
                                        </p:attrNameLst>
                                      </p:cBhvr>
                                      <p:rCtr x="-2969" y="22431"/>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0"/>
                                        </p:tgtEl>
                                        <p:attrNameLst>
                                          <p:attrName>style.visibility</p:attrName>
                                        </p:attrNameLst>
                                      </p:cBhvr>
                                      <p:to>
                                        <p:strVal val="visible"/>
                                      </p:to>
                                    </p:set>
                                    <p:anim calcmode="lin" valueType="num">
                                      <p:cBhvr additive="base">
                                        <p:cTn id="39" dur="500" fill="hold"/>
                                        <p:tgtEl>
                                          <p:spTgt spid="120"/>
                                        </p:tgtEl>
                                        <p:attrNameLst>
                                          <p:attrName>ppt_x</p:attrName>
                                        </p:attrNameLst>
                                      </p:cBhvr>
                                      <p:tavLst>
                                        <p:tav tm="0">
                                          <p:val>
                                            <p:strVal val="#ppt_x"/>
                                          </p:val>
                                        </p:tav>
                                        <p:tav tm="100000">
                                          <p:val>
                                            <p:strVal val="#ppt_x"/>
                                          </p:val>
                                        </p:tav>
                                      </p:tavLst>
                                    </p:anim>
                                    <p:anim calcmode="lin" valueType="num">
                                      <p:cBhvr additive="base">
                                        <p:cTn id="4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additive="base">
                                        <p:cTn id="51" dur="500" fill="hold"/>
                                        <p:tgtEl>
                                          <p:spTgt spid="66"/>
                                        </p:tgtEl>
                                        <p:attrNameLst>
                                          <p:attrName>ppt_x</p:attrName>
                                        </p:attrNameLst>
                                      </p:cBhvr>
                                      <p:tavLst>
                                        <p:tav tm="0">
                                          <p:val>
                                            <p:strVal val="#ppt_x"/>
                                          </p:val>
                                        </p:tav>
                                        <p:tav tm="100000">
                                          <p:val>
                                            <p:strVal val="#ppt_x"/>
                                          </p:val>
                                        </p:tav>
                                      </p:tavLst>
                                    </p:anim>
                                    <p:anim calcmode="lin" valueType="num">
                                      <p:cBhvr additive="base">
                                        <p:cTn id="5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5">
                                            <p:txEl>
                                              <p:pRg st="0" end="0"/>
                                            </p:txEl>
                                          </p:spTgt>
                                        </p:tgtEl>
                                        <p:attrNameLst>
                                          <p:attrName>style.visibility</p:attrName>
                                        </p:attrNameLst>
                                      </p:cBhvr>
                                      <p:to>
                                        <p:strVal val="visible"/>
                                      </p:to>
                                    </p:set>
                                    <p:anim calcmode="lin" valueType="num">
                                      <p:cBhvr additive="base">
                                        <p:cTn id="5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p:bldP spid="32" grpId="0" animBg="1"/>
      <p:bldP spid="33" grpId="0" animBg="1"/>
      <p:bldP spid="36" grpId="0" animBg="1"/>
      <p:bldP spid="38" grpId="0" animBg="1"/>
      <p:bldP spid="44" grpId="0" animBg="1"/>
      <p:bldP spid="8" grpId="0" animBg="1"/>
      <p:bldP spid="9" grpId="0" animBg="1"/>
      <p:bldP spid="1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453432" y="1213721"/>
            <a:ext cx="3012081" cy="205410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s-CO" sz="2000" b="1" dirty="0">
                <a:solidFill>
                  <a:srgbClr val="C00000"/>
                </a:solidFill>
                <a:latin typeface="Times New Roman" panose="02020603050405020304" pitchFamily="18" charset="0"/>
              </a:rPr>
              <a:t>Ejemplo</a:t>
            </a:r>
          </a:p>
          <a:p>
            <a:pPr algn="just"/>
            <a:r>
              <a:rPr lang="es-CO" b="1" dirty="0">
                <a:solidFill>
                  <a:srgbClr val="002060"/>
                </a:solidFill>
              </a:rPr>
              <a:t>Una junta de 3 personas, se debe elegir de entre 10 representantes elegidos. De cuántas formas se pueden escoger Presidente, Vicepresidente y Tesorero</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5" name="Rectángulo 64"/>
              <p:cNvSpPr/>
              <p:nvPr/>
            </p:nvSpPr>
            <p:spPr>
              <a:xfrm>
                <a:off x="375466" y="3769651"/>
                <a:ext cx="2999190" cy="13988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s-CO" sz="1600" b="1" i="1" smtClean="0">
                              <a:solidFill>
                                <a:schemeClr val="tx1"/>
                              </a:solidFill>
                              <a:latin typeface="Cambria Math" panose="02040503050406030204" pitchFamily="18" charset="0"/>
                            </a:rPr>
                          </m:ctrlPr>
                        </m:sSubPr>
                        <m:e>
                          <m:r>
                            <a:rPr lang="es-CO" sz="1600" b="1" i="1">
                              <a:solidFill>
                                <a:schemeClr val="tx1"/>
                              </a:solidFill>
                              <a:latin typeface="Cambria Math" panose="02040503050406030204" pitchFamily="18" charset="0"/>
                            </a:rPr>
                            <m:t>𝑷</m:t>
                          </m:r>
                        </m:e>
                        <m:sub>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𝟏𝟎</m:t>
                          </m:r>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𝟑</m:t>
                          </m:r>
                          <m:r>
                            <a:rPr lang="es-CO" sz="1600" b="1" i="1">
                              <a:solidFill>
                                <a:schemeClr val="tx1"/>
                              </a:solidFill>
                              <a:latin typeface="Cambria Math" panose="02040503050406030204" pitchFamily="18" charset="0"/>
                            </a:rPr>
                            <m:t>)</m:t>
                          </m:r>
                        </m:sub>
                      </m:sSub>
                      <m:r>
                        <a:rPr lang="es-CO" sz="1600" b="1" i="1">
                          <a:solidFill>
                            <a:schemeClr val="tx1"/>
                          </a:solidFill>
                          <a:latin typeface="Cambria Math" panose="02040503050406030204" pitchFamily="18" charset="0"/>
                        </a:rPr>
                        <m:t>=</m:t>
                      </m:r>
                      <m:f>
                        <m:fPr>
                          <m:ctrlPr>
                            <a:rPr lang="es-CO" sz="1600" b="1" i="1">
                              <a:solidFill>
                                <a:schemeClr val="tx1"/>
                              </a:solidFill>
                              <a:latin typeface="Cambria Math" panose="02040503050406030204" pitchFamily="18" charset="0"/>
                            </a:rPr>
                          </m:ctrlPr>
                        </m:fPr>
                        <m:num>
                          <m:r>
                            <a:rPr lang="es-CO" sz="1600" b="1" i="1" smtClean="0">
                              <a:solidFill>
                                <a:schemeClr val="tx1"/>
                              </a:solidFill>
                              <a:latin typeface="Cambria Math" panose="02040503050406030204" pitchFamily="18" charset="0"/>
                            </a:rPr>
                            <m:t>𝟏𝟎</m:t>
                          </m:r>
                          <m:r>
                            <a:rPr lang="es-CO" sz="1600" b="1" i="1">
                              <a:solidFill>
                                <a:schemeClr val="tx1"/>
                              </a:solidFill>
                              <a:latin typeface="Cambria Math" panose="02040503050406030204" pitchFamily="18" charset="0"/>
                            </a:rPr>
                            <m:t>!</m:t>
                          </m:r>
                        </m:num>
                        <m:den>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𝟏𝟎</m:t>
                          </m:r>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𝟑</m:t>
                          </m:r>
                          <m:r>
                            <a:rPr lang="es-CO" sz="1600" b="1" i="1">
                              <a:solidFill>
                                <a:schemeClr val="tx1"/>
                              </a:solidFill>
                              <a:latin typeface="Cambria Math" panose="02040503050406030204" pitchFamily="18" charset="0"/>
                            </a:rPr>
                            <m:t>)!</m:t>
                          </m:r>
                        </m:den>
                      </m:f>
                      <m:r>
                        <a:rPr lang="es-CO" sz="1600" b="1" i="1">
                          <a:solidFill>
                            <a:schemeClr val="tx1"/>
                          </a:solidFill>
                          <a:latin typeface="Cambria Math" panose="02040503050406030204" pitchFamily="18" charset="0"/>
                        </a:rPr>
                        <m:t>=</m:t>
                      </m:r>
                      <m:f>
                        <m:fPr>
                          <m:ctrlPr>
                            <a:rPr lang="es-CO" sz="1600" b="1" i="1">
                              <a:solidFill>
                                <a:schemeClr val="tx1"/>
                              </a:solidFill>
                              <a:latin typeface="Cambria Math" panose="02040503050406030204" pitchFamily="18" charset="0"/>
                            </a:rPr>
                          </m:ctrlPr>
                        </m:fPr>
                        <m:num>
                          <m:r>
                            <a:rPr lang="es-CO" sz="1600" b="1" i="1">
                              <a:solidFill>
                                <a:schemeClr val="tx1"/>
                              </a:solidFill>
                              <a:latin typeface="Cambria Math" panose="02040503050406030204" pitchFamily="18" charset="0"/>
                            </a:rPr>
                            <m:t>𝟏𝟎</m:t>
                          </m:r>
                          <m:r>
                            <a:rPr lang="es-CO" sz="1600" b="1" i="1">
                              <a:solidFill>
                                <a:schemeClr val="tx1"/>
                              </a:solidFill>
                              <a:latin typeface="Cambria Math" panose="02040503050406030204" pitchFamily="18" charset="0"/>
                            </a:rPr>
                            <m:t>!</m:t>
                          </m:r>
                        </m:num>
                        <m:den>
                          <m:r>
                            <a:rPr lang="es-CO" sz="1600" b="1" i="1" smtClean="0">
                              <a:solidFill>
                                <a:schemeClr val="tx1"/>
                              </a:solidFill>
                              <a:latin typeface="Cambria Math" panose="02040503050406030204" pitchFamily="18" charset="0"/>
                            </a:rPr>
                            <m:t>𝟕</m:t>
                          </m:r>
                          <m:r>
                            <a:rPr lang="es-CO" sz="1600" b="1" i="1">
                              <a:solidFill>
                                <a:schemeClr val="tx1"/>
                              </a:solidFill>
                              <a:latin typeface="Cambria Math" panose="02040503050406030204" pitchFamily="18" charset="0"/>
                            </a:rPr>
                            <m:t>!</m:t>
                          </m:r>
                        </m:den>
                      </m:f>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𝟕𝟐𝟎</m:t>
                      </m:r>
                    </m:oMath>
                  </m:oMathPara>
                </a14:m>
                <a:endParaRPr lang="es-CO" sz="1600" b="1" dirty="0"/>
              </a:p>
            </p:txBody>
          </p:sp>
        </mc:Choice>
        <mc:Fallback xmlns="">
          <p:sp>
            <p:nvSpPr>
              <p:cNvPr id="65" name="Rectángulo 64"/>
              <p:cNvSpPr>
                <a:spLocks noRot="1" noChangeAspect="1" noMove="1" noResize="1" noEditPoints="1" noAdjustHandles="1" noChangeArrowheads="1" noChangeShapeType="1" noTextEdit="1"/>
              </p:cNvSpPr>
              <p:nvPr/>
            </p:nvSpPr>
            <p:spPr>
              <a:xfrm>
                <a:off x="375466" y="3769651"/>
                <a:ext cx="2999190" cy="1398834"/>
              </a:xfrm>
              <a:prstGeom prst="rect">
                <a:avLst/>
              </a:prstGeom>
              <a:blipFill>
                <a:blip r:embed="rId2"/>
                <a:stretch>
                  <a:fillRect/>
                </a:stretch>
              </a:blipFill>
            </p:spPr>
            <p:txBody>
              <a:bodyPr/>
              <a:lstStyle/>
              <a:p>
                <a:r>
                  <a:rPr lang="es-CO">
                    <a:noFill/>
                  </a:rPr>
                  <a:t> </a:t>
                </a:r>
              </a:p>
            </p:txBody>
          </p:sp>
        </mc:Fallback>
      </mc:AlternateContent>
      <p:sp>
        <p:nvSpPr>
          <p:cNvPr id="66" name="Text Box 4"/>
          <p:cNvSpPr txBox="1">
            <a:spLocks noChangeArrowheads="1"/>
          </p:cNvSpPr>
          <p:nvPr/>
        </p:nvSpPr>
        <p:spPr bwMode="auto">
          <a:xfrm>
            <a:off x="702215" y="3358249"/>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Permutaciones: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413321" y="475584"/>
            <a:ext cx="3857454"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508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 10 –representantes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70330" y="78533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43811" y="211200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32" name="Elipse 31"/>
          <p:cNvSpPr/>
          <p:nvPr/>
        </p:nvSpPr>
        <p:spPr>
          <a:xfrm>
            <a:off x="5955642" y="211012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9</a:t>
            </a:r>
          </a:p>
        </p:txBody>
      </p:sp>
      <p:sp>
        <p:nvSpPr>
          <p:cNvPr id="36" name="Elipse 35"/>
          <p:cNvSpPr/>
          <p:nvPr/>
        </p:nvSpPr>
        <p:spPr>
          <a:xfrm>
            <a:off x="6765602" y="198415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10</a:t>
            </a:r>
          </a:p>
        </p:txBody>
      </p:sp>
      <p:sp>
        <p:nvSpPr>
          <p:cNvPr id="39" name="Elipse 38"/>
          <p:cNvSpPr/>
          <p:nvPr/>
        </p:nvSpPr>
        <p:spPr>
          <a:xfrm>
            <a:off x="5860094" y="73236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27274" y="72679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7453378" y="1701631"/>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14480" y="166011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4497749" y="3457620"/>
            <a:ext cx="432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Junta directiva de r=3 miembros:</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465513" y="4840359"/>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563888" y="1601011"/>
            <a:ext cx="751058"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46"/>
          <p:cNvSpPr/>
          <p:nvPr/>
        </p:nvSpPr>
        <p:spPr>
          <a:xfrm>
            <a:off x="375466" y="5294457"/>
            <a:ext cx="3012081" cy="72505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002060"/>
                </a:solidFill>
              </a:rPr>
              <a:t>720 formas de </a:t>
            </a:r>
            <a:r>
              <a:rPr lang="es-CO" b="1" dirty="0" err="1">
                <a:solidFill>
                  <a:srgbClr val="002060"/>
                </a:solidFill>
              </a:rPr>
              <a:t>legir</a:t>
            </a:r>
            <a:r>
              <a:rPr lang="es-CO" b="1" dirty="0">
                <a:solidFill>
                  <a:srgbClr val="002060"/>
                </a:solidFill>
              </a:rPr>
              <a:t> de entre 10 una junta de 3 miembros. </a:t>
            </a:r>
          </a:p>
        </p:txBody>
      </p:sp>
      <p:sp>
        <p:nvSpPr>
          <p:cNvPr id="31" name="Rectangle 2"/>
          <p:cNvSpPr txBox="1">
            <a:spLocks noChangeArrowheads="1"/>
          </p:cNvSpPr>
          <p:nvPr/>
        </p:nvSpPr>
        <p:spPr>
          <a:xfrm>
            <a:off x="255985" y="562356"/>
            <a:ext cx="3861514" cy="608014"/>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pPr algn="ctr" fontAlgn="auto">
              <a:spcAft>
                <a:spcPts val="0"/>
              </a:spcAft>
            </a:pPr>
            <a:r>
              <a:rPr lang="es-ES_tradnl" altLang="es-CO" b="1" dirty="0">
                <a:solidFill>
                  <a:srgbClr val="00B050"/>
                </a:solidFill>
              </a:rPr>
              <a:t>Permutaciones</a:t>
            </a:r>
          </a:p>
        </p:txBody>
      </p:sp>
    </p:spTree>
    <p:extLst>
      <p:ext uri="{BB962C8B-B14F-4D97-AF65-F5344CB8AC3E}">
        <p14:creationId xmlns:p14="http://schemas.microsoft.com/office/powerpoint/2010/main" val="235340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00034 -0.00555 L 0.04236 0.33519 " pathEditMode="relative" rAng="0" ptsTypes="AA">
                                      <p:cBhvr>
                                        <p:cTn id="12" dur="2000" fill="hold"/>
                                        <p:tgtEl>
                                          <p:spTgt spid="44"/>
                                        </p:tgtEl>
                                        <p:attrNameLst>
                                          <p:attrName>ppt_x</p:attrName>
                                          <p:attrName>ppt_y</p:attrName>
                                        </p:attrNameLst>
                                      </p:cBhvr>
                                      <p:rCtr x="2135" y="17037"/>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5E-6 -2.22222E-6 L -0.00833 0.26968 " pathEditMode="relative" rAng="0" ptsTypes="AA">
                                      <p:cBhvr>
                                        <p:cTn id="16" dur="2000" fill="hold"/>
                                        <p:tgtEl>
                                          <p:spTgt spid="32"/>
                                        </p:tgtEl>
                                        <p:attrNameLst>
                                          <p:attrName>ppt_x</p:attrName>
                                          <p:attrName>ppt_y</p:attrName>
                                        </p:attrNameLst>
                                      </p:cBhvr>
                                      <p:rCtr x="-417" y="13472"/>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4.16667E-6 4.81481E-6 L -0.04062 0.4618 " pathEditMode="relative" rAng="0" ptsTypes="AA">
                                      <p:cBhvr>
                                        <p:cTn id="20" dur="2000" fill="hold"/>
                                        <p:tgtEl>
                                          <p:spTgt spid="36"/>
                                        </p:tgtEl>
                                        <p:attrNameLst>
                                          <p:attrName>ppt_x</p:attrName>
                                          <p:attrName>ppt_y</p:attrName>
                                        </p:attrNameLst>
                                      </p:cBhvr>
                                      <p:rCtr x="-2031" y="23079"/>
                                    </p:animMotion>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ppt_x"/>
                                          </p:val>
                                        </p:tav>
                                        <p:tav tm="100000">
                                          <p:val>
                                            <p:strVal val="#ppt_x"/>
                                          </p:val>
                                        </p:tav>
                                      </p:tavLst>
                                    </p:anim>
                                    <p:anim calcmode="lin" valueType="num">
                                      <p:cBhvr additive="base">
                                        <p:cTn id="3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5">
                                            <p:txEl>
                                              <p:pRg st="0" end="0"/>
                                            </p:txEl>
                                          </p:spTgt>
                                        </p:tgtEl>
                                        <p:attrNameLst>
                                          <p:attrName>style.visibility</p:attrName>
                                        </p:attrNameLst>
                                      </p:cBhvr>
                                      <p:to>
                                        <p:strVal val="visible"/>
                                      </p:to>
                                    </p:set>
                                    <p:anim calcmode="lin" valueType="num">
                                      <p:cBhvr additive="base">
                                        <p:cTn id="37"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32" grpId="0" animBg="1"/>
      <p:bldP spid="36" grpId="0" animBg="1"/>
      <p:bldP spid="44" grpId="0" animBg="1"/>
      <p:bldP spid="8" grpId="0" animBg="1"/>
      <p:bldP spid="9"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453432" y="1213721"/>
            <a:ext cx="3012081" cy="205410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s-CO" sz="2000" b="1" dirty="0">
                <a:solidFill>
                  <a:srgbClr val="C00000"/>
                </a:solidFill>
                <a:latin typeface="Times New Roman" panose="02020603050405020304" pitchFamily="18" charset="0"/>
              </a:rPr>
              <a:t>Ejemplo: En el juego de la lotería</a:t>
            </a:r>
          </a:p>
          <a:p>
            <a:pPr algn="just"/>
            <a:r>
              <a:rPr lang="es-CO" b="1" dirty="0">
                <a:solidFill>
                  <a:srgbClr val="002060"/>
                </a:solidFill>
              </a:rPr>
              <a:t>Cuantos números de 4 cifras se pueden formar con las cifras 0, 1, 2, 3, 4, 5, 6, 7, 8, 9. Ninguna cifra se puede repetir</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5" name="Rectángulo 64"/>
              <p:cNvSpPr/>
              <p:nvPr/>
            </p:nvSpPr>
            <p:spPr>
              <a:xfrm>
                <a:off x="375466" y="3769651"/>
                <a:ext cx="2999190" cy="13988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s-CO" sz="1600" b="1" i="1" smtClean="0">
                              <a:solidFill>
                                <a:schemeClr val="tx1"/>
                              </a:solidFill>
                              <a:latin typeface="Cambria Math" panose="02040503050406030204" pitchFamily="18" charset="0"/>
                            </a:rPr>
                          </m:ctrlPr>
                        </m:sSubPr>
                        <m:e>
                          <m:r>
                            <a:rPr lang="es-CO" sz="1600" b="1" i="1">
                              <a:solidFill>
                                <a:schemeClr val="tx1"/>
                              </a:solidFill>
                              <a:latin typeface="Cambria Math" panose="02040503050406030204" pitchFamily="18" charset="0"/>
                            </a:rPr>
                            <m:t>𝑷</m:t>
                          </m:r>
                        </m:e>
                        <m:sub>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𝟏𝟎</m:t>
                          </m:r>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𝟒</m:t>
                          </m:r>
                          <m:r>
                            <a:rPr lang="es-CO" sz="1600" b="1" i="1">
                              <a:solidFill>
                                <a:schemeClr val="tx1"/>
                              </a:solidFill>
                              <a:latin typeface="Cambria Math" panose="02040503050406030204" pitchFamily="18" charset="0"/>
                            </a:rPr>
                            <m:t>)</m:t>
                          </m:r>
                        </m:sub>
                      </m:sSub>
                      <m:r>
                        <a:rPr lang="es-CO" sz="1600" b="1" i="1">
                          <a:solidFill>
                            <a:schemeClr val="tx1"/>
                          </a:solidFill>
                          <a:latin typeface="Cambria Math" panose="02040503050406030204" pitchFamily="18" charset="0"/>
                        </a:rPr>
                        <m:t>=</m:t>
                      </m:r>
                      <m:f>
                        <m:fPr>
                          <m:ctrlPr>
                            <a:rPr lang="es-CO" sz="1600" b="1" i="1">
                              <a:solidFill>
                                <a:schemeClr val="tx1"/>
                              </a:solidFill>
                              <a:latin typeface="Cambria Math" panose="02040503050406030204" pitchFamily="18" charset="0"/>
                            </a:rPr>
                          </m:ctrlPr>
                        </m:fPr>
                        <m:num>
                          <m:r>
                            <a:rPr lang="es-CO" sz="1600" b="1" i="1" smtClean="0">
                              <a:solidFill>
                                <a:schemeClr val="tx1"/>
                              </a:solidFill>
                              <a:latin typeface="Cambria Math" panose="02040503050406030204" pitchFamily="18" charset="0"/>
                            </a:rPr>
                            <m:t>𝟏𝟎</m:t>
                          </m:r>
                          <m:r>
                            <a:rPr lang="es-CO" sz="1600" b="1" i="1">
                              <a:solidFill>
                                <a:schemeClr val="tx1"/>
                              </a:solidFill>
                              <a:latin typeface="Cambria Math" panose="02040503050406030204" pitchFamily="18" charset="0"/>
                            </a:rPr>
                            <m:t>!</m:t>
                          </m:r>
                        </m:num>
                        <m:den>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𝟏𝟎</m:t>
                          </m:r>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𝟒</m:t>
                          </m:r>
                          <m:r>
                            <a:rPr lang="es-CO" sz="1600" b="1" i="1">
                              <a:solidFill>
                                <a:schemeClr val="tx1"/>
                              </a:solidFill>
                              <a:latin typeface="Cambria Math" panose="02040503050406030204" pitchFamily="18" charset="0"/>
                            </a:rPr>
                            <m:t>)!</m:t>
                          </m:r>
                        </m:den>
                      </m:f>
                      <m:r>
                        <a:rPr lang="es-CO" sz="1600" b="1" i="1">
                          <a:solidFill>
                            <a:schemeClr val="tx1"/>
                          </a:solidFill>
                          <a:latin typeface="Cambria Math" panose="02040503050406030204" pitchFamily="18" charset="0"/>
                        </a:rPr>
                        <m:t>=</m:t>
                      </m:r>
                      <m:f>
                        <m:fPr>
                          <m:ctrlPr>
                            <a:rPr lang="es-CO" sz="1600" b="1" i="1">
                              <a:solidFill>
                                <a:schemeClr val="tx1"/>
                              </a:solidFill>
                              <a:latin typeface="Cambria Math" panose="02040503050406030204" pitchFamily="18" charset="0"/>
                            </a:rPr>
                          </m:ctrlPr>
                        </m:fPr>
                        <m:num>
                          <m:r>
                            <a:rPr lang="es-CO" sz="1600" b="1" i="1" smtClean="0">
                              <a:solidFill>
                                <a:schemeClr val="tx1"/>
                              </a:solidFill>
                              <a:latin typeface="Cambria Math" panose="02040503050406030204" pitchFamily="18" charset="0"/>
                            </a:rPr>
                            <m:t>𝟏𝟎</m:t>
                          </m:r>
                          <m:r>
                            <a:rPr lang="es-CO" sz="1600" b="1" i="1">
                              <a:solidFill>
                                <a:schemeClr val="tx1"/>
                              </a:solidFill>
                              <a:latin typeface="Cambria Math" panose="02040503050406030204" pitchFamily="18" charset="0"/>
                            </a:rPr>
                            <m:t>!</m:t>
                          </m:r>
                        </m:num>
                        <m:den>
                          <m:r>
                            <a:rPr lang="es-CO" sz="1600" b="1" i="1" smtClean="0">
                              <a:solidFill>
                                <a:schemeClr val="tx1"/>
                              </a:solidFill>
                              <a:latin typeface="Cambria Math" panose="02040503050406030204" pitchFamily="18" charset="0"/>
                            </a:rPr>
                            <m:t>𝟔</m:t>
                          </m:r>
                          <m:r>
                            <a:rPr lang="es-CO" sz="1600" b="1" i="1">
                              <a:solidFill>
                                <a:schemeClr val="tx1"/>
                              </a:solidFill>
                              <a:latin typeface="Cambria Math" panose="02040503050406030204" pitchFamily="18" charset="0"/>
                            </a:rPr>
                            <m:t>!</m:t>
                          </m:r>
                        </m:den>
                      </m:f>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𝟓𝟎𝟒𝟎</m:t>
                      </m:r>
                    </m:oMath>
                  </m:oMathPara>
                </a14:m>
                <a:endParaRPr lang="es-CO" sz="1600" b="1" dirty="0"/>
              </a:p>
            </p:txBody>
          </p:sp>
        </mc:Choice>
        <mc:Fallback xmlns="">
          <p:sp>
            <p:nvSpPr>
              <p:cNvPr id="65" name="Rectángulo 64"/>
              <p:cNvSpPr>
                <a:spLocks noRot="1" noChangeAspect="1" noMove="1" noResize="1" noEditPoints="1" noAdjustHandles="1" noChangeArrowheads="1" noChangeShapeType="1" noTextEdit="1"/>
              </p:cNvSpPr>
              <p:nvPr/>
            </p:nvSpPr>
            <p:spPr>
              <a:xfrm>
                <a:off x="375466" y="3769651"/>
                <a:ext cx="2999190" cy="1398834"/>
              </a:xfrm>
              <a:prstGeom prst="rect">
                <a:avLst/>
              </a:prstGeom>
              <a:blipFill>
                <a:blip r:embed="rId2"/>
                <a:stretch>
                  <a:fillRect/>
                </a:stretch>
              </a:blipFill>
            </p:spPr>
            <p:txBody>
              <a:bodyPr/>
              <a:lstStyle/>
              <a:p>
                <a:r>
                  <a:rPr lang="es-CO">
                    <a:noFill/>
                  </a:rPr>
                  <a:t> </a:t>
                </a:r>
              </a:p>
            </p:txBody>
          </p:sp>
        </mc:Fallback>
      </mc:AlternateContent>
      <p:sp>
        <p:nvSpPr>
          <p:cNvPr id="66" name="Text Box 4"/>
          <p:cNvSpPr txBox="1">
            <a:spLocks noChangeArrowheads="1"/>
          </p:cNvSpPr>
          <p:nvPr/>
        </p:nvSpPr>
        <p:spPr bwMode="auto">
          <a:xfrm>
            <a:off x="702215" y="3358249"/>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Permutaciones: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413321" y="475584"/>
            <a:ext cx="3857454"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508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 10 –dígitos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70330" y="78533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43811" y="211200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32" name="Elipse 31"/>
          <p:cNvSpPr/>
          <p:nvPr/>
        </p:nvSpPr>
        <p:spPr>
          <a:xfrm>
            <a:off x="5955642" y="211012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9</a:t>
            </a:r>
          </a:p>
        </p:txBody>
      </p:sp>
      <p:sp>
        <p:nvSpPr>
          <p:cNvPr id="36" name="Elipse 35"/>
          <p:cNvSpPr/>
          <p:nvPr/>
        </p:nvSpPr>
        <p:spPr>
          <a:xfrm>
            <a:off x="6765602" y="198415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0</a:t>
            </a:r>
          </a:p>
        </p:txBody>
      </p:sp>
      <p:sp>
        <p:nvSpPr>
          <p:cNvPr id="39" name="Elipse 38"/>
          <p:cNvSpPr/>
          <p:nvPr/>
        </p:nvSpPr>
        <p:spPr>
          <a:xfrm>
            <a:off x="5860094" y="73236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27274" y="72679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7453378" y="1701631"/>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14480" y="166011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5769562" y="3462348"/>
            <a:ext cx="432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Números de r=4 cifras:</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465513" y="4840359"/>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563888" y="1601011"/>
            <a:ext cx="751058"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46"/>
          <p:cNvSpPr/>
          <p:nvPr/>
        </p:nvSpPr>
        <p:spPr>
          <a:xfrm>
            <a:off x="375466" y="5294457"/>
            <a:ext cx="3012081" cy="72505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002060"/>
                </a:solidFill>
              </a:rPr>
              <a:t>5040 maneras de formar números de cuatro cifras. </a:t>
            </a:r>
          </a:p>
        </p:txBody>
      </p:sp>
      <p:sp>
        <p:nvSpPr>
          <p:cNvPr id="5" name="Rectángulo 4"/>
          <p:cNvSpPr/>
          <p:nvPr/>
        </p:nvSpPr>
        <p:spPr>
          <a:xfrm>
            <a:off x="4644008" y="4437112"/>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10</a:t>
            </a:r>
          </a:p>
        </p:txBody>
      </p:sp>
      <p:sp>
        <p:nvSpPr>
          <p:cNvPr id="33" name="Rectángulo 32"/>
          <p:cNvSpPr/>
          <p:nvPr/>
        </p:nvSpPr>
        <p:spPr>
          <a:xfrm>
            <a:off x="5680562" y="4437112"/>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9</a:t>
            </a:r>
            <a:endParaRPr lang="es-CO" dirty="0"/>
          </a:p>
        </p:txBody>
      </p:sp>
      <p:sp>
        <p:nvSpPr>
          <p:cNvPr id="34" name="Rectángulo 33"/>
          <p:cNvSpPr/>
          <p:nvPr/>
        </p:nvSpPr>
        <p:spPr>
          <a:xfrm>
            <a:off x="6738575" y="4421947"/>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8</a:t>
            </a:r>
            <a:endParaRPr lang="es-CO" dirty="0"/>
          </a:p>
        </p:txBody>
      </p:sp>
      <p:sp>
        <p:nvSpPr>
          <p:cNvPr id="35" name="Rectángulo 34"/>
          <p:cNvSpPr/>
          <p:nvPr/>
        </p:nvSpPr>
        <p:spPr>
          <a:xfrm>
            <a:off x="7945170" y="4415438"/>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7</a:t>
            </a:r>
            <a:endParaRPr lang="es-CO" dirty="0"/>
          </a:p>
        </p:txBody>
      </p:sp>
      <p:sp>
        <p:nvSpPr>
          <p:cNvPr id="37" name="Rectángulo 36"/>
          <p:cNvSpPr/>
          <p:nvPr/>
        </p:nvSpPr>
        <p:spPr>
          <a:xfrm>
            <a:off x="5680562" y="5275627"/>
            <a:ext cx="1013016"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5040</a:t>
            </a:r>
            <a:endParaRPr lang="es-CO" dirty="0"/>
          </a:p>
        </p:txBody>
      </p:sp>
      <p:sp>
        <p:nvSpPr>
          <p:cNvPr id="38" name="Text Box 46"/>
          <p:cNvSpPr txBox="1">
            <a:spLocks noChangeArrowheads="1"/>
          </p:cNvSpPr>
          <p:nvPr/>
        </p:nvSpPr>
        <p:spPr bwMode="auto">
          <a:xfrm>
            <a:off x="5432832" y="460227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45" name="Text Box 46"/>
          <p:cNvSpPr txBox="1">
            <a:spLocks noChangeArrowheads="1"/>
          </p:cNvSpPr>
          <p:nvPr/>
        </p:nvSpPr>
        <p:spPr bwMode="auto">
          <a:xfrm>
            <a:off x="6434016" y="461620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49" name="Text Box 46"/>
          <p:cNvSpPr txBox="1">
            <a:spLocks noChangeArrowheads="1"/>
          </p:cNvSpPr>
          <p:nvPr/>
        </p:nvSpPr>
        <p:spPr bwMode="auto">
          <a:xfrm>
            <a:off x="7595508" y="4602275"/>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50" name="Text Box 46"/>
          <p:cNvSpPr txBox="1">
            <a:spLocks noChangeArrowheads="1"/>
          </p:cNvSpPr>
          <p:nvPr/>
        </p:nvSpPr>
        <p:spPr bwMode="auto">
          <a:xfrm>
            <a:off x="4933102" y="5363365"/>
            <a:ext cx="32733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7" name="Flecha abajo 6"/>
          <p:cNvSpPr/>
          <p:nvPr/>
        </p:nvSpPr>
        <p:spPr>
          <a:xfrm>
            <a:off x="4802305" y="3032850"/>
            <a:ext cx="242898" cy="10801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1" name="Text Box 4"/>
          <p:cNvSpPr txBox="1">
            <a:spLocks noChangeArrowheads="1"/>
          </p:cNvSpPr>
          <p:nvPr/>
        </p:nvSpPr>
        <p:spPr bwMode="auto">
          <a:xfrm>
            <a:off x="4168350" y="3063455"/>
            <a:ext cx="432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s-ES" altLang="es-CO" sz="2000" b="1" dirty="0">
                <a:solidFill>
                  <a:srgbClr val="7030A0"/>
                </a:solidFill>
                <a:latin typeface="Times New Roman" panose="02020603050405020304" pitchFamily="18" charset="0"/>
              </a:rPr>
              <a:t>10 posibilidades</a:t>
            </a:r>
          </a:p>
        </p:txBody>
      </p:sp>
      <p:sp>
        <p:nvSpPr>
          <p:cNvPr id="52" name="Rectangle 2"/>
          <p:cNvSpPr txBox="1">
            <a:spLocks noChangeArrowheads="1"/>
          </p:cNvSpPr>
          <p:nvPr/>
        </p:nvSpPr>
        <p:spPr>
          <a:xfrm>
            <a:off x="255985" y="562356"/>
            <a:ext cx="3861514" cy="608014"/>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pPr algn="ctr" fontAlgn="auto">
              <a:spcAft>
                <a:spcPts val="0"/>
              </a:spcAft>
            </a:pPr>
            <a:r>
              <a:rPr lang="es-ES_tradnl" altLang="es-CO" b="1" dirty="0">
                <a:solidFill>
                  <a:srgbClr val="00B050"/>
                </a:solidFill>
              </a:rPr>
              <a:t>Permutaciones</a:t>
            </a:r>
          </a:p>
        </p:txBody>
      </p:sp>
    </p:spTree>
    <p:extLst>
      <p:ext uri="{BB962C8B-B14F-4D97-AF65-F5344CB8AC3E}">
        <p14:creationId xmlns:p14="http://schemas.microsoft.com/office/powerpoint/2010/main" val="200262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2.22222E-6 3.7037E-6 L -0.01111 0.45208 " pathEditMode="relative" rAng="0" ptsTypes="AA">
                                      <p:cBhvr>
                                        <p:cTn id="29" dur="2000" fill="hold"/>
                                        <p:tgtEl>
                                          <p:spTgt spid="39"/>
                                        </p:tgtEl>
                                        <p:attrNameLst>
                                          <p:attrName>ppt_x</p:attrName>
                                          <p:attrName>ppt_y</p:attrName>
                                        </p:attrNameLst>
                                      </p:cBhvr>
                                      <p:rCtr x="-556" y="22593"/>
                                    </p:animMotion>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dissolv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4.16667E-6 3.33333E-6 L -0.0507 0.4331 " pathEditMode="relative" rAng="0" ptsTypes="AA">
                                      <p:cBhvr>
                                        <p:cTn id="44" dur="2000" fill="hold"/>
                                        <p:tgtEl>
                                          <p:spTgt spid="41"/>
                                        </p:tgtEl>
                                        <p:attrNameLst>
                                          <p:attrName>ppt_x</p:attrName>
                                          <p:attrName>ppt_y</p:attrName>
                                        </p:attrNameLst>
                                      </p:cBhvr>
                                      <p:rCtr x="-2535" y="21644"/>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dissolve">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3.61111E-6 -2.96296E-6 L 0.37934 0.31435 " pathEditMode="relative" rAng="0" ptsTypes="AA">
                                      <p:cBhvr>
                                        <p:cTn id="59" dur="2000" fill="hold"/>
                                        <p:tgtEl>
                                          <p:spTgt spid="44"/>
                                        </p:tgtEl>
                                        <p:attrNameLst>
                                          <p:attrName>ppt_x</p:attrName>
                                          <p:attrName>ppt_y</p:attrName>
                                        </p:attrNameLst>
                                      </p:cBhvr>
                                      <p:rCtr x="18958" y="15718"/>
                                    </p:animMotion>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additive="base">
                                        <p:cTn id="81" dur="500" fill="hold"/>
                                        <p:tgtEl>
                                          <p:spTgt spid="8"/>
                                        </p:tgtEl>
                                        <p:attrNameLst>
                                          <p:attrName>ppt_x</p:attrName>
                                        </p:attrNameLst>
                                      </p:cBhvr>
                                      <p:tavLst>
                                        <p:tav tm="0">
                                          <p:val>
                                            <p:strVal val="#ppt_x"/>
                                          </p:val>
                                        </p:tav>
                                        <p:tav tm="100000">
                                          <p:val>
                                            <p:strVal val="#ppt_x"/>
                                          </p:val>
                                        </p:tav>
                                      </p:tavLst>
                                    </p:anim>
                                    <p:anim calcmode="lin" valueType="num">
                                      <p:cBhvr additive="base">
                                        <p:cTn id="8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anim calcmode="lin" valueType="num">
                                      <p:cBhvr additive="base">
                                        <p:cTn id="87" dur="500" fill="hold"/>
                                        <p:tgtEl>
                                          <p:spTgt spid="66"/>
                                        </p:tgtEl>
                                        <p:attrNameLst>
                                          <p:attrName>ppt_x</p:attrName>
                                        </p:attrNameLst>
                                      </p:cBhvr>
                                      <p:tavLst>
                                        <p:tav tm="0">
                                          <p:val>
                                            <p:strVal val="#ppt_x"/>
                                          </p:val>
                                        </p:tav>
                                        <p:tav tm="100000">
                                          <p:val>
                                            <p:strVal val="#ppt_x"/>
                                          </p:val>
                                        </p:tav>
                                      </p:tavLst>
                                    </p:anim>
                                    <p:anim calcmode="lin" valueType="num">
                                      <p:cBhvr additive="base">
                                        <p:cTn id="8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65">
                                            <p:txEl>
                                              <p:pRg st="0" end="0"/>
                                            </p:txEl>
                                          </p:spTgt>
                                        </p:tgtEl>
                                        <p:attrNameLst>
                                          <p:attrName>style.visibility</p:attrName>
                                        </p:attrNameLst>
                                      </p:cBhvr>
                                      <p:to>
                                        <p:strVal val="visible"/>
                                      </p:to>
                                    </p:set>
                                    <p:anim calcmode="lin" valueType="num">
                                      <p:cBhvr additive="base">
                                        <p:cTn id="93"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additive="base">
                                        <p:cTn id="99" dur="500" fill="hold"/>
                                        <p:tgtEl>
                                          <p:spTgt spid="47"/>
                                        </p:tgtEl>
                                        <p:attrNameLst>
                                          <p:attrName>ppt_x</p:attrName>
                                        </p:attrNameLst>
                                      </p:cBhvr>
                                      <p:tavLst>
                                        <p:tav tm="0">
                                          <p:val>
                                            <p:strVal val="#ppt_x"/>
                                          </p:val>
                                        </p:tav>
                                        <p:tav tm="100000">
                                          <p:val>
                                            <p:strVal val="#ppt_x"/>
                                          </p:val>
                                        </p:tav>
                                      </p:tavLst>
                                    </p:anim>
                                    <p:anim calcmode="lin" valueType="num">
                                      <p:cBhvr additive="base">
                                        <p:cTn id="10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39" grpId="0" animBg="1"/>
      <p:bldP spid="41" grpId="0" animBg="1"/>
      <p:bldP spid="44" grpId="0" animBg="1"/>
      <p:bldP spid="8" grpId="0" animBg="1"/>
      <p:bldP spid="47" grpId="0" animBg="1"/>
      <p:bldP spid="5" grpId="0" animBg="1"/>
      <p:bldP spid="33" grpId="0" animBg="1"/>
      <p:bldP spid="34" grpId="0" animBg="1"/>
      <p:bldP spid="35" grpId="0" animBg="1"/>
      <p:bldP spid="37" grpId="0" animBg="1"/>
      <p:bldP spid="38" grpId="0"/>
      <p:bldP spid="45" grpId="0"/>
      <p:bldP spid="49" grpId="0"/>
      <p:bldP spid="50" grpId="0"/>
      <p:bldP spid="7" grpId="0" animBg="1"/>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317383" y="1106546"/>
            <a:ext cx="3206651" cy="251130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s-CO" b="1" dirty="0">
                <a:solidFill>
                  <a:srgbClr val="C00000"/>
                </a:solidFill>
                <a:latin typeface="Times New Roman" panose="02020603050405020304" pitchFamily="18" charset="0"/>
              </a:rPr>
              <a:t>Ejemplo. En el juego de la lotería</a:t>
            </a:r>
          </a:p>
          <a:p>
            <a:pPr algn="just"/>
            <a:r>
              <a:rPr lang="es-CO" b="1" dirty="0">
                <a:solidFill>
                  <a:srgbClr val="002060"/>
                </a:solidFill>
              </a:rPr>
              <a:t>Cuantos números de 4 cifras se pueden formar con las cifras 0, 1, 2, 3, 4, 5, 6, 7, 8, 9. </a:t>
            </a:r>
            <a:r>
              <a:rPr lang="es-CO" b="1" dirty="0">
                <a:solidFill>
                  <a:srgbClr val="C00000"/>
                </a:solidFill>
              </a:rPr>
              <a:t>¿Cuántos de estos números son pares? </a:t>
            </a:r>
            <a:r>
              <a:rPr lang="es-CO" b="1" dirty="0">
                <a:solidFill>
                  <a:srgbClr val="002060"/>
                </a:solidFill>
              </a:rPr>
              <a:t>Ninguna cifra se puede repetir. </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5" name="Rectángulo 64"/>
              <p:cNvSpPr/>
              <p:nvPr/>
            </p:nvSpPr>
            <p:spPr>
              <a:xfrm>
                <a:off x="384437" y="4205892"/>
                <a:ext cx="2999190" cy="13988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s-CO" sz="1600" b="1" i="1" smtClean="0">
                              <a:solidFill>
                                <a:schemeClr val="tx1"/>
                              </a:solidFill>
                              <a:latin typeface="Cambria Math" panose="02040503050406030204" pitchFamily="18" charset="0"/>
                            </a:rPr>
                          </m:ctrlPr>
                        </m:sSubPr>
                        <m:e>
                          <m:r>
                            <a:rPr lang="es-CO" sz="1600" b="1" i="1" smtClean="0">
                              <a:solidFill>
                                <a:schemeClr val="tx1"/>
                              </a:solidFill>
                              <a:latin typeface="Cambria Math" panose="02040503050406030204" pitchFamily="18" charset="0"/>
                            </a:rPr>
                            <m:t>𝟓</m:t>
                          </m:r>
                          <m:r>
                            <a:rPr lang="es-CO" sz="1600" b="1" i="1" smtClean="0">
                              <a:solidFill>
                                <a:schemeClr val="tx1"/>
                              </a:solidFill>
                              <a:latin typeface="Cambria Math" panose="02040503050406030204" pitchFamily="18" charset="0"/>
                            </a:rPr>
                            <m:t>∗</m:t>
                          </m:r>
                          <m:r>
                            <a:rPr lang="es-CO" sz="1600" b="1" i="1">
                              <a:solidFill>
                                <a:schemeClr val="tx1"/>
                              </a:solidFill>
                              <a:latin typeface="Cambria Math" panose="02040503050406030204" pitchFamily="18" charset="0"/>
                            </a:rPr>
                            <m:t>𝑷</m:t>
                          </m:r>
                        </m:e>
                        <m:sub>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𝟗</m:t>
                          </m:r>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𝟑</m:t>
                          </m:r>
                          <m:r>
                            <a:rPr lang="es-CO" sz="1600" b="1" i="1">
                              <a:solidFill>
                                <a:schemeClr val="tx1"/>
                              </a:solidFill>
                              <a:latin typeface="Cambria Math" panose="02040503050406030204" pitchFamily="18" charset="0"/>
                            </a:rPr>
                            <m:t>)</m:t>
                          </m:r>
                        </m:sub>
                      </m:sSub>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𝟓</m:t>
                      </m:r>
                      <m:r>
                        <a:rPr lang="es-CO" sz="1600" b="1" i="1" smtClean="0">
                          <a:solidFill>
                            <a:schemeClr val="tx1"/>
                          </a:solidFill>
                          <a:latin typeface="Cambria Math" panose="02040503050406030204" pitchFamily="18" charset="0"/>
                        </a:rPr>
                        <m:t>∗</m:t>
                      </m:r>
                      <m:f>
                        <m:fPr>
                          <m:ctrlPr>
                            <a:rPr lang="es-CO" sz="1600" b="1" i="1">
                              <a:solidFill>
                                <a:schemeClr val="tx1"/>
                              </a:solidFill>
                              <a:latin typeface="Cambria Math" panose="02040503050406030204" pitchFamily="18" charset="0"/>
                            </a:rPr>
                          </m:ctrlPr>
                        </m:fPr>
                        <m:num>
                          <m:r>
                            <a:rPr lang="es-CO" sz="1600" b="1" i="1" smtClean="0">
                              <a:solidFill>
                                <a:schemeClr val="tx1"/>
                              </a:solidFill>
                              <a:latin typeface="Cambria Math" panose="02040503050406030204" pitchFamily="18" charset="0"/>
                            </a:rPr>
                            <m:t>𝟗</m:t>
                          </m:r>
                          <m:r>
                            <a:rPr lang="es-CO" sz="1600" b="1" i="1">
                              <a:solidFill>
                                <a:schemeClr val="tx1"/>
                              </a:solidFill>
                              <a:latin typeface="Cambria Math" panose="02040503050406030204" pitchFamily="18" charset="0"/>
                            </a:rPr>
                            <m:t>!</m:t>
                          </m:r>
                        </m:num>
                        <m:den>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𝟗</m:t>
                          </m:r>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𝟑</m:t>
                          </m:r>
                          <m:r>
                            <a:rPr lang="es-CO" sz="1600" b="1" i="1">
                              <a:solidFill>
                                <a:schemeClr val="tx1"/>
                              </a:solidFill>
                              <a:latin typeface="Cambria Math" panose="02040503050406030204" pitchFamily="18" charset="0"/>
                            </a:rPr>
                            <m:t>)!</m:t>
                          </m:r>
                        </m:den>
                      </m:f>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𝟐𝟓𝟐𝟎</m:t>
                      </m:r>
                    </m:oMath>
                  </m:oMathPara>
                </a14:m>
                <a:endParaRPr lang="es-CO" sz="1600" b="1" dirty="0"/>
              </a:p>
            </p:txBody>
          </p:sp>
        </mc:Choice>
        <mc:Fallback xmlns="">
          <p:sp>
            <p:nvSpPr>
              <p:cNvPr id="65" name="Rectángulo 64"/>
              <p:cNvSpPr>
                <a:spLocks noRot="1" noChangeAspect="1" noMove="1" noResize="1" noEditPoints="1" noAdjustHandles="1" noChangeArrowheads="1" noChangeShapeType="1" noTextEdit="1"/>
              </p:cNvSpPr>
              <p:nvPr/>
            </p:nvSpPr>
            <p:spPr>
              <a:xfrm>
                <a:off x="384437" y="4205892"/>
                <a:ext cx="2999190" cy="1398834"/>
              </a:xfrm>
              <a:prstGeom prst="rect">
                <a:avLst/>
              </a:prstGeom>
              <a:blipFill>
                <a:blip r:embed="rId2"/>
                <a:stretch>
                  <a:fillRect/>
                </a:stretch>
              </a:blipFill>
            </p:spPr>
            <p:txBody>
              <a:bodyPr/>
              <a:lstStyle/>
              <a:p>
                <a:r>
                  <a:rPr lang="es-CO">
                    <a:noFill/>
                  </a:rPr>
                  <a:t> </a:t>
                </a:r>
              </a:p>
            </p:txBody>
          </p:sp>
        </mc:Fallback>
      </mc:AlternateContent>
      <p:sp>
        <p:nvSpPr>
          <p:cNvPr id="66" name="Text Box 4"/>
          <p:cNvSpPr txBox="1">
            <a:spLocks noChangeArrowheads="1"/>
          </p:cNvSpPr>
          <p:nvPr/>
        </p:nvSpPr>
        <p:spPr bwMode="auto">
          <a:xfrm>
            <a:off x="471914" y="3922961"/>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Permutaciones: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413321" y="475584"/>
            <a:ext cx="3857454"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508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 10 –dígitos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70330" y="78533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43811" y="211200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32" name="Elipse 31"/>
          <p:cNvSpPr/>
          <p:nvPr/>
        </p:nvSpPr>
        <p:spPr>
          <a:xfrm>
            <a:off x="5955642" y="211012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9</a:t>
            </a:r>
          </a:p>
        </p:txBody>
      </p:sp>
      <p:sp>
        <p:nvSpPr>
          <p:cNvPr id="36" name="Elipse 35"/>
          <p:cNvSpPr/>
          <p:nvPr/>
        </p:nvSpPr>
        <p:spPr>
          <a:xfrm>
            <a:off x="6765602" y="198415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0</a:t>
            </a:r>
          </a:p>
        </p:txBody>
      </p:sp>
      <p:sp>
        <p:nvSpPr>
          <p:cNvPr id="39" name="Elipse 38"/>
          <p:cNvSpPr/>
          <p:nvPr/>
        </p:nvSpPr>
        <p:spPr>
          <a:xfrm>
            <a:off x="5860094" y="73236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27274" y="72679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7453378" y="1701631"/>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14480" y="166011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5769562" y="3462348"/>
            <a:ext cx="432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Números de r=4 cifras:</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505433" y="4054809"/>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563888" y="1601011"/>
            <a:ext cx="751058"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46"/>
          <p:cNvSpPr/>
          <p:nvPr/>
        </p:nvSpPr>
        <p:spPr>
          <a:xfrm>
            <a:off x="453431" y="5745092"/>
            <a:ext cx="3012081" cy="72505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002060"/>
                </a:solidFill>
              </a:rPr>
              <a:t>2520 maneras de formar números de cuatro cifras pares y sin repetición. </a:t>
            </a:r>
          </a:p>
        </p:txBody>
      </p:sp>
      <p:sp>
        <p:nvSpPr>
          <p:cNvPr id="5" name="Rectángulo 4"/>
          <p:cNvSpPr/>
          <p:nvPr/>
        </p:nvSpPr>
        <p:spPr>
          <a:xfrm>
            <a:off x="4644008" y="4437112"/>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9</a:t>
            </a:r>
          </a:p>
        </p:txBody>
      </p:sp>
      <p:sp>
        <p:nvSpPr>
          <p:cNvPr id="33" name="Rectángulo 32"/>
          <p:cNvSpPr/>
          <p:nvPr/>
        </p:nvSpPr>
        <p:spPr>
          <a:xfrm>
            <a:off x="5680562" y="4437112"/>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8</a:t>
            </a:r>
            <a:endParaRPr lang="es-CO" dirty="0"/>
          </a:p>
        </p:txBody>
      </p:sp>
      <p:sp>
        <p:nvSpPr>
          <p:cNvPr id="34" name="Rectángulo 33"/>
          <p:cNvSpPr/>
          <p:nvPr/>
        </p:nvSpPr>
        <p:spPr>
          <a:xfrm>
            <a:off x="6738575" y="4421947"/>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7</a:t>
            </a:r>
            <a:endParaRPr lang="es-CO" dirty="0"/>
          </a:p>
        </p:txBody>
      </p:sp>
      <p:sp>
        <p:nvSpPr>
          <p:cNvPr id="35" name="Rectángulo 34"/>
          <p:cNvSpPr/>
          <p:nvPr/>
        </p:nvSpPr>
        <p:spPr>
          <a:xfrm>
            <a:off x="7945170" y="4415438"/>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5</a:t>
            </a:r>
            <a:endParaRPr lang="es-CO" dirty="0"/>
          </a:p>
        </p:txBody>
      </p:sp>
      <p:sp>
        <p:nvSpPr>
          <p:cNvPr id="37" name="Rectángulo 36"/>
          <p:cNvSpPr/>
          <p:nvPr/>
        </p:nvSpPr>
        <p:spPr>
          <a:xfrm>
            <a:off x="5680562" y="5275627"/>
            <a:ext cx="1013016"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2520</a:t>
            </a:r>
            <a:endParaRPr lang="es-CO" dirty="0"/>
          </a:p>
        </p:txBody>
      </p:sp>
      <p:sp>
        <p:nvSpPr>
          <p:cNvPr id="38" name="Text Box 46"/>
          <p:cNvSpPr txBox="1">
            <a:spLocks noChangeArrowheads="1"/>
          </p:cNvSpPr>
          <p:nvPr/>
        </p:nvSpPr>
        <p:spPr bwMode="auto">
          <a:xfrm>
            <a:off x="5432832" y="460227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45" name="Text Box 46"/>
          <p:cNvSpPr txBox="1">
            <a:spLocks noChangeArrowheads="1"/>
          </p:cNvSpPr>
          <p:nvPr/>
        </p:nvSpPr>
        <p:spPr bwMode="auto">
          <a:xfrm>
            <a:off x="6434016" y="461620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49" name="Text Box 46"/>
          <p:cNvSpPr txBox="1">
            <a:spLocks noChangeArrowheads="1"/>
          </p:cNvSpPr>
          <p:nvPr/>
        </p:nvSpPr>
        <p:spPr bwMode="auto">
          <a:xfrm>
            <a:off x="7595508" y="4602275"/>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50" name="Text Box 46"/>
          <p:cNvSpPr txBox="1">
            <a:spLocks noChangeArrowheads="1"/>
          </p:cNvSpPr>
          <p:nvPr/>
        </p:nvSpPr>
        <p:spPr bwMode="auto">
          <a:xfrm>
            <a:off x="4933102" y="5363365"/>
            <a:ext cx="32733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7" name="Flecha abajo 6"/>
          <p:cNvSpPr/>
          <p:nvPr/>
        </p:nvSpPr>
        <p:spPr>
          <a:xfrm>
            <a:off x="8149326" y="3229591"/>
            <a:ext cx="242898" cy="10801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1" name="Text Box 4"/>
          <p:cNvSpPr txBox="1">
            <a:spLocks noChangeArrowheads="1"/>
          </p:cNvSpPr>
          <p:nvPr/>
        </p:nvSpPr>
        <p:spPr bwMode="auto">
          <a:xfrm>
            <a:off x="7289280" y="2925337"/>
            <a:ext cx="19086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s-ES" altLang="es-CO" sz="2000" b="1" dirty="0">
                <a:solidFill>
                  <a:srgbClr val="7030A0"/>
                </a:solidFill>
                <a:latin typeface="Times New Roman" panose="02020603050405020304" pitchFamily="18" charset="0"/>
              </a:rPr>
              <a:t>5 posibilidades</a:t>
            </a:r>
          </a:p>
        </p:txBody>
      </p:sp>
      <p:sp>
        <p:nvSpPr>
          <p:cNvPr id="52" name="Text Box 4"/>
          <p:cNvSpPr txBox="1">
            <a:spLocks noChangeArrowheads="1"/>
          </p:cNvSpPr>
          <p:nvPr/>
        </p:nvSpPr>
        <p:spPr bwMode="auto">
          <a:xfrm>
            <a:off x="4065514" y="3683870"/>
            <a:ext cx="190868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s-ES" altLang="es-CO" sz="2000" b="1" dirty="0">
                <a:solidFill>
                  <a:srgbClr val="7030A0"/>
                </a:solidFill>
                <a:latin typeface="Times New Roman" panose="02020603050405020304" pitchFamily="18" charset="0"/>
              </a:rPr>
              <a:t>9 posibilidades</a:t>
            </a:r>
          </a:p>
        </p:txBody>
      </p:sp>
      <p:sp>
        <p:nvSpPr>
          <p:cNvPr id="53" name="Rectangle 2"/>
          <p:cNvSpPr txBox="1">
            <a:spLocks noChangeArrowheads="1"/>
          </p:cNvSpPr>
          <p:nvPr/>
        </p:nvSpPr>
        <p:spPr>
          <a:xfrm>
            <a:off x="255985" y="562356"/>
            <a:ext cx="3861514" cy="608014"/>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pPr algn="ctr" fontAlgn="auto">
              <a:spcAft>
                <a:spcPts val="0"/>
              </a:spcAft>
            </a:pPr>
            <a:r>
              <a:rPr lang="es-ES_tradnl" altLang="es-CO" b="1" dirty="0">
                <a:solidFill>
                  <a:srgbClr val="00B050"/>
                </a:solidFill>
              </a:rPr>
              <a:t>Permutaciones</a:t>
            </a:r>
          </a:p>
        </p:txBody>
      </p:sp>
    </p:spTree>
    <p:extLst>
      <p:ext uri="{BB962C8B-B14F-4D97-AF65-F5344CB8AC3E}">
        <p14:creationId xmlns:p14="http://schemas.microsoft.com/office/powerpoint/2010/main" val="399544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312 -0.00393 L 0.37934 0.31667 " pathEditMode="relative" rAng="0" ptsTypes="AA">
                                      <p:cBhvr>
                                        <p:cTn id="6" dur="2000" fill="hold"/>
                                        <p:tgtEl>
                                          <p:spTgt spid="44"/>
                                        </p:tgtEl>
                                        <p:attrNameLst>
                                          <p:attrName>ppt_x</p:attrName>
                                          <p:attrName>ppt_y</p:attrName>
                                        </p:attrNameLst>
                                      </p:cBhvr>
                                      <p:rCtr x="19115" y="16019"/>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ppt_x"/>
                                          </p:val>
                                        </p:tav>
                                        <p:tav tm="100000">
                                          <p:val>
                                            <p:strVal val="#ppt_x"/>
                                          </p:val>
                                        </p:tav>
                                      </p:tavLst>
                                    </p:anim>
                                    <p:anim calcmode="lin" valueType="num">
                                      <p:cBhvr additive="base">
                                        <p:cTn id="1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dissolve">
                                      <p:cBhvr>
                                        <p:cTn id="35" dur="500"/>
                                        <p:tgtEl>
                                          <p:spTgt spid="38"/>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2.22222E-6 3.7037E-6 L -0.01111 0.45208 " pathEditMode="relative" rAng="0" ptsTypes="AA">
                                      <p:cBhvr>
                                        <p:cTn id="39" dur="2000" fill="hold"/>
                                        <p:tgtEl>
                                          <p:spTgt spid="39"/>
                                        </p:tgtEl>
                                        <p:attrNameLst>
                                          <p:attrName>ppt_x</p:attrName>
                                          <p:attrName>ppt_y</p:attrName>
                                        </p:attrNameLst>
                                      </p:cBhvr>
                                      <p:rCtr x="-556" y="22593"/>
                                    </p:animMotion>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ppt_x"/>
                                          </p:val>
                                        </p:tav>
                                        <p:tav tm="100000">
                                          <p:val>
                                            <p:strVal val="#ppt_x"/>
                                          </p:val>
                                        </p:tav>
                                      </p:tavLst>
                                    </p:anim>
                                    <p:anim calcmode="lin" valueType="num">
                                      <p:cBhvr additive="base">
                                        <p:cTn id="4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dissolve">
                                      <p:cBhvr>
                                        <p:cTn id="50" dur="500"/>
                                        <p:tgtEl>
                                          <p:spTgt spid="45"/>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0" nodeType="clickEffect">
                                  <p:stCondLst>
                                    <p:cond delay="0"/>
                                  </p:stCondLst>
                                  <p:childTnLst>
                                    <p:animMotion origin="layout" path="M 4.16667E-6 3.33333E-6 L -0.0507 0.4331 " pathEditMode="relative" rAng="0" ptsTypes="AA">
                                      <p:cBhvr>
                                        <p:cTn id="54" dur="2000" fill="hold"/>
                                        <p:tgtEl>
                                          <p:spTgt spid="41"/>
                                        </p:tgtEl>
                                        <p:attrNameLst>
                                          <p:attrName>ppt_x</p:attrName>
                                          <p:attrName>ppt_y</p:attrName>
                                        </p:attrNameLst>
                                      </p:cBhvr>
                                      <p:rCtr x="-2535" y="21644"/>
                                    </p:animMotion>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anim calcmode="lin" valueType="num">
                                      <p:cBhvr additive="base">
                                        <p:cTn id="59" dur="500" fill="hold"/>
                                        <p:tgtEl>
                                          <p:spTgt spid="34"/>
                                        </p:tgtEl>
                                        <p:attrNameLst>
                                          <p:attrName>ppt_x</p:attrName>
                                        </p:attrNameLst>
                                      </p:cBhvr>
                                      <p:tavLst>
                                        <p:tav tm="0">
                                          <p:val>
                                            <p:strVal val="#ppt_x"/>
                                          </p:val>
                                        </p:tav>
                                        <p:tav tm="100000">
                                          <p:val>
                                            <p:strVal val="#ppt_x"/>
                                          </p:val>
                                        </p:tav>
                                      </p:tavLst>
                                    </p:anim>
                                    <p:anim calcmode="lin" valueType="num">
                                      <p:cBhvr additive="base">
                                        <p:cTn id="6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dissolve">
                                      <p:cBhvr>
                                        <p:cTn id="65" dur="500"/>
                                        <p:tgtEl>
                                          <p:spTgt spid="49"/>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additive="base">
                                        <p:cTn id="81" dur="500" fill="hold"/>
                                        <p:tgtEl>
                                          <p:spTgt spid="8"/>
                                        </p:tgtEl>
                                        <p:attrNameLst>
                                          <p:attrName>ppt_x</p:attrName>
                                        </p:attrNameLst>
                                      </p:cBhvr>
                                      <p:tavLst>
                                        <p:tav tm="0">
                                          <p:val>
                                            <p:strVal val="#ppt_x"/>
                                          </p:val>
                                        </p:tav>
                                        <p:tav tm="100000">
                                          <p:val>
                                            <p:strVal val="#ppt_x"/>
                                          </p:val>
                                        </p:tav>
                                      </p:tavLst>
                                    </p:anim>
                                    <p:anim calcmode="lin" valueType="num">
                                      <p:cBhvr additive="base">
                                        <p:cTn id="8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anim calcmode="lin" valueType="num">
                                      <p:cBhvr additive="base">
                                        <p:cTn id="87" dur="500" fill="hold"/>
                                        <p:tgtEl>
                                          <p:spTgt spid="66"/>
                                        </p:tgtEl>
                                        <p:attrNameLst>
                                          <p:attrName>ppt_x</p:attrName>
                                        </p:attrNameLst>
                                      </p:cBhvr>
                                      <p:tavLst>
                                        <p:tav tm="0">
                                          <p:val>
                                            <p:strVal val="#ppt_x"/>
                                          </p:val>
                                        </p:tav>
                                        <p:tav tm="100000">
                                          <p:val>
                                            <p:strVal val="#ppt_x"/>
                                          </p:val>
                                        </p:tav>
                                      </p:tavLst>
                                    </p:anim>
                                    <p:anim calcmode="lin" valueType="num">
                                      <p:cBhvr additive="base">
                                        <p:cTn id="8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65">
                                            <p:txEl>
                                              <p:pRg st="0" end="0"/>
                                            </p:txEl>
                                          </p:spTgt>
                                        </p:tgtEl>
                                        <p:attrNameLst>
                                          <p:attrName>style.visibility</p:attrName>
                                        </p:attrNameLst>
                                      </p:cBhvr>
                                      <p:to>
                                        <p:strVal val="visible"/>
                                      </p:to>
                                    </p:set>
                                    <p:anim calcmode="lin" valueType="num">
                                      <p:cBhvr additive="base">
                                        <p:cTn id="93"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additive="base">
                                        <p:cTn id="99" dur="500" fill="hold"/>
                                        <p:tgtEl>
                                          <p:spTgt spid="47"/>
                                        </p:tgtEl>
                                        <p:attrNameLst>
                                          <p:attrName>ppt_x</p:attrName>
                                        </p:attrNameLst>
                                      </p:cBhvr>
                                      <p:tavLst>
                                        <p:tav tm="0">
                                          <p:val>
                                            <p:strVal val="#ppt_x"/>
                                          </p:val>
                                        </p:tav>
                                        <p:tav tm="100000">
                                          <p:val>
                                            <p:strVal val="#ppt_x"/>
                                          </p:val>
                                        </p:tav>
                                      </p:tavLst>
                                    </p:anim>
                                    <p:anim calcmode="lin" valueType="num">
                                      <p:cBhvr additive="base">
                                        <p:cTn id="10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39" grpId="0" animBg="1"/>
      <p:bldP spid="41" grpId="0" animBg="1"/>
      <p:bldP spid="44" grpId="0" animBg="1"/>
      <p:bldP spid="8" grpId="0" animBg="1"/>
      <p:bldP spid="47" grpId="0" animBg="1"/>
      <p:bldP spid="5" grpId="0" animBg="1"/>
      <p:bldP spid="33" grpId="0" animBg="1"/>
      <p:bldP spid="34" grpId="0" animBg="1"/>
      <p:bldP spid="35" grpId="0" animBg="1"/>
      <p:bldP spid="37" grpId="0" animBg="1"/>
      <p:bldP spid="38" grpId="0"/>
      <p:bldP spid="45" grpId="0"/>
      <p:bldP spid="49" grpId="0"/>
      <p:bldP spid="50" grpId="0"/>
      <p:bldP spid="7" grpId="0" animBg="1"/>
      <p:bldP spid="51" grpId="0"/>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453432" y="1213720"/>
            <a:ext cx="3012081" cy="221527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s-CO" sz="2000" b="1" dirty="0">
                <a:solidFill>
                  <a:srgbClr val="C00000"/>
                </a:solidFill>
                <a:latin typeface="Times New Roman" panose="02020603050405020304" pitchFamily="18" charset="0"/>
              </a:rPr>
              <a:t>Ejemplo. En el juego de la lotería</a:t>
            </a:r>
          </a:p>
          <a:p>
            <a:pPr algn="just"/>
            <a:r>
              <a:rPr lang="es-CO" b="1" dirty="0">
                <a:solidFill>
                  <a:srgbClr val="002060"/>
                </a:solidFill>
              </a:rPr>
              <a:t>Cuantos números de 4 cifras se pueden formar con las cifras 0, 1, 2, 3, 4, 5, 6, 7, 8, 9. </a:t>
            </a:r>
            <a:r>
              <a:rPr lang="es-CO" b="1" dirty="0">
                <a:solidFill>
                  <a:srgbClr val="C00000"/>
                </a:solidFill>
              </a:rPr>
              <a:t>¿Cuántos son mayores que 4000? </a:t>
            </a:r>
            <a:r>
              <a:rPr lang="es-CO" b="1" dirty="0">
                <a:solidFill>
                  <a:srgbClr val="002060"/>
                </a:solidFill>
              </a:rPr>
              <a:t>Ninguna cifra se puede repetir</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5" name="Rectángulo 64"/>
              <p:cNvSpPr/>
              <p:nvPr/>
            </p:nvSpPr>
            <p:spPr>
              <a:xfrm>
                <a:off x="375466" y="3769651"/>
                <a:ext cx="2999190" cy="139883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s-CO" sz="1600" b="1" i="1" smtClean="0">
                              <a:solidFill>
                                <a:schemeClr val="tx1"/>
                              </a:solidFill>
                              <a:latin typeface="Cambria Math" panose="02040503050406030204" pitchFamily="18" charset="0"/>
                            </a:rPr>
                          </m:ctrlPr>
                        </m:sSubPr>
                        <m:e>
                          <m:r>
                            <a:rPr lang="es-CO" sz="1600" b="1" i="1" smtClean="0">
                              <a:solidFill>
                                <a:schemeClr val="tx1"/>
                              </a:solidFill>
                              <a:latin typeface="Cambria Math" panose="02040503050406030204" pitchFamily="18" charset="0"/>
                            </a:rPr>
                            <m:t>𝟔</m:t>
                          </m:r>
                          <m:r>
                            <a:rPr lang="es-CO" sz="1600" b="1" i="1" smtClean="0">
                              <a:solidFill>
                                <a:schemeClr val="tx1"/>
                              </a:solidFill>
                              <a:latin typeface="Cambria Math" panose="02040503050406030204" pitchFamily="18" charset="0"/>
                            </a:rPr>
                            <m:t>∗</m:t>
                          </m:r>
                          <m:r>
                            <a:rPr lang="es-CO" sz="1600" b="1" i="1">
                              <a:solidFill>
                                <a:schemeClr val="tx1"/>
                              </a:solidFill>
                              <a:latin typeface="Cambria Math" panose="02040503050406030204" pitchFamily="18" charset="0"/>
                            </a:rPr>
                            <m:t>𝑷</m:t>
                          </m:r>
                        </m:e>
                        <m:sub>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𝟗</m:t>
                          </m:r>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𝟑</m:t>
                          </m:r>
                          <m:r>
                            <a:rPr lang="es-CO" sz="1600" b="1" i="1">
                              <a:solidFill>
                                <a:schemeClr val="tx1"/>
                              </a:solidFill>
                              <a:latin typeface="Cambria Math" panose="02040503050406030204" pitchFamily="18" charset="0"/>
                            </a:rPr>
                            <m:t>)</m:t>
                          </m:r>
                        </m:sub>
                      </m:sSub>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𝟔</m:t>
                      </m:r>
                      <m:r>
                        <a:rPr lang="es-CO" sz="1600" b="1" i="1" smtClean="0">
                          <a:solidFill>
                            <a:schemeClr val="tx1"/>
                          </a:solidFill>
                          <a:latin typeface="Cambria Math" panose="02040503050406030204" pitchFamily="18" charset="0"/>
                        </a:rPr>
                        <m:t>∗</m:t>
                      </m:r>
                      <m:f>
                        <m:fPr>
                          <m:ctrlPr>
                            <a:rPr lang="es-CO" sz="1600" b="1" i="1">
                              <a:solidFill>
                                <a:schemeClr val="tx1"/>
                              </a:solidFill>
                              <a:latin typeface="Cambria Math" panose="02040503050406030204" pitchFamily="18" charset="0"/>
                            </a:rPr>
                          </m:ctrlPr>
                        </m:fPr>
                        <m:num>
                          <m:r>
                            <a:rPr lang="es-CO" sz="1600" b="1" i="1" smtClean="0">
                              <a:solidFill>
                                <a:schemeClr val="tx1"/>
                              </a:solidFill>
                              <a:latin typeface="Cambria Math" panose="02040503050406030204" pitchFamily="18" charset="0"/>
                            </a:rPr>
                            <m:t>𝟗</m:t>
                          </m:r>
                          <m:r>
                            <a:rPr lang="es-CO" sz="1600" b="1" i="1">
                              <a:solidFill>
                                <a:schemeClr val="tx1"/>
                              </a:solidFill>
                              <a:latin typeface="Cambria Math" panose="02040503050406030204" pitchFamily="18" charset="0"/>
                            </a:rPr>
                            <m:t>!</m:t>
                          </m:r>
                        </m:num>
                        <m:den>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𝟗</m:t>
                          </m:r>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𝟑</m:t>
                          </m:r>
                          <m:r>
                            <a:rPr lang="es-CO" sz="1600" b="1" i="1">
                              <a:solidFill>
                                <a:schemeClr val="tx1"/>
                              </a:solidFill>
                              <a:latin typeface="Cambria Math" panose="02040503050406030204" pitchFamily="18" charset="0"/>
                            </a:rPr>
                            <m:t>)!</m:t>
                          </m:r>
                        </m:den>
                      </m:f>
                      <m:r>
                        <a:rPr lang="es-CO" sz="1600" b="1" i="1">
                          <a:solidFill>
                            <a:schemeClr val="tx1"/>
                          </a:solidFill>
                          <a:latin typeface="Cambria Math" panose="02040503050406030204" pitchFamily="18" charset="0"/>
                        </a:rPr>
                        <m:t>=</m:t>
                      </m:r>
                      <m:f>
                        <m:fPr>
                          <m:ctrlPr>
                            <a:rPr lang="es-CO" sz="1600" b="1" i="1">
                              <a:solidFill>
                                <a:schemeClr val="tx1"/>
                              </a:solidFill>
                              <a:latin typeface="Cambria Math" panose="02040503050406030204" pitchFamily="18" charset="0"/>
                            </a:rPr>
                          </m:ctrlPr>
                        </m:fPr>
                        <m:num>
                          <m:r>
                            <a:rPr lang="es-CO" sz="1600" b="1" i="1" smtClean="0">
                              <a:solidFill>
                                <a:schemeClr val="tx1"/>
                              </a:solidFill>
                              <a:latin typeface="Cambria Math" panose="02040503050406030204" pitchFamily="18" charset="0"/>
                            </a:rPr>
                            <m:t>𝟗</m:t>
                          </m:r>
                          <m:r>
                            <a:rPr lang="es-CO" sz="1600" b="1" i="1">
                              <a:solidFill>
                                <a:schemeClr val="tx1"/>
                              </a:solidFill>
                              <a:latin typeface="Cambria Math" panose="02040503050406030204" pitchFamily="18" charset="0"/>
                            </a:rPr>
                            <m:t>!</m:t>
                          </m:r>
                        </m:num>
                        <m:den>
                          <m:r>
                            <a:rPr lang="es-CO" sz="1600" b="1" i="1" smtClean="0">
                              <a:solidFill>
                                <a:schemeClr val="tx1"/>
                              </a:solidFill>
                              <a:latin typeface="Cambria Math" panose="02040503050406030204" pitchFamily="18" charset="0"/>
                            </a:rPr>
                            <m:t>𝟓</m:t>
                          </m:r>
                          <m:r>
                            <a:rPr lang="es-CO" sz="1600" b="1" i="1">
                              <a:solidFill>
                                <a:schemeClr val="tx1"/>
                              </a:solidFill>
                              <a:latin typeface="Cambria Math" panose="02040503050406030204" pitchFamily="18" charset="0"/>
                            </a:rPr>
                            <m:t>!</m:t>
                          </m:r>
                        </m:den>
                      </m:f>
                      <m:r>
                        <a:rPr lang="es-CO" sz="1600" b="1" i="1">
                          <a:solidFill>
                            <a:schemeClr val="tx1"/>
                          </a:solidFill>
                          <a:latin typeface="Cambria Math" panose="02040503050406030204" pitchFamily="18" charset="0"/>
                        </a:rPr>
                        <m:t>=</m:t>
                      </m:r>
                      <m:r>
                        <a:rPr lang="es-CO" sz="1600" b="1" i="1" smtClean="0">
                          <a:solidFill>
                            <a:schemeClr val="tx1"/>
                          </a:solidFill>
                          <a:latin typeface="Cambria Math" panose="02040503050406030204" pitchFamily="18" charset="0"/>
                        </a:rPr>
                        <m:t>𝟑𝟎𝟐𝟒</m:t>
                      </m:r>
                    </m:oMath>
                  </m:oMathPara>
                </a14:m>
                <a:endParaRPr lang="es-CO" sz="1600" b="1" dirty="0"/>
              </a:p>
            </p:txBody>
          </p:sp>
        </mc:Choice>
        <mc:Fallback xmlns="">
          <p:sp>
            <p:nvSpPr>
              <p:cNvPr id="65" name="Rectángulo 64"/>
              <p:cNvSpPr>
                <a:spLocks noRot="1" noChangeAspect="1" noMove="1" noResize="1" noEditPoints="1" noAdjustHandles="1" noChangeArrowheads="1" noChangeShapeType="1" noTextEdit="1"/>
              </p:cNvSpPr>
              <p:nvPr/>
            </p:nvSpPr>
            <p:spPr>
              <a:xfrm>
                <a:off x="375466" y="3769651"/>
                <a:ext cx="2999190" cy="1398834"/>
              </a:xfrm>
              <a:prstGeom prst="rect">
                <a:avLst/>
              </a:prstGeom>
              <a:blipFill>
                <a:blip r:embed="rId2"/>
                <a:stretch>
                  <a:fillRect/>
                </a:stretch>
              </a:blipFill>
            </p:spPr>
            <p:txBody>
              <a:bodyPr/>
              <a:lstStyle/>
              <a:p>
                <a:r>
                  <a:rPr lang="es-CO">
                    <a:noFill/>
                  </a:rPr>
                  <a:t> </a:t>
                </a:r>
              </a:p>
            </p:txBody>
          </p:sp>
        </mc:Fallback>
      </mc:AlternateContent>
      <p:sp>
        <p:nvSpPr>
          <p:cNvPr id="66" name="Text Box 4"/>
          <p:cNvSpPr txBox="1">
            <a:spLocks noChangeArrowheads="1"/>
          </p:cNvSpPr>
          <p:nvPr/>
        </p:nvSpPr>
        <p:spPr bwMode="auto">
          <a:xfrm>
            <a:off x="702215" y="3358249"/>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Permutaciones: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413321" y="475584"/>
            <a:ext cx="3857454"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508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 10 –dígitos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70330" y="78533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43811" y="211200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32" name="Elipse 31"/>
          <p:cNvSpPr/>
          <p:nvPr/>
        </p:nvSpPr>
        <p:spPr>
          <a:xfrm>
            <a:off x="5955642" y="211012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9</a:t>
            </a:r>
          </a:p>
        </p:txBody>
      </p:sp>
      <p:sp>
        <p:nvSpPr>
          <p:cNvPr id="36" name="Elipse 35"/>
          <p:cNvSpPr/>
          <p:nvPr/>
        </p:nvSpPr>
        <p:spPr>
          <a:xfrm>
            <a:off x="6765602" y="198415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0</a:t>
            </a:r>
          </a:p>
        </p:txBody>
      </p:sp>
      <p:sp>
        <p:nvSpPr>
          <p:cNvPr id="39" name="Elipse 38"/>
          <p:cNvSpPr/>
          <p:nvPr/>
        </p:nvSpPr>
        <p:spPr>
          <a:xfrm>
            <a:off x="5860094" y="73236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27274" y="72679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7453378" y="1701631"/>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14480" y="166011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5769562" y="3462348"/>
            <a:ext cx="432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Números de r=4 cifras:</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550896" y="4011868"/>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563888" y="1601011"/>
            <a:ext cx="751058"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Rectángulo 46"/>
          <p:cNvSpPr/>
          <p:nvPr/>
        </p:nvSpPr>
        <p:spPr>
          <a:xfrm>
            <a:off x="375466" y="5294457"/>
            <a:ext cx="3012081" cy="72505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002060"/>
                </a:solidFill>
              </a:rPr>
              <a:t>3024 maneras de formar números de cuatro cifras mayores de 4000. </a:t>
            </a:r>
          </a:p>
        </p:txBody>
      </p:sp>
      <p:sp>
        <p:nvSpPr>
          <p:cNvPr id="5" name="Rectángulo 4"/>
          <p:cNvSpPr/>
          <p:nvPr/>
        </p:nvSpPr>
        <p:spPr>
          <a:xfrm>
            <a:off x="4644008" y="4437112"/>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6</a:t>
            </a:r>
          </a:p>
        </p:txBody>
      </p:sp>
      <p:sp>
        <p:nvSpPr>
          <p:cNvPr id="33" name="Rectángulo 32"/>
          <p:cNvSpPr/>
          <p:nvPr/>
        </p:nvSpPr>
        <p:spPr>
          <a:xfrm>
            <a:off x="5680562" y="4437112"/>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9</a:t>
            </a:r>
            <a:endParaRPr lang="es-CO" dirty="0"/>
          </a:p>
        </p:txBody>
      </p:sp>
      <p:sp>
        <p:nvSpPr>
          <p:cNvPr id="34" name="Rectángulo 33"/>
          <p:cNvSpPr/>
          <p:nvPr/>
        </p:nvSpPr>
        <p:spPr>
          <a:xfrm>
            <a:off x="6738575" y="4421947"/>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8</a:t>
            </a:r>
            <a:endParaRPr lang="es-CO" dirty="0"/>
          </a:p>
        </p:txBody>
      </p:sp>
      <p:sp>
        <p:nvSpPr>
          <p:cNvPr id="35" name="Rectángulo 34"/>
          <p:cNvSpPr/>
          <p:nvPr/>
        </p:nvSpPr>
        <p:spPr>
          <a:xfrm>
            <a:off x="7945170" y="4415438"/>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7</a:t>
            </a:r>
            <a:endParaRPr lang="es-CO" dirty="0"/>
          </a:p>
        </p:txBody>
      </p:sp>
      <p:sp>
        <p:nvSpPr>
          <p:cNvPr id="37" name="Rectángulo 36"/>
          <p:cNvSpPr/>
          <p:nvPr/>
        </p:nvSpPr>
        <p:spPr>
          <a:xfrm>
            <a:off x="5254004" y="5214584"/>
            <a:ext cx="1013016"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3024</a:t>
            </a:r>
            <a:endParaRPr lang="es-CO" dirty="0"/>
          </a:p>
        </p:txBody>
      </p:sp>
      <p:sp>
        <p:nvSpPr>
          <p:cNvPr id="38" name="Text Box 46"/>
          <p:cNvSpPr txBox="1">
            <a:spLocks noChangeArrowheads="1"/>
          </p:cNvSpPr>
          <p:nvPr/>
        </p:nvSpPr>
        <p:spPr bwMode="auto">
          <a:xfrm>
            <a:off x="5432832" y="460227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45" name="Text Box 46"/>
          <p:cNvSpPr txBox="1">
            <a:spLocks noChangeArrowheads="1"/>
          </p:cNvSpPr>
          <p:nvPr/>
        </p:nvSpPr>
        <p:spPr bwMode="auto">
          <a:xfrm>
            <a:off x="6434016" y="461620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49" name="Text Box 46"/>
          <p:cNvSpPr txBox="1">
            <a:spLocks noChangeArrowheads="1"/>
          </p:cNvSpPr>
          <p:nvPr/>
        </p:nvSpPr>
        <p:spPr bwMode="auto">
          <a:xfrm>
            <a:off x="7595508" y="4602275"/>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50" name="Text Box 46"/>
          <p:cNvSpPr txBox="1">
            <a:spLocks noChangeArrowheads="1"/>
          </p:cNvSpPr>
          <p:nvPr/>
        </p:nvSpPr>
        <p:spPr bwMode="auto">
          <a:xfrm>
            <a:off x="4933102" y="5363365"/>
            <a:ext cx="32733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7" name="Flecha abajo 6"/>
          <p:cNvSpPr/>
          <p:nvPr/>
        </p:nvSpPr>
        <p:spPr>
          <a:xfrm>
            <a:off x="4802305" y="3032850"/>
            <a:ext cx="242898" cy="10801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1" name="Text Box 4"/>
          <p:cNvSpPr txBox="1">
            <a:spLocks noChangeArrowheads="1"/>
          </p:cNvSpPr>
          <p:nvPr/>
        </p:nvSpPr>
        <p:spPr bwMode="auto">
          <a:xfrm>
            <a:off x="4168350" y="3063455"/>
            <a:ext cx="432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s-ES" altLang="es-CO" sz="2000" b="1" dirty="0">
                <a:solidFill>
                  <a:srgbClr val="7030A0"/>
                </a:solidFill>
                <a:latin typeface="Times New Roman" panose="02020603050405020304" pitchFamily="18" charset="0"/>
              </a:rPr>
              <a:t>6 posibilidades</a:t>
            </a:r>
          </a:p>
        </p:txBody>
      </p:sp>
      <p:sp>
        <p:nvSpPr>
          <p:cNvPr id="52" name="Rectangle 2"/>
          <p:cNvSpPr txBox="1">
            <a:spLocks noChangeArrowheads="1"/>
          </p:cNvSpPr>
          <p:nvPr/>
        </p:nvSpPr>
        <p:spPr>
          <a:xfrm>
            <a:off x="255985" y="562356"/>
            <a:ext cx="3861514" cy="608014"/>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a:lstStyle>
          <a:p>
            <a:pPr algn="ctr" fontAlgn="auto">
              <a:spcAft>
                <a:spcPts val="0"/>
              </a:spcAft>
            </a:pPr>
            <a:r>
              <a:rPr lang="es-ES_tradnl" altLang="es-CO" b="1" dirty="0">
                <a:solidFill>
                  <a:srgbClr val="00B050"/>
                </a:solidFill>
              </a:rPr>
              <a:t>Permutaciones</a:t>
            </a:r>
          </a:p>
        </p:txBody>
      </p:sp>
      <mc:AlternateContent xmlns:mc="http://schemas.openxmlformats.org/markup-compatibility/2006" xmlns:a14="http://schemas.microsoft.com/office/drawing/2010/main">
        <mc:Choice Requires="a14">
          <p:sp>
            <p:nvSpPr>
              <p:cNvPr id="11" name="Rectángulo 10"/>
              <p:cNvSpPr/>
              <p:nvPr/>
            </p:nvSpPr>
            <p:spPr>
              <a:xfrm>
                <a:off x="6256272" y="5206510"/>
                <a:ext cx="1818126" cy="6619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1" i="1" smtClean="0">
                          <a:latin typeface="Cambria Math" panose="02040503050406030204" pitchFamily="18" charset="0"/>
                        </a:rPr>
                        <m:t>=</m:t>
                      </m:r>
                      <m:f>
                        <m:fPr>
                          <m:ctrlPr>
                            <a:rPr lang="es-CO" b="1" i="1">
                              <a:latin typeface="Cambria Math" panose="02040503050406030204" pitchFamily="18" charset="0"/>
                            </a:rPr>
                          </m:ctrlPr>
                        </m:fPr>
                        <m:num>
                          <m:r>
                            <a:rPr lang="es-CO" b="1" i="1">
                              <a:latin typeface="Cambria Math" panose="02040503050406030204" pitchFamily="18" charset="0"/>
                            </a:rPr>
                            <m:t>𝟗</m:t>
                          </m:r>
                          <m:r>
                            <a:rPr lang="es-CO" b="1" i="1">
                              <a:latin typeface="Cambria Math" panose="02040503050406030204" pitchFamily="18" charset="0"/>
                            </a:rPr>
                            <m:t>!</m:t>
                          </m:r>
                        </m:num>
                        <m:den>
                          <m:r>
                            <a:rPr lang="es-CO" b="1" i="1">
                              <a:latin typeface="Cambria Math" panose="02040503050406030204" pitchFamily="18" charset="0"/>
                            </a:rPr>
                            <m:t>(</m:t>
                          </m:r>
                          <m:r>
                            <a:rPr lang="es-CO" b="1" i="1">
                              <a:latin typeface="Cambria Math" panose="02040503050406030204" pitchFamily="18" charset="0"/>
                            </a:rPr>
                            <m:t>𝟗</m:t>
                          </m:r>
                          <m:r>
                            <a:rPr lang="es-CO" b="1" i="1">
                              <a:latin typeface="Cambria Math" panose="02040503050406030204" pitchFamily="18" charset="0"/>
                            </a:rPr>
                            <m:t>−</m:t>
                          </m:r>
                          <m:r>
                            <a:rPr lang="es-CO" b="1" i="1" smtClean="0">
                              <a:latin typeface="Cambria Math" panose="02040503050406030204" pitchFamily="18" charset="0"/>
                            </a:rPr>
                            <m:t>𝟒</m:t>
                          </m:r>
                          <m:r>
                            <a:rPr lang="es-CO" b="1" i="1">
                              <a:latin typeface="Cambria Math" panose="02040503050406030204" pitchFamily="18" charset="0"/>
                            </a:rPr>
                            <m:t>)!</m:t>
                          </m:r>
                        </m:den>
                      </m:f>
                      <m:r>
                        <a:rPr lang="es-CO" b="1" i="1">
                          <a:latin typeface="Cambria Math" panose="02040503050406030204" pitchFamily="18" charset="0"/>
                        </a:rPr>
                        <m:t>=</m:t>
                      </m:r>
                      <m:f>
                        <m:fPr>
                          <m:ctrlPr>
                            <a:rPr lang="es-CO" b="1" i="1">
                              <a:latin typeface="Cambria Math" panose="02040503050406030204" pitchFamily="18" charset="0"/>
                            </a:rPr>
                          </m:ctrlPr>
                        </m:fPr>
                        <m:num>
                          <m:r>
                            <a:rPr lang="es-CO" b="1" i="1">
                              <a:latin typeface="Cambria Math" panose="02040503050406030204" pitchFamily="18" charset="0"/>
                            </a:rPr>
                            <m:t>𝟗</m:t>
                          </m:r>
                          <m:r>
                            <a:rPr lang="es-CO" b="1" i="1">
                              <a:latin typeface="Cambria Math" panose="02040503050406030204" pitchFamily="18" charset="0"/>
                            </a:rPr>
                            <m:t>!</m:t>
                          </m:r>
                        </m:num>
                        <m:den>
                          <m:r>
                            <a:rPr lang="es-CO" b="1" i="1">
                              <a:latin typeface="Cambria Math" panose="02040503050406030204" pitchFamily="18" charset="0"/>
                            </a:rPr>
                            <m:t>𝟓</m:t>
                          </m:r>
                          <m:r>
                            <a:rPr lang="es-CO" b="1" i="1">
                              <a:latin typeface="Cambria Math" panose="02040503050406030204" pitchFamily="18" charset="0"/>
                            </a:rPr>
                            <m:t>!</m:t>
                          </m:r>
                        </m:den>
                      </m:f>
                    </m:oMath>
                  </m:oMathPara>
                </a14:m>
                <a:endParaRPr lang="es-CO" dirty="0"/>
              </a:p>
            </p:txBody>
          </p:sp>
        </mc:Choice>
        <mc:Fallback xmlns="">
          <p:sp>
            <p:nvSpPr>
              <p:cNvPr id="11" name="Rectángulo 10"/>
              <p:cNvSpPr>
                <a:spLocks noRot="1" noChangeAspect="1" noMove="1" noResize="1" noEditPoints="1" noAdjustHandles="1" noChangeArrowheads="1" noChangeShapeType="1" noTextEdit="1"/>
              </p:cNvSpPr>
              <p:nvPr/>
            </p:nvSpPr>
            <p:spPr>
              <a:xfrm>
                <a:off x="6256272" y="5206510"/>
                <a:ext cx="1818126" cy="661912"/>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8873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2.22222E-6 3.7037E-6 L -0.01111 0.45208 " pathEditMode="relative" rAng="0" ptsTypes="AA">
                                      <p:cBhvr>
                                        <p:cTn id="29" dur="2000" fill="hold"/>
                                        <p:tgtEl>
                                          <p:spTgt spid="39"/>
                                        </p:tgtEl>
                                        <p:attrNameLst>
                                          <p:attrName>ppt_x</p:attrName>
                                          <p:attrName>ppt_y</p:attrName>
                                        </p:attrNameLst>
                                      </p:cBhvr>
                                      <p:rCtr x="-556" y="22593"/>
                                    </p:animMotion>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ppt_x"/>
                                          </p:val>
                                        </p:tav>
                                        <p:tav tm="100000">
                                          <p:val>
                                            <p:strVal val="#ppt_x"/>
                                          </p:val>
                                        </p:tav>
                                      </p:tavLst>
                                    </p:anim>
                                    <p:anim calcmode="lin" valueType="num">
                                      <p:cBhvr additive="base">
                                        <p:cTn id="3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dissolve">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4.16667E-6 3.33333E-6 L -0.0507 0.4331 " pathEditMode="relative" rAng="0" ptsTypes="AA">
                                      <p:cBhvr>
                                        <p:cTn id="44" dur="2000" fill="hold"/>
                                        <p:tgtEl>
                                          <p:spTgt spid="41"/>
                                        </p:tgtEl>
                                        <p:attrNameLst>
                                          <p:attrName>ppt_x</p:attrName>
                                          <p:attrName>ppt_y</p:attrName>
                                        </p:attrNameLst>
                                      </p:cBhvr>
                                      <p:rCtr x="-2535" y="21644"/>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dissolve">
                                      <p:cBhvr>
                                        <p:cTn id="55" dur="500"/>
                                        <p:tgtEl>
                                          <p:spTgt spid="49"/>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path" presetSubtype="0" accel="50000" decel="50000" fill="hold" grpId="0" nodeType="clickEffect">
                                  <p:stCondLst>
                                    <p:cond delay="0"/>
                                  </p:stCondLst>
                                  <p:childTnLst>
                                    <p:animMotion origin="layout" path="M -3.61111E-6 -2.96296E-6 L 0.37934 0.31435 " pathEditMode="relative" rAng="0" ptsTypes="AA">
                                      <p:cBhvr>
                                        <p:cTn id="59" dur="2000" fill="hold"/>
                                        <p:tgtEl>
                                          <p:spTgt spid="44"/>
                                        </p:tgtEl>
                                        <p:attrNameLst>
                                          <p:attrName>ppt_x</p:attrName>
                                          <p:attrName>ppt_y</p:attrName>
                                        </p:attrNameLst>
                                      </p:cBhvr>
                                      <p:rCtr x="18958" y="15718"/>
                                    </p:animMotion>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5"/>
                                        </p:tgtEl>
                                        <p:attrNameLst>
                                          <p:attrName>style.visibility</p:attrName>
                                        </p:attrNameLst>
                                      </p:cBhvr>
                                      <p:to>
                                        <p:strVal val="visible"/>
                                      </p:to>
                                    </p:set>
                                    <p:anim calcmode="lin" valueType="num">
                                      <p:cBhvr additive="base">
                                        <p:cTn id="64" dur="500" fill="hold"/>
                                        <p:tgtEl>
                                          <p:spTgt spid="35"/>
                                        </p:tgtEl>
                                        <p:attrNameLst>
                                          <p:attrName>ppt_x</p:attrName>
                                        </p:attrNameLst>
                                      </p:cBhvr>
                                      <p:tavLst>
                                        <p:tav tm="0">
                                          <p:val>
                                            <p:strVal val="#ppt_x"/>
                                          </p:val>
                                        </p:tav>
                                        <p:tav tm="100000">
                                          <p:val>
                                            <p:strVal val="#ppt_x"/>
                                          </p:val>
                                        </p:tav>
                                      </p:tavLst>
                                    </p:anim>
                                    <p:anim calcmode="lin" valueType="num">
                                      <p:cBhvr additive="base">
                                        <p:cTn id="6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dissolv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ppt_x"/>
                                          </p:val>
                                        </p:tav>
                                        <p:tav tm="100000">
                                          <p:val>
                                            <p:strVal val="#ppt_x"/>
                                          </p:val>
                                        </p:tav>
                                      </p:tavLst>
                                    </p:anim>
                                    <p:anim calcmode="lin" valueType="num">
                                      <p:cBhvr additive="base">
                                        <p:cTn id="7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 calcmode="lin" valueType="num">
                                      <p:cBhvr additive="base">
                                        <p:cTn id="81" dur="500" fill="hold"/>
                                        <p:tgtEl>
                                          <p:spTgt spid="8"/>
                                        </p:tgtEl>
                                        <p:attrNameLst>
                                          <p:attrName>ppt_x</p:attrName>
                                        </p:attrNameLst>
                                      </p:cBhvr>
                                      <p:tavLst>
                                        <p:tav tm="0">
                                          <p:val>
                                            <p:strVal val="#ppt_x"/>
                                          </p:val>
                                        </p:tav>
                                        <p:tav tm="100000">
                                          <p:val>
                                            <p:strVal val="#ppt_x"/>
                                          </p:val>
                                        </p:tav>
                                      </p:tavLst>
                                    </p:anim>
                                    <p:anim calcmode="lin" valueType="num">
                                      <p:cBhvr additive="base">
                                        <p:cTn id="8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anim calcmode="lin" valueType="num">
                                      <p:cBhvr additive="base">
                                        <p:cTn id="87" dur="500" fill="hold"/>
                                        <p:tgtEl>
                                          <p:spTgt spid="66"/>
                                        </p:tgtEl>
                                        <p:attrNameLst>
                                          <p:attrName>ppt_x</p:attrName>
                                        </p:attrNameLst>
                                      </p:cBhvr>
                                      <p:tavLst>
                                        <p:tav tm="0">
                                          <p:val>
                                            <p:strVal val="#ppt_x"/>
                                          </p:val>
                                        </p:tav>
                                        <p:tav tm="100000">
                                          <p:val>
                                            <p:strVal val="#ppt_x"/>
                                          </p:val>
                                        </p:tav>
                                      </p:tavLst>
                                    </p:anim>
                                    <p:anim calcmode="lin" valueType="num">
                                      <p:cBhvr additive="base">
                                        <p:cTn id="8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65">
                                            <p:txEl>
                                              <p:pRg st="0" end="0"/>
                                            </p:txEl>
                                          </p:spTgt>
                                        </p:tgtEl>
                                        <p:attrNameLst>
                                          <p:attrName>style.visibility</p:attrName>
                                        </p:attrNameLst>
                                      </p:cBhvr>
                                      <p:to>
                                        <p:strVal val="visible"/>
                                      </p:to>
                                    </p:set>
                                    <p:anim calcmode="lin" valueType="num">
                                      <p:cBhvr additive="base">
                                        <p:cTn id="93"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anim calcmode="lin" valueType="num">
                                      <p:cBhvr additive="base">
                                        <p:cTn id="99" dur="500" fill="hold"/>
                                        <p:tgtEl>
                                          <p:spTgt spid="47"/>
                                        </p:tgtEl>
                                        <p:attrNameLst>
                                          <p:attrName>ppt_x</p:attrName>
                                        </p:attrNameLst>
                                      </p:cBhvr>
                                      <p:tavLst>
                                        <p:tav tm="0">
                                          <p:val>
                                            <p:strVal val="#ppt_x"/>
                                          </p:val>
                                        </p:tav>
                                        <p:tav tm="100000">
                                          <p:val>
                                            <p:strVal val="#ppt_x"/>
                                          </p:val>
                                        </p:tav>
                                      </p:tavLst>
                                    </p:anim>
                                    <p:anim calcmode="lin" valueType="num">
                                      <p:cBhvr additive="base">
                                        <p:cTn id="10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39" grpId="0" animBg="1"/>
      <p:bldP spid="41" grpId="0" animBg="1"/>
      <p:bldP spid="44" grpId="0" animBg="1"/>
      <p:bldP spid="8" grpId="0" animBg="1"/>
      <p:bldP spid="47" grpId="0" animBg="1"/>
      <p:bldP spid="5" grpId="0" animBg="1"/>
      <p:bldP spid="33" grpId="0" animBg="1"/>
      <p:bldP spid="34" grpId="0" animBg="1"/>
      <p:bldP spid="35" grpId="0" animBg="1"/>
      <p:bldP spid="37" grpId="0" animBg="1"/>
      <p:bldP spid="38" grpId="0"/>
      <p:bldP spid="45" grpId="0"/>
      <p:bldP spid="49" grpId="0"/>
      <p:bldP spid="50" grpId="0"/>
      <p:bldP spid="7" grpId="0" animBg="1"/>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3585" y="409956"/>
            <a:ext cx="3861514" cy="608014"/>
          </a:xfrm>
        </p:spPr>
        <p:txBody>
          <a:bodyPr>
            <a:normAutofit fontScale="90000"/>
          </a:bodyPr>
          <a:lstStyle/>
          <a:p>
            <a:pPr algn="ctr"/>
            <a:r>
              <a:rPr lang="es-ES_tradnl" altLang="es-CO" b="1" dirty="0">
                <a:solidFill>
                  <a:srgbClr val="00B050"/>
                </a:solidFill>
              </a:rPr>
              <a:t>Combinaciones</a:t>
            </a:r>
          </a:p>
        </p:txBody>
      </p:sp>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453432" y="1213722"/>
            <a:ext cx="3012081" cy="163921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CO" b="1" dirty="0">
                <a:solidFill>
                  <a:srgbClr val="002060"/>
                </a:solidFill>
              </a:rPr>
              <a:t>Una combinación es un arreglo u ordenación de </a:t>
            </a:r>
            <a:r>
              <a:rPr lang="es-CO" b="1" i="1" dirty="0">
                <a:solidFill>
                  <a:srgbClr val="C00000"/>
                </a:solidFill>
              </a:rPr>
              <a:t>“n”</a:t>
            </a:r>
            <a:r>
              <a:rPr lang="es-CO" b="1" dirty="0">
                <a:solidFill>
                  <a:srgbClr val="002060"/>
                </a:solidFill>
              </a:rPr>
              <a:t> objetos disponibles tomados todos a la vez o parte a la vez (</a:t>
            </a:r>
            <a:r>
              <a:rPr lang="es-CO" b="1" i="1" dirty="0">
                <a:solidFill>
                  <a:srgbClr val="C00000"/>
                </a:solidFill>
              </a:rPr>
              <a:t>“r”</a:t>
            </a:r>
            <a:r>
              <a:rPr lang="es-CO" b="1" dirty="0">
                <a:solidFill>
                  <a:srgbClr val="002060"/>
                </a:solidFill>
              </a:rPr>
              <a:t>), sin que el orden interese</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5" name="Rectángulo 64"/>
              <p:cNvSpPr/>
              <p:nvPr/>
            </p:nvSpPr>
            <p:spPr>
              <a:xfrm>
                <a:off x="441763" y="4149080"/>
                <a:ext cx="3012081" cy="216400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s-CO" sz="2400" b="1" i="1" smtClean="0">
                              <a:solidFill>
                                <a:schemeClr val="tx1"/>
                              </a:solidFill>
                              <a:latin typeface="Cambria Math" panose="02040503050406030204" pitchFamily="18" charset="0"/>
                            </a:rPr>
                          </m:ctrlPr>
                        </m:sSubPr>
                        <m:e>
                          <m:r>
                            <a:rPr lang="es-CO" sz="2400" b="1" i="1" smtClean="0">
                              <a:solidFill>
                                <a:schemeClr val="tx1"/>
                              </a:solidFill>
                              <a:latin typeface="Cambria Math" panose="02040503050406030204" pitchFamily="18" charset="0"/>
                            </a:rPr>
                            <m:t>𝑪</m:t>
                          </m:r>
                        </m:e>
                        <m:sub>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sub>
                      </m:sSub>
                      <m:r>
                        <a:rPr lang="es-CO" sz="2400" b="1" i="1">
                          <a:solidFill>
                            <a:schemeClr val="tx1"/>
                          </a:solidFill>
                          <a:latin typeface="Cambria Math" panose="02040503050406030204" pitchFamily="18" charset="0"/>
                        </a:rPr>
                        <m:t>=</m:t>
                      </m:r>
                      <m:f>
                        <m:fPr>
                          <m:ctrlPr>
                            <a:rPr lang="es-CO" sz="2400" b="1" i="1">
                              <a:solidFill>
                                <a:schemeClr val="tx1"/>
                              </a:solidFill>
                              <a:latin typeface="Cambria Math" panose="02040503050406030204" pitchFamily="18" charset="0"/>
                            </a:rPr>
                          </m:ctrlPr>
                        </m:fPr>
                        <m:num>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num>
                        <m:den>
                          <m:r>
                            <a:rPr lang="es-CO" sz="2400" b="1" i="1" smtClean="0">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den>
                      </m:f>
                    </m:oMath>
                  </m:oMathPara>
                </a14:m>
                <a:endParaRPr lang="es-CO" sz="2400" b="1" dirty="0"/>
              </a:p>
              <a:p>
                <a:pPr/>
                <a14:m>
                  <m:oMathPara xmlns:m="http://schemas.openxmlformats.org/officeDocument/2006/math">
                    <m:oMathParaPr>
                      <m:jc m:val="centerGroup"/>
                    </m:oMathParaPr>
                    <m:oMath xmlns:m="http://schemas.openxmlformats.org/officeDocument/2006/math">
                      <m:r>
                        <a:rPr lang="es-CO" sz="2400" b="1" i="1">
                          <a:solidFill>
                            <a:schemeClr val="tx1"/>
                          </a:solidFill>
                          <a:latin typeface="Cambria Math" panose="02040503050406030204" pitchFamily="18" charset="0"/>
                        </a:rPr>
                        <m:t>=</m:t>
                      </m:r>
                      <m:f>
                        <m:fPr>
                          <m:ctrlPr>
                            <a:rPr lang="es-CO" sz="2400" b="1" i="1">
                              <a:solidFill>
                                <a:schemeClr val="tx1"/>
                              </a:solidFill>
                              <a:latin typeface="Cambria Math" panose="02040503050406030204" pitchFamily="18" charset="0"/>
                            </a:rPr>
                          </m:ctrlPr>
                        </m:fPr>
                        <m:num>
                          <m:sSub>
                            <m:sSubPr>
                              <m:ctrlPr>
                                <a:rPr lang="es-CO" sz="2400" b="1" i="1">
                                  <a:solidFill>
                                    <a:schemeClr val="tx1"/>
                                  </a:solidFill>
                                  <a:latin typeface="Cambria Math" panose="02040503050406030204" pitchFamily="18" charset="0"/>
                                </a:rPr>
                              </m:ctrlPr>
                            </m:sSubPr>
                            <m:e>
                              <m:r>
                                <a:rPr lang="es-CO" sz="2400" b="1" i="1" smtClean="0">
                                  <a:solidFill>
                                    <a:schemeClr val="tx1"/>
                                  </a:solidFill>
                                  <a:latin typeface="Cambria Math" panose="02040503050406030204" pitchFamily="18" charset="0"/>
                                </a:rPr>
                                <m:t>𝑷</m:t>
                              </m:r>
                            </m:e>
                            <m:sub>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sub>
                          </m:sSub>
                        </m:num>
                        <m:den>
                          <m:r>
                            <a:rPr lang="es-CO" sz="2400" b="1" i="1">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den>
                      </m:f>
                    </m:oMath>
                  </m:oMathPara>
                </a14:m>
                <a:endParaRPr lang="es-CO" sz="2400" b="1" dirty="0"/>
              </a:p>
            </p:txBody>
          </p:sp>
        </mc:Choice>
        <mc:Fallback xmlns="">
          <p:sp>
            <p:nvSpPr>
              <p:cNvPr id="65" name="Rectángulo 64"/>
              <p:cNvSpPr>
                <a:spLocks noRot="1" noChangeAspect="1" noMove="1" noResize="1" noEditPoints="1" noAdjustHandles="1" noChangeArrowheads="1" noChangeShapeType="1" noTextEdit="1"/>
              </p:cNvSpPr>
              <p:nvPr/>
            </p:nvSpPr>
            <p:spPr>
              <a:xfrm>
                <a:off x="441763" y="4149080"/>
                <a:ext cx="3012081" cy="2164001"/>
              </a:xfrm>
              <a:prstGeom prst="rect">
                <a:avLst/>
              </a:prstGeom>
              <a:blipFill>
                <a:blip r:embed="rId2"/>
                <a:stretch>
                  <a:fillRect/>
                </a:stretch>
              </a:blipFill>
            </p:spPr>
            <p:txBody>
              <a:bodyPr/>
              <a:lstStyle/>
              <a:p>
                <a:r>
                  <a:rPr lang="es-CO">
                    <a:noFill/>
                  </a:rPr>
                  <a:t> </a:t>
                </a:r>
              </a:p>
            </p:txBody>
          </p:sp>
        </mc:Fallback>
      </mc:AlternateContent>
      <p:sp>
        <p:nvSpPr>
          <p:cNvPr id="66" name="Text Box 4"/>
          <p:cNvSpPr txBox="1">
            <a:spLocks noChangeArrowheads="1"/>
          </p:cNvSpPr>
          <p:nvPr/>
        </p:nvSpPr>
        <p:spPr bwMode="auto">
          <a:xfrm>
            <a:off x="553872" y="4149080"/>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Combinaciones: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5711169" y="114381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4314946" y="400842"/>
            <a:ext cx="4400109" cy="245209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1995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–objetos diferentes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5115998" y="88149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29" name="Elipse 28"/>
          <p:cNvSpPr/>
          <p:nvPr/>
        </p:nvSpPr>
        <p:spPr>
          <a:xfrm>
            <a:off x="5175574" y="149644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8</a:t>
            </a:r>
          </a:p>
        </p:txBody>
      </p:sp>
      <p:sp>
        <p:nvSpPr>
          <p:cNvPr id="30" name="Elipse 29"/>
          <p:cNvSpPr/>
          <p:nvPr/>
        </p:nvSpPr>
        <p:spPr>
          <a:xfrm>
            <a:off x="5227568" y="213360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14</a:t>
            </a:r>
          </a:p>
        </p:txBody>
      </p:sp>
      <p:sp>
        <p:nvSpPr>
          <p:cNvPr id="31" name="Elipse 30"/>
          <p:cNvSpPr/>
          <p:nvPr/>
        </p:nvSpPr>
        <p:spPr>
          <a:xfrm>
            <a:off x="5997009" y="21860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15</a:t>
            </a:r>
          </a:p>
        </p:txBody>
      </p:sp>
      <p:sp>
        <p:nvSpPr>
          <p:cNvPr id="32" name="Elipse 31"/>
          <p:cNvSpPr/>
          <p:nvPr/>
        </p:nvSpPr>
        <p:spPr>
          <a:xfrm>
            <a:off x="5981182" y="151604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9</a:t>
            </a:r>
          </a:p>
        </p:txBody>
      </p:sp>
      <p:sp>
        <p:nvSpPr>
          <p:cNvPr id="33" name="Elipse 32"/>
          <p:cNvSpPr/>
          <p:nvPr/>
        </p:nvSpPr>
        <p:spPr>
          <a:xfrm>
            <a:off x="6630277" y="21860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a:t>
            </a:r>
          </a:p>
        </p:txBody>
      </p:sp>
      <p:sp>
        <p:nvSpPr>
          <p:cNvPr id="34" name="Elipse 33"/>
          <p:cNvSpPr/>
          <p:nvPr/>
        </p:nvSpPr>
        <p:spPr>
          <a:xfrm>
            <a:off x="7369550" y="2162007"/>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solidFill>
                  <a:schemeClr val="tx1"/>
                </a:solidFill>
              </a:rPr>
              <a:t>n-1</a:t>
            </a:r>
          </a:p>
        </p:txBody>
      </p:sp>
      <p:sp>
        <p:nvSpPr>
          <p:cNvPr id="35" name="Elipse 34"/>
          <p:cNvSpPr/>
          <p:nvPr/>
        </p:nvSpPr>
        <p:spPr>
          <a:xfrm>
            <a:off x="8060022" y="2080406"/>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n</a:t>
            </a:r>
          </a:p>
        </p:txBody>
      </p:sp>
      <p:sp>
        <p:nvSpPr>
          <p:cNvPr id="36" name="Elipse 35"/>
          <p:cNvSpPr/>
          <p:nvPr/>
        </p:nvSpPr>
        <p:spPr>
          <a:xfrm>
            <a:off x="6630277" y="151604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10</a:t>
            </a:r>
          </a:p>
        </p:txBody>
      </p:sp>
      <p:sp>
        <p:nvSpPr>
          <p:cNvPr id="37" name="Elipse 36"/>
          <p:cNvSpPr/>
          <p:nvPr/>
        </p:nvSpPr>
        <p:spPr>
          <a:xfrm>
            <a:off x="7369550" y="145999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11</a:t>
            </a:r>
          </a:p>
        </p:txBody>
      </p:sp>
      <p:sp>
        <p:nvSpPr>
          <p:cNvPr id="38" name="Elipse 37"/>
          <p:cNvSpPr/>
          <p:nvPr/>
        </p:nvSpPr>
        <p:spPr>
          <a:xfrm>
            <a:off x="7999674" y="144245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12</a:t>
            </a:r>
          </a:p>
        </p:txBody>
      </p:sp>
      <p:sp>
        <p:nvSpPr>
          <p:cNvPr id="39" name="Elipse 38"/>
          <p:cNvSpPr/>
          <p:nvPr/>
        </p:nvSpPr>
        <p:spPr>
          <a:xfrm>
            <a:off x="5981868" y="921113"/>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6659949" y="89828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7289280" y="87172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7927159" y="817915"/>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4496660" y="870862"/>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4" name="Elipse 43"/>
          <p:cNvSpPr/>
          <p:nvPr/>
        </p:nvSpPr>
        <p:spPr>
          <a:xfrm>
            <a:off x="4528875" y="1506209"/>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7</a:t>
            </a:r>
          </a:p>
        </p:txBody>
      </p:sp>
      <p:sp>
        <p:nvSpPr>
          <p:cNvPr id="45" name="Elipse 44"/>
          <p:cNvSpPr/>
          <p:nvPr/>
        </p:nvSpPr>
        <p:spPr>
          <a:xfrm>
            <a:off x="4554816" y="2133600"/>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13</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4784692" y="3445347"/>
            <a:ext cx="38768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Se organizan en grupos de </a:t>
            </a:r>
            <a:r>
              <a:rPr kumimoji="1" lang="es-ES" altLang="es-CO" sz="2000" b="1" dirty="0">
                <a:solidFill>
                  <a:srgbClr val="C00000"/>
                </a:solidFill>
                <a:latin typeface="Times New Roman" panose="02020603050405020304" pitchFamily="18" charset="0"/>
              </a:rPr>
              <a:t>r</a:t>
            </a:r>
            <a:r>
              <a:rPr kumimoji="1" lang="es-ES" altLang="es-CO" sz="2000" b="1" dirty="0">
                <a:solidFill>
                  <a:srgbClr val="7030A0"/>
                </a:solidFill>
                <a:latin typeface="Times New Roman" panose="02020603050405020304" pitchFamily="18" charset="0"/>
              </a:rPr>
              <a:t> elementos:</a:t>
            </a:r>
          </a:p>
        </p:txBody>
      </p:sp>
      <p:sp>
        <p:nvSpPr>
          <p:cNvPr id="4" name="CuadroTexto 3"/>
          <p:cNvSpPr txBox="1"/>
          <p:nvPr/>
        </p:nvSpPr>
        <p:spPr>
          <a:xfrm>
            <a:off x="4860471" y="1162031"/>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557475" y="5002480"/>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3563888" y="1601011"/>
            <a:ext cx="751058" cy="4793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7" name="Flecha abajo 46"/>
          <p:cNvSpPr/>
          <p:nvPr/>
        </p:nvSpPr>
        <p:spPr>
          <a:xfrm>
            <a:off x="1923792" y="2960948"/>
            <a:ext cx="170348" cy="10801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9" name="Abrir llave 48"/>
          <p:cNvSpPr/>
          <p:nvPr/>
        </p:nvSpPr>
        <p:spPr>
          <a:xfrm rot="16200000">
            <a:off x="6678372" y="4070439"/>
            <a:ext cx="515936" cy="3450338"/>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s-CO" b="1" dirty="0">
                <a:solidFill>
                  <a:schemeClr val="accent2">
                    <a:lumMod val="75000"/>
                  </a:schemeClr>
                </a:solidFill>
              </a:rPr>
              <a:t>r objetos</a:t>
            </a:r>
          </a:p>
        </p:txBody>
      </p:sp>
    </p:spTree>
    <p:extLst>
      <p:ext uri="{BB962C8B-B14F-4D97-AF65-F5344CB8AC3E}">
        <p14:creationId xmlns:p14="http://schemas.microsoft.com/office/powerpoint/2010/main" val="320977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88889E-6 7.40741E-7 L 0.05416 0.42963 " pathEditMode="relative" rAng="0" ptsTypes="AA">
                                      <p:cBhvr>
                                        <p:cTn id="18" dur="2000" fill="hold"/>
                                        <p:tgtEl>
                                          <p:spTgt spid="44"/>
                                        </p:tgtEl>
                                        <p:attrNameLst>
                                          <p:attrName>ppt_x</p:attrName>
                                          <p:attrName>ppt_y</p:attrName>
                                        </p:attrNameLst>
                                      </p:cBhvr>
                                      <p:rCtr x="2708" y="2148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77778E-7 1.85185E-6 L -0.02969 0.41782 " pathEditMode="relative" rAng="0" ptsTypes="AA">
                                      <p:cBhvr>
                                        <p:cTn id="22" dur="2000" fill="hold"/>
                                        <p:tgtEl>
                                          <p:spTgt spid="32"/>
                                        </p:tgtEl>
                                        <p:attrNameLst>
                                          <p:attrName>ppt_x</p:attrName>
                                          <p:attrName>ppt_y</p:attrName>
                                        </p:attrNameLst>
                                      </p:cBhvr>
                                      <p:rCtr x="-1493" y="20880"/>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2.77778E-6 1.85185E-6 L -0.04063 0.4618 " pathEditMode="relative" rAng="0" ptsTypes="AA">
                                      <p:cBhvr>
                                        <p:cTn id="26" dur="2000" fill="hold"/>
                                        <p:tgtEl>
                                          <p:spTgt spid="36"/>
                                        </p:tgtEl>
                                        <p:attrNameLst>
                                          <p:attrName>ppt_x</p:attrName>
                                          <p:attrName>ppt_y</p:attrName>
                                        </p:attrNameLst>
                                      </p:cBhvr>
                                      <p:rCtr x="-2031" y="23079"/>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2.77778E-6 -3.33333E-6 L 0.0493 0.3051 " pathEditMode="relative" rAng="0" ptsTypes="AA">
                                      <p:cBhvr>
                                        <p:cTn id="30" dur="2000" fill="hold"/>
                                        <p:tgtEl>
                                          <p:spTgt spid="33"/>
                                        </p:tgtEl>
                                        <p:attrNameLst>
                                          <p:attrName>ppt_x</p:attrName>
                                          <p:attrName>ppt_y</p:attrName>
                                        </p:attrNameLst>
                                      </p:cBhvr>
                                      <p:rCtr x="2465" y="1525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 0 L -0.02622 0.47801 " pathEditMode="relative" rAng="0" ptsTypes="AA">
                                      <p:cBhvr>
                                        <p:cTn id="34" dur="2000" fill="hold"/>
                                        <p:tgtEl>
                                          <p:spTgt spid="38"/>
                                        </p:tgtEl>
                                        <p:attrNameLst>
                                          <p:attrName>ppt_x</p:attrName>
                                          <p:attrName>ppt_y</p:attrName>
                                        </p:attrNameLst>
                                      </p:cBhvr>
                                      <p:rCtr x="-1319" y="23889"/>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5">
                                            <p:txEl>
                                              <p:pRg st="0" end="0"/>
                                            </p:txEl>
                                          </p:spTgt>
                                        </p:tgtEl>
                                        <p:attrNameLst>
                                          <p:attrName>style.visibility</p:attrName>
                                        </p:attrNameLst>
                                      </p:cBhvr>
                                      <p:to>
                                        <p:strVal val="visible"/>
                                      </p:to>
                                    </p:set>
                                    <p:anim calcmode="lin" valueType="num">
                                      <p:cBhvr additive="base">
                                        <p:cTn id="63"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65">
                                            <p:txEl>
                                              <p:pRg st="1" end="1"/>
                                            </p:txEl>
                                          </p:spTgt>
                                        </p:tgtEl>
                                        <p:attrNameLst>
                                          <p:attrName>style.visibility</p:attrName>
                                        </p:attrNameLst>
                                      </p:cBhvr>
                                      <p:to>
                                        <p:strVal val="visible"/>
                                      </p:to>
                                    </p:set>
                                    <p:anim calcmode="lin" valueType="num">
                                      <p:cBhvr additive="base">
                                        <p:cTn id="69" dur="500" fill="hold"/>
                                        <p:tgtEl>
                                          <p:spTgt spid="65">
                                            <p:txEl>
                                              <p:pRg st="1" end="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6" grpId="0"/>
      <p:bldP spid="32" grpId="0" animBg="1"/>
      <p:bldP spid="33" grpId="0" animBg="1"/>
      <p:bldP spid="36" grpId="0" animBg="1"/>
      <p:bldP spid="38" grpId="0" animBg="1"/>
      <p:bldP spid="44" grpId="0" animBg="1"/>
      <p:bldP spid="8" grpId="0" animBg="1"/>
      <p:bldP spid="9" grpId="0" animBg="1"/>
      <p:bldP spid="47" grpId="0" animBg="1"/>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03585" y="409956"/>
            <a:ext cx="3861514" cy="608014"/>
          </a:xfrm>
        </p:spPr>
        <p:txBody>
          <a:bodyPr>
            <a:normAutofit fontScale="90000"/>
          </a:bodyPr>
          <a:lstStyle/>
          <a:p>
            <a:pPr algn="ctr"/>
            <a:r>
              <a:rPr lang="es-ES_tradnl" altLang="es-CO" b="1" dirty="0">
                <a:solidFill>
                  <a:srgbClr val="00B050"/>
                </a:solidFill>
              </a:rPr>
              <a:t>Combinaciones</a:t>
            </a:r>
          </a:p>
        </p:txBody>
      </p:sp>
      <p:sp>
        <p:nvSpPr>
          <p:cNvPr id="81923" name="Text Box 3"/>
          <p:cNvSpPr txBox="1">
            <a:spLocks noChangeArrowheads="1"/>
          </p:cNvSpPr>
          <p:nvPr/>
        </p:nvSpPr>
        <p:spPr bwMode="auto">
          <a:xfrm>
            <a:off x="914400" y="19050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8192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8192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CO"/>
          </a:p>
        </p:txBody>
      </p:sp>
      <p:sp>
        <p:nvSpPr>
          <p:cNvPr id="2" name="Rectángulo 1"/>
          <p:cNvSpPr/>
          <p:nvPr/>
        </p:nvSpPr>
        <p:spPr>
          <a:xfrm>
            <a:off x="402747" y="1103976"/>
            <a:ext cx="3953396" cy="2248627"/>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s-CO" sz="2000" b="1" dirty="0">
                <a:solidFill>
                  <a:srgbClr val="C00000"/>
                </a:solidFill>
                <a:latin typeface="Times New Roman" panose="02020603050405020304" pitchFamily="18" charset="0"/>
              </a:rPr>
              <a:t>Ejemplo</a:t>
            </a:r>
          </a:p>
          <a:p>
            <a:pPr algn="just"/>
            <a:r>
              <a:rPr lang="es-CO" b="1" dirty="0">
                <a:solidFill>
                  <a:srgbClr val="002060"/>
                </a:solidFill>
              </a:rPr>
              <a:t>Un Jefe de producción debe elegir tres de seis obreros disponibles para realizar un trabajo, de tal manera que cada uno de los obreros debe realizar un trabajo idéntico. ¿Cuántas formas de seleccionar son posibles?</a:t>
            </a:r>
          </a:p>
        </p:txBody>
      </p:sp>
      <p:sp>
        <p:nvSpPr>
          <p:cNvPr id="64" name="Text Box 3"/>
          <p:cNvSpPr txBox="1">
            <a:spLocks noChangeArrowheads="1"/>
          </p:cNvSpPr>
          <p:nvPr/>
        </p:nvSpPr>
        <p:spPr bwMode="auto">
          <a:xfrm>
            <a:off x="902731" y="4840359"/>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66" name="Text Box 4"/>
          <p:cNvSpPr txBox="1">
            <a:spLocks noChangeArrowheads="1"/>
          </p:cNvSpPr>
          <p:nvPr/>
        </p:nvSpPr>
        <p:spPr bwMode="auto">
          <a:xfrm>
            <a:off x="400936" y="3779128"/>
            <a:ext cx="27878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C00000"/>
                </a:solidFill>
                <a:latin typeface="Times New Roman" panose="02020603050405020304" pitchFamily="18" charset="0"/>
              </a:rPr>
              <a:t>Combinaciones:</a:t>
            </a:r>
            <a:endParaRPr kumimoji="1" lang="es-ES" altLang="es-CO" b="1" u="sng" dirty="0">
              <a:solidFill>
                <a:srgbClr val="C00000"/>
              </a:solidFill>
              <a:latin typeface="Times New Roman" panose="02020603050405020304" pitchFamily="18" charset="0"/>
            </a:endParaRPr>
          </a:p>
        </p:txBody>
      </p:sp>
      <p:sp>
        <p:nvSpPr>
          <p:cNvPr id="91" name="Text Box 3"/>
          <p:cNvSpPr txBox="1">
            <a:spLocks noChangeArrowheads="1"/>
          </p:cNvSpPr>
          <p:nvPr/>
        </p:nvSpPr>
        <p:spPr bwMode="auto">
          <a:xfrm>
            <a:off x="6262227" y="11422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92" name="Rectángulo 91"/>
          <p:cNvSpPr/>
          <p:nvPr/>
        </p:nvSpPr>
        <p:spPr>
          <a:xfrm>
            <a:off x="5260436" y="837735"/>
            <a:ext cx="3362552" cy="19268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3" name="Text Box 4"/>
          <p:cNvSpPr txBox="1">
            <a:spLocks noChangeArrowheads="1"/>
          </p:cNvSpPr>
          <p:nvPr/>
        </p:nvSpPr>
        <p:spPr bwMode="auto">
          <a:xfrm>
            <a:off x="4860471" y="400842"/>
            <a:ext cx="350867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just"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n = 6 –obreros</a:t>
            </a:r>
            <a:r>
              <a:rPr kumimoji="1" lang="es-ES" altLang="es-CO" sz="2000" b="1" dirty="0">
                <a:solidFill>
                  <a:srgbClr val="C00000"/>
                </a:solidFill>
                <a:latin typeface="Times New Roman" panose="02020603050405020304" pitchFamily="18" charset="0"/>
              </a:rPr>
              <a:t>:</a:t>
            </a:r>
            <a:endParaRPr kumimoji="1" lang="es-ES" altLang="es-CO" b="1" u="sng" dirty="0">
              <a:solidFill>
                <a:srgbClr val="C00000"/>
              </a:solidFill>
              <a:latin typeface="Times New Roman" panose="02020603050405020304" pitchFamily="18" charset="0"/>
            </a:endParaRPr>
          </a:p>
        </p:txBody>
      </p:sp>
      <p:sp>
        <p:nvSpPr>
          <p:cNvPr id="95" name="Text Box 3"/>
          <p:cNvSpPr txBox="1">
            <a:spLocks noChangeArrowheads="1"/>
          </p:cNvSpPr>
          <p:nvPr/>
        </p:nvSpPr>
        <p:spPr bwMode="auto">
          <a:xfrm>
            <a:off x="936360" y="3267827"/>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3" name="Elipse 2"/>
          <p:cNvSpPr/>
          <p:nvPr/>
        </p:nvSpPr>
        <p:spPr>
          <a:xfrm>
            <a:off x="6796790" y="1187003"/>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2</a:t>
            </a:r>
          </a:p>
        </p:txBody>
      </p:sp>
      <p:sp>
        <p:nvSpPr>
          <p:cNvPr id="39" name="Elipse 38"/>
          <p:cNvSpPr/>
          <p:nvPr/>
        </p:nvSpPr>
        <p:spPr>
          <a:xfrm>
            <a:off x="7642891" y="1238797"/>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3</a:t>
            </a:r>
          </a:p>
        </p:txBody>
      </p:sp>
      <p:sp>
        <p:nvSpPr>
          <p:cNvPr id="40" name="Elipse 39"/>
          <p:cNvSpPr/>
          <p:nvPr/>
        </p:nvSpPr>
        <p:spPr>
          <a:xfrm>
            <a:off x="7765577" y="1924744"/>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4</a:t>
            </a:r>
          </a:p>
        </p:txBody>
      </p:sp>
      <p:sp>
        <p:nvSpPr>
          <p:cNvPr id="41" name="Elipse 40"/>
          <p:cNvSpPr/>
          <p:nvPr/>
        </p:nvSpPr>
        <p:spPr>
          <a:xfrm>
            <a:off x="6738575" y="199041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5</a:t>
            </a:r>
          </a:p>
        </p:txBody>
      </p:sp>
      <p:sp>
        <p:nvSpPr>
          <p:cNvPr id="42" name="Elipse 41"/>
          <p:cNvSpPr/>
          <p:nvPr/>
        </p:nvSpPr>
        <p:spPr>
          <a:xfrm>
            <a:off x="5743271" y="1998918"/>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6</a:t>
            </a:r>
          </a:p>
        </p:txBody>
      </p:sp>
      <p:sp>
        <p:nvSpPr>
          <p:cNvPr id="43" name="Elipse 42"/>
          <p:cNvSpPr/>
          <p:nvPr/>
        </p:nvSpPr>
        <p:spPr>
          <a:xfrm>
            <a:off x="5717300" y="1189303"/>
            <a:ext cx="576064" cy="544171"/>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1</a:t>
            </a:r>
          </a:p>
        </p:txBody>
      </p:sp>
      <p:sp>
        <p:nvSpPr>
          <p:cNvPr id="46" name="Text Box 3"/>
          <p:cNvSpPr txBox="1">
            <a:spLocks noChangeArrowheads="1"/>
          </p:cNvSpPr>
          <p:nvPr/>
        </p:nvSpPr>
        <p:spPr bwMode="auto">
          <a:xfrm>
            <a:off x="5892883" y="4535942"/>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endParaRPr lang="es-ES_tradnl" altLang="es-CO" sz="2400">
              <a:latin typeface="Times New Roman" panose="02020603050405020304" pitchFamily="18" charset="0"/>
            </a:endParaRPr>
          </a:p>
        </p:txBody>
      </p:sp>
      <p:sp>
        <p:nvSpPr>
          <p:cNvPr id="48" name="Text Box 4"/>
          <p:cNvSpPr txBox="1">
            <a:spLocks noChangeArrowheads="1"/>
          </p:cNvSpPr>
          <p:nvPr/>
        </p:nvSpPr>
        <p:spPr bwMode="auto">
          <a:xfrm>
            <a:off x="5577652" y="3503197"/>
            <a:ext cx="29685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buFont typeface="Wingdings" panose="05000000000000000000" pitchFamily="2" charset="2"/>
              <a:buChar char="q"/>
            </a:pPr>
            <a:r>
              <a:rPr kumimoji="1" lang="es-ES" altLang="es-CO" sz="2000" b="1" dirty="0">
                <a:solidFill>
                  <a:srgbClr val="7030A0"/>
                </a:solidFill>
                <a:latin typeface="Times New Roman" panose="02020603050405020304" pitchFamily="18" charset="0"/>
              </a:rPr>
              <a:t>Se escogen r=3 obreros</a:t>
            </a:r>
          </a:p>
        </p:txBody>
      </p:sp>
      <p:sp>
        <p:nvSpPr>
          <p:cNvPr id="4" name="CuadroTexto 3"/>
          <p:cNvSpPr txBox="1"/>
          <p:nvPr/>
        </p:nvSpPr>
        <p:spPr>
          <a:xfrm>
            <a:off x="5309319" y="1094566"/>
            <a:ext cx="184731" cy="369332"/>
          </a:xfrm>
          <a:prstGeom prst="rect">
            <a:avLst/>
          </a:prstGeom>
          <a:noFill/>
        </p:spPr>
        <p:txBody>
          <a:bodyPr wrap="none" rtlCol="0">
            <a:spAutoFit/>
          </a:bodyPr>
          <a:lstStyle/>
          <a:p>
            <a:endParaRPr lang="es-CO" dirty="0"/>
          </a:p>
        </p:txBody>
      </p:sp>
      <p:sp>
        <p:nvSpPr>
          <p:cNvPr id="6" name="Rectángulo 5"/>
          <p:cNvSpPr/>
          <p:nvPr/>
        </p:nvSpPr>
        <p:spPr>
          <a:xfrm>
            <a:off x="4496660" y="3429000"/>
            <a:ext cx="4323812" cy="273630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Flecha izquierda 7"/>
          <p:cNvSpPr/>
          <p:nvPr/>
        </p:nvSpPr>
        <p:spPr>
          <a:xfrm>
            <a:off x="3550896" y="4011868"/>
            <a:ext cx="849433"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Flecha derecha 8"/>
          <p:cNvSpPr/>
          <p:nvPr/>
        </p:nvSpPr>
        <p:spPr>
          <a:xfrm>
            <a:off x="4400328" y="1721224"/>
            <a:ext cx="375529" cy="1700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4644008" y="4437112"/>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6</a:t>
            </a:r>
          </a:p>
        </p:txBody>
      </p:sp>
      <p:sp>
        <p:nvSpPr>
          <p:cNvPr id="33" name="Rectángulo 32"/>
          <p:cNvSpPr/>
          <p:nvPr/>
        </p:nvSpPr>
        <p:spPr>
          <a:xfrm>
            <a:off x="5680562" y="4437112"/>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5</a:t>
            </a:r>
            <a:endParaRPr lang="es-CO" dirty="0"/>
          </a:p>
        </p:txBody>
      </p:sp>
      <p:sp>
        <p:nvSpPr>
          <p:cNvPr id="34" name="Rectángulo 33"/>
          <p:cNvSpPr/>
          <p:nvPr/>
        </p:nvSpPr>
        <p:spPr>
          <a:xfrm>
            <a:off x="6738575" y="4421947"/>
            <a:ext cx="792942"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4</a:t>
            </a:r>
            <a:endParaRPr lang="es-CO" dirty="0"/>
          </a:p>
        </p:txBody>
      </p:sp>
      <p:sp>
        <p:nvSpPr>
          <p:cNvPr id="37" name="Rectángulo 36"/>
          <p:cNvSpPr/>
          <p:nvPr/>
        </p:nvSpPr>
        <p:spPr>
          <a:xfrm>
            <a:off x="5401684" y="5192056"/>
            <a:ext cx="1013016" cy="556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120</a:t>
            </a:r>
            <a:endParaRPr lang="es-CO" dirty="0"/>
          </a:p>
        </p:txBody>
      </p:sp>
      <p:sp>
        <p:nvSpPr>
          <p:cNvPr id="38" name="Text Box 46"/>
          <p:cNvSpPr txBox="1">
            <a:spLocks noChangeArrowheads="1"/>
          </p:cNvSpPr>
          <p:nvPr/>
        </p:nvSpPr>
        <p:spPr bwMode="auto">
          <a:xfrm>
            <a:off x="5432832" y="460227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45" name="Text Box 46"/>
          <p:cNvSpPr txBox="1">
            <a:spLocks noChangeArrowheads="1"/>
          </p:cNvSpPr>
          <p:nvPr/>
        </p:nvSpPr>
        <p:spPr bwMode="auto">
          <a:xfrm>
            <a:off x="6434016" y="4616206"/>
            <a:ext cx="27924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50" name="Text Box 46"/>
          <p:cNvSpPr txBox="1">
            <a:spLocks noChangeArrowheads="1"/>
          </p:cNvSpPr>
          <p:nvPr/>
        </p:nvSpPr>
        <p:spPr bwMode="auto">
          <a:xfrm>
            <a:off x="4933102" y="5363365"/>
            <a:ext cx="327334"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p:sp>
        <p:nvSpPr>
          <p:cNvPr id="7" name="Flecha abajo 6"/>
          <p:cNvSpPr/>
          <p:nvPr/>
        </p:nvSpPr>
        <p:spPr>
          <a:xfrm>
            <a:off x="4892547" y="3018244"/>
            <a:ext cx="242898" cy="108012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1" name="Text Box 4"/>
          <p:cNvSpPr txBox="1">
            <a:spLocks noChangeArrowheads="1"/>
          </p:cNvSpPr>
          <p:nvPr/>
        </p:nvSpPr>
        <p:spPr bwMode="auto">
          <a:xfrm>
            <a:off x="4168350" y="3063455"/>
            <a:ext cx="432272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es-ES" altLang="es-CO" sz="2000" b="1" dirty="0">
                <a:solidFill>
                  <a:srgbClr val="7030A0"/>
                </a:solidFill>
                <a:latin typeface="Times New Roman" panose="02020603050405020304" pitchFamily="18" charset="0"/>
              </a:rPr>
              <a:t>6 posibilidades</a:t>
            </a:r>
          </a:p>
        </p:txBody>
      </p:sp>
      <mc:AlternateContent xmlns:mc="http://schemas.openxmlformats.org/markup-compatibility/2006" xmlns:a14="http://schemas.microsoft.com/office/drawing/2010/main">
        <mc:Choice Requires="a14">
          <p:sp>
            <p:nvSpPr>
              <p:cNvPr id="10" name="Rectángulo 9"/>
              <p:cNvSpPr/>
              <p:nvPr/>
            </p:nvSpPr>
            <p:spPr>
              <a:xfrm>
                <a:off x="6842093" y="5102972"/>
                <a:ext cx="1917448" cy="660052"/>
              </a:xfrm>
              <a:prstGeom prst="rect">
                <a:avLst/>
              </a:prstGeom>
              <a:solidFill>
                <a:srgbClr val="FFC000"/>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CO" b="1" i="1" smtClean="0">
                              <a:latin typeface="Cambria Math" panose="02040503050406030204" pitchFamily="18" charset="0"/>
                            </a:rPr>
                          </m:ctrlPr>
                        </m:sSubPr>
                        <m:e>
                          <m:r>
                            <a:rPr lang="es-CO" b="1" i="1">
                              <a:latin typeface="Cambria Math" panose="02040503050406030204" pitchFamily="18" charset="0"/>
                            </a:rPr>
                            <m:t>𝑷</m:t>
                          </m:r>
                        </m:e>
                        <m:sub>
                          <m:r>
                            <a:rPr lang="es-CO" b="1" i="1">
                              <a:latin typeface="Cambria Math" panose="02040503050406030204" pitchFamily="18" charset="0"/>
                            </a:rPr>
                            <m:t>(</m:t>
                          </m:r>
                          <m:r>
                            <a:rPr lang="es-CO" b="1" i="1" smtClean="0">
                              <a:latin typeface="Cambria Math" panose="02040503050406030204" pitchFamily="18" charset="0"/>
                            </a:rPr>
                            <m:t>𝟔</m:t>
                          </m:r>
                          <m:r>
                            <a:rPr lang="es-CO" b="1" i="1">
                              <a:latin typeface="Cambria Math" panose="02040503050406030204" pitchFamily="18" charset="0"/>
                            </a:rPr>
                            <m:t>,</m:t>
                          </m:r>
                          <m:r>
                            <a:rPr lang="es-CO" b="1" i="1" smtClean="0">
                              <a:latin typeface="Cambria Math" panose="02040503050406030204" pitchFamily="18" charset="0"/>
                            </a:rPr>
                            <m:t>𝟑</m:t>
                          </m:r>
                          <m:r>
                            <a:rPr lang="es-CO" b="1" i="1">
                              <a:latin typeface="Cambria Math" panose="02040503050406030204" pitchFamily="18" charset="0"/>
                            </a:rPr>
                            <m:t>)</m:t>
                          </m:r>
                        </m:sub>
                      </m:sSub>
                      <m:r>
                        <a:rPr lang="es-CO" b="1" i="1">
                          <a:latin typeface="Cambria Math" panose="02040503050406030204" pitchFamily="18" charset="0"/>
                        </a:rPr>
                        <m:t>=</m:t>
                      </m:r>
                      <m:f>
                        <m:fPr>
                          <m:ctrlPr>
                            <a:rPr lang="es-CO" b="1" i="1">
                              <a:latin typeface="Cambria Math" panose="02040503050406030204" pitchFamily="18" charset="0"/>
                            </a:rPr>
                          </m:ctrlPr>
                        </m:fPr>
                        <m:num>
                          <m:r>
                            <a:rPr lang="es-CO" b="1" i="1" smtClean="0">
                              <a:latin typeface="Cambria Math" panose="02040503050406030204" pitchFamily="18" charset="0"/>
                            </a:rPr>
                            <m:t>𝟔</m:t>
                          </m:r>
                          <m:r>
                            <a:rPr lang="es-CO" b="1" i="1">
                              <a:latin typeface="Cambria Math" panose="02040503050406030204" pitchFamily="18" charset="0"/>
                            </a:rPr>
                            <m:t>!</m:t>
                          </m:r>
                        </m:num>
                        <m:den>
                          <m:r>
                            <a:rPr lang="es-CO" b="1" i="1">
                              <a:latin typeface="Cambria Math" panose="02040503050406030204" pitchFamily="18" charset="0"/>
                            </a:rPr>
                            <m:t>(</m:t>
                          </m:r>
                          <m:r>
                            <a:rPr lang="es-CO" b="1" i="1" smtClean="0">
                              <a:latin typeface="Cambria Math" panose="02040503050406030204" pitchFamily="18" charset="0"/>
                            </a:rPr>
                            <m:t>𝟔</m:t>
                          </m:r>
                          <m:r>
                            <a:rPr lang="es-CO" b="1" i="1">
                              <a:latin typeface="Cambria Math" panose="02040503050406030204" pitchFamily="18" charset="0"/>
                            </a:rPr>
                            <m:t>−</m:t>
                          </m:r>
                          <m:r>
                            <a:rPr lang="es-CO" b="1" i="1" smtClean="0">
                              <a:latin typeface="Cambria Math" panose="02040503050406030204" pitchFamily="18" charset="0"/>
                            </a:rPr>
                            <m:t>𝟑</m:t>
                          </m:r>
                          <m:r>
                            <a:rPr lang="es-CO" b="1" i="1">
                              <a:latin typeface="Cambria Math" panose="02040503050406030204" pitchFamily="18" charset="0"/>
                            </a:rPr>
                            <m:t>)!</m:t>
                          </m:r>
                        </m:den>
                      </m:f>
                    </m:oMath>
                  </m:oMathPara>
                </a14:m>
                <a:endParaRPr lang="es-CO" dirty="0"/>
              </a:p>
            </p:txBody>
          </p:sp>
        </mc:Choice>
        <mc:Fallback xmlns="">
          <p:sp>
            <p:nvSpPr>
              <p:cNvPr id="10" name="Rectángulo 9"/>
              <p:cNvSpPr>
                <a:spLocks noRot="1" noChangeAspect="1" noMove="1" noResize="1" noEditPoints="1" noAdjustHandles="1" noChangeArrowheads="1" noChangeShapeType="1" noTextEdit="1"/>
              </p:cNvSpPr>
              <p:nvPr/>
            </p:nvSpPr>
            <p:spPr>
              <a:xfrm>
                <a:off x="6842093" y="5102972"/>
                <a:ext cx="1917448" cy="660052"/>
              </a:xfrm>
              <a:prstGeom prst="rect">
                <a:avLst/>
              </a:prstGeom>
              <a:blipFill>
                <a:blip r:embed="rId2"/>
                <a:stretch>
                  <a:fillRect/>
                </a:stretch>
              </a:blipFill>
            </p:spPr>
            <p:txBody>
              <a:bodyPr/>
              <a:lstStyle/>
              <a:p>
                <a:r>
                  <a:rPr lang="es-CO">
                    <a:noFill/>
                  </a:rPr>
                  <a:t> </a:t>
                </a:r>
              </a:p>
            </p:txBody>
          </p:sp>
        </mc:Fallback>
      </mc:AlternateContent>
      <p:sp>
        <p:nvSpPr>
          <p:cNvPr id="53" name="Text Box 46"/>
          <p:cNvSpPr txBox="1">
            <a:spLocks noChangeArrowheads="1"/>
          </p:cNvSpPr>
          <p:nvPr/>
        </p:nvSpPr>
        <p:spPr bwMode="auto">
          <a:xfrm>
            <a:off x="6464134" y="5272824"/>
            <a:ext cx="347330"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987425" eaLnBrk="0" hangingPunct="0">
              <a:defRPr kumimoji="1" sz="2400">
                <a:solidFill>
                  <a:schemeClr val="tx1"/>
                </a:solidFill>
                <a:latin typeface="Times New Roman" panose="02020603050405020304" pitchFamily="18" charset="0"/>
              </a:defRPr>
            </a:lvl1pPr>
            <a:lvl2pPr defTabSz="987425" eaLnBrk="0" hangingPunct="0">
              <a:defRPr kumimoji="1" sz="2400">
                <a:solidFill>
                  <a:schemeClr val="tx1"/>
                </a:solidFill>
                <a:latin typeface="Times New Roman" panose="02020603050405020304" pitchFamily="18" charset="0"/>
              </a:defRPr>
            </a:lvl2pPr>
            <a:lvl3pPr defTabSz="987425" eaLnBrk="0" hangingPunct="0">
              <a:defRPr kumimoji="1" sz="2400">
                <a:solidFill>
                  <a:schemeClr val="tx1"/>
                </a:solidFill>
                <a:latin typeface="Times New Roman" panose="02020603050405020304" pitchFamily="18" charset="0"/>
              </a:defRPr>
            </a:lvl3pPr>
            <a:lvl4pPr defTabSz="987425" eaLnBrk="0" hangingPunct="0">
              <a:defRPr kumimoji="1" sz="2400">
                <a:solidFill>
                  <a:schemeClr val="tx1"/>
                </a:solidFill>
                <a:latin typeface="Times New Roman" panose="02020603050405020304" pitchFamily="18" charset="0"/>
              </a:defRPr>
            </a:lvl4pPr>
            <a:lvl5pPr defTabSz="987425" eaLnBrk="0" hangingPunct="0">
              <a:defRPr kumimoji="1" sz="2400">
                <a:solidFill>
                  <a:schemeClr val="tx1"/>
                </a:solidFill>
                <a:latin typeface="Times New Roman" panose="02020603050405020304" pitchFamily="18" charset="0"/>
              </a:defRPr>
            </a:lvl5pPr>
            <a:lvl6pPr defTabSz="987425" eaLnBrk="0" fontAlgn="base" hangingPunct="0">
              <a:spcBef>
                <a:spcPct val="0"/>
              </a:spcBef>
              <a:spcAft>
                <a:spcPct val="0"/>
              </a:spcAft>
              <a:defRPr kumimoji="1" sz="2400">
                <a:solidFill>
                  <a:schemeClr val="tx1"/>
                </a:solidFill>
                <a:latin typeface="Times New Roman" panose="02020603050405020304" pitchFamily="18" charset="0"/>
              </a:defRPr>
            </a:lvl6pPr>
            <a:lvl7pPr defTabSz="987425" eaLnBrk="0" fontAlgn="base" hangingPunct="0">
              <a:spcBef>
                <a:spcPct val="0"/>
              </a:spcBef>
              <a:spcAft>
                <a:spcPct val="0"/>
              </a:spcAft>
              <a:defRPr kumimoji="1" sz="2400">
                <a:solidFill>
                  <a:schemeClr val="tx1"/>
                </a:solidFill>
                <a:latin typeface="Times New Roman" panose="02020603050405020304" pitchFamily="18" charset="0"/>
              </a:defRPr>
            </a:lvl7pPr>
            <a:lvl8pPr defTabSz="987425" eaLnBrk="0" fontAlgn="base" hangingPunct="0">
              <a:spcBef>
                <a:spcPct val="0"/>
              </a:spcBef>
              <a:spcAft>
                <a:spcPct val="0"/>
              </a:spcAft>
              <a:defRPr kumimoji="1" sz="2400">
                <a:solidFill>
                  <a:schemeClr val="tx1"/>
                </a:solidFill>
                <a:latin typeface="Times New Roman" panose="02020603050405020304" pitchFamily="18" charset="0"/>
              </a:defRPr>
            </a:lvl8pPr>
            <a:lvl9pPr defTabSz="987425"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r>
              <a:rPr kumimoji="0" lang="es-ES" altLang="es-CO" sz="1900" b="1" dirty="0">
                <a:latin typeface="Arial" panose="020B0604020202020204" pitchFamily="34" charset="0"/>
              </a:rPr>
              <a:t>=</a:t>
            </a:r>
            <a:endParaRPr kumimoji="0" lang="es-ES" altLang="es-CO" sz="1900" dirty="0">
              <a:latin typeface="Arial" panose="020B0604020202020204" pitchFamily="34" charset="0"/>
            </a:endParaRPr>
          </a:p>
        </p:txBody>
      </p:sp>
      <mc:AlternateContent xmlns:mc="http://schemas.openxmlformats.org/markup-compatibility/2006" xmlns:a14="http://schemas.microsoft.com/office/drawing/2010/main">
        <mc:Choice Requires="a14">
          <p:sp>
            <p:nvSpPr>
              <p:cNvPr id="54" name="Rectángulo 53"/>
              <p:cNvSpPr/>
              <p:nvPr/>
            </p:nvSpPr>
            <p:spPr>
              <a:xfrm>
                <a:off x="441763" y="4149080"/>
                <a:ext cx="3012081" cy="216400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s-CO" sz="2400" b="1" i="1" smtClean="0">
                              <a:solidFill>
                                <a:schemeClr val="tx1"/>
                              </a:solidFill>
                              <a:latin typeface="Cambria Math" panose="02040503050406030204" pitchFamily="18" charset="0"/>
                            </a:rPr>
                          </m:ctrlPr>
                        </m:sSubPr>
                        <m:e>
                          <m:r>
                            <a:rPr lang="es-CO" sz="2400" b="1" i="1" smtClean="0">
                              <a:solidFill>
                                <a:schemeClr val="tx1"/>
                              </a:solidFill>
                              <a:latin typeface="Cambria Math" panose="02040503050406030204" pitchFamily="18" charset="0"/>
                            </a:rPr>
                            <m:t>𝑪</m:t>
                          </m:r>
                        </m:e>
                        <m:sub>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sub>
                      </m:sSub>
                      <m:r>
                        <a:rPr lang="es-CO" sz="2400" b="1" i="1">
                          <a:solidFill>
                            <a:schemeClr val="tx1"/>
                          </a:solidFill>
                          <a:latin typeface="Cambria Math" panose="02040503050406030204" pitchFamily="18" charset="0"/>
                        </a:rPr>
                        <m:t>=</m:t>
                      </m:r>
                      <m:f>
                        <m:fPr>
                          <m:ctrlPr>
                            <a:rPr lang="es-CO" sz="2400" b="1" i="1">
                              <a:solidFill>
                                <a:schemeClr val="tx1"/>
                              </a:solidFill>
                              <a:latin typeface="Cambria Math" panose="02040503050406030204" pitchFamily="18" charset="0"/>
                            </a:rPr>
                          </m:ctrlPr>
                        </m:fPr>
                        <m:num>
                          <m:sSub>
                            <m:sSubPr>
                              <m:ctrlPr>
                                <a:rPr lang="es-CO" sz="2400" b="1" i="1">
                                  <a:solidFill>
                                    <a:schemeClr val="tx1"/>
                                  </a:solidFill>
                                  <a:latin typeface="Cambria Math" panose="02040503050406030204" pitchFamily="18" charset="0"/>
                                </a:rPr>
                              </m:ctrlPr>
                            </m:sSubPr>
                            <m:e>
                              <m:r>
                                <a:rPr lang="es-CO" sz="2400" b="1" i="1" smtClean="0">
                                  <a:solidFill>
                                    <a:schemeClr val="tx1"/>
                                  </a:solidFill>
                                  <a:latin typeface="Cambria Math" panose="02040503050406030204" pitchFamily="18" charset="0"/>
                                </a:rPr>
                                <m:t>𝑷</m:t>
                              </m:r>
                            </m:e>
                            <m:sub>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𝒏</m:t>
                              </m:r>
                              <m:r>
                                <a:rPr lang="es-CO" sz="2400" b="1" i="1">
                                  <a:solidFill>
                                    <a:schemeClr val="tx1"/>
                                  </a:solidFill>
                                  <a:latin typeface="Cambria Math" panose="02040503050406030204" pitchFamily="18" charset="0"/>
                                </a:rPr>
                                <m:t>,</m:t>
                              </m:r>
                              <m:r>
                                <a:rPr lang="es-CO" sz="2400" b="1" i="1">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sub>
                          </m:sSub>
                        </m:num>
                        <m:den>
                          <m:r>
                            <a:rPr lang="es-CO" sz="2400" b="1" i="1">
                              <a:solidFill>
                                <a:schemeClr val="tx1"/>
                              </a:solidFill>
                              <a:latin typeface="Cambria Math" panose="02040503050406030204" pitchFamily="18" charset="0"/>
                            </a:rPr>
                            <m:t>𝒓</m:t>
                          </m:r>
                          <m:r>
                            <a:rPr lang="es-CO" sz="2400" b="1" i="1">
                              <a:solidFill>
                                <a:schemeClr val="tx1"/>
                              </a:solidFill>
                              <a:latin typeface="Cambria Math" panose="02040503050406030204" pitchFamily="18" charset="0"/>
                            </a:rPr>
                            <m:t>!</m:t>
                          </m:r>
                        </m:den>
                      </m:f>
                      <m:r>
                        <a:rPr lang="es-CO" sz="2400" b="1" i="1">
                          <a:solidFill>
                            <a:schemeClr val="tx1"/>
                          </a:solidFill>
                          <a:latin typeface="Cambria Math" panose="02040503050406030204" pitchFamily="18" charset="0"/>
                        </a:rPr>
                        <m:t>=</m:t>
                      </m:r>
                      <m:f>
                        <m:fPr>
                          <m:ctrlPr>
                            <a:rPr lang="es-CO" sz="2400" b="1" i="1">
                              <a:solidFill>
                                <a:schemeClr val="tx1"/>
                              </a:solidFill>
                              <a:latin typeface="Cambria Math" panose="02040503050406030204" pitchFamily="18" charset="0"/>
                            </a:rPr>
                          </m:ctrlPr>
                        </m:fPr>
                        <m:num>
                          <m:r>
                            <a:rPr lang="es-CO" sz="2400" b="1" i="1" smtClean="0">
                              <a:solidFill>
                                <a:schemeClr val="tx1"/>
                              </a:solidFill>
                              <a:latin typeface="Cambria Math" panose="02040503050406030204" pitchFamily="18" charset="0"/>
                            </a:rPr>
                            <m:t>𝟏𝟐𝟎</m:t>
                          </m:r>
                        </m:num>
                        <m:den>
                          <m:r>
                            <a:rPr lang="es-CO" sz="2400" b="1" i="1" smtClean="0">
                              <a:solidFill>
                                <a:schemeClr val="tx1"/>
                              </a:solidFill>
                              <a:latin typeface="Cambria Math" panose="02040503050406030204" pitchFamily="18" charset="0"/>
                            </a:rPr>
                            <m:t>𝟑</m:t>
                          </m:r>
                          <m:r>
                            <a:rPr lang="es-CO" sz="2400" b="1" i="1">
                              <a:solidFill>
                                <a:schemeClr val="tx1"/>
                              </a:solidFill>
                              <a:latin typeface="Cambria Math" panose="02040503050406030204" pitchFamily="18" charset="0"/>
                            </a:rPr>
                            <m:t>!</m:t>
                          </m:r>
                        </m:den>
                      </m:f>
                      <m:r>
                        <a:rPr lang="es-CO" sz="2400" b="1" i="1" smtClean="0">
                          <a:solidFill>
                            <a:schemeClr val="tx1"/>
                          </a:solidFill>
                          <a:latin typeface="Cambria Math" panose="02040503050406030204" pitchFamily="18" charset="0"/>
                        </a:rPr>
                        <m:t>=</m:t>
                      </m:r>
                      <m:r>
                        <a:rPr lang="es-CO" sz="2400" b="1" i="1" smtClean="0">
                          <a:solidFill>
                            <a:schemeClr val="tx1"/>
                          </a:solidFill>
                          <a:latin typeface="Cambria Math" panose="02040503050406030204" pitchFamily="18" charset="0"/>
                        </a:rPr>
                        <m:t>𝟐𝟎</m:t>
                      </m:r>
                    </m:oMath>
                  </m:oMathPara>
                </a14:m>
                <a:endParaRPr lang="es-CO" sz="2400" b="1" dirty="0"/>
              </a:p>
            </p:txBody>
          </p:sp>
        </mc:Choice>
        <mc:Fallback xmlns="">
          <p:sp>
            <p:nvSpPr>
              <p:cNvPr id="54" name="Rectángulo 53"/>
              <p:cNvSpPr>
                <a:spLocks noRot="1" noChangeAspect="1" noMove="1" noResize="1" noEditPoints="1" noAdjustHandles="1" noChangeArrowheads="1" noChangeShapeType="1" noTextEdit="1"/>
              </p:cNvSpPr>
              <p:nvPr/>
            </p:nvSpPr>
            <p:spPr>
              <a:xfrm>
                <a:off x="441763" y="4149080"/>
                <a:ext cx="3012081" cy="2164001"/>
              </a:xfrm>
              <a:prstGeom prst="rect">
                <a:avLst/>
              </a:prstGeom>
              <a:blipFill>
                <a:blip r:embed="rId3"/>
                <a:stretch>
                  <a:fillRect/>
                </a:stretch>
              </a:blipFill>
            </p:spPr>
            <p:txBody>
              <a:bodyPr/>
              <a:lstStyle/>
              <a:p>
                <a:r>
                  <a:rPr lang="es-CO">
                    <a:noFill/>
                  </a:rPr>
                  <a:t> </a:t>
                </a:r>
              </a:p>
            </p:txBody>
          </p:sp>
        </mc:Fallback>
      </mc:AlternateContent>
      <p:sp>
        <p:nvSpPr>
          <p:cNvPr id="55" name="Flecha abajo 54"/>
          <p:cNvSpPr/>
          <p:nvPr/>
        </p:nvSpPr>
        <p:spPr>
          <a:xfrm>
            <a:off x="2737800" y="3382691"/>
            <a:ext cx="173617" cy="715673"/>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97292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ppt_x"/>
                                          </p:val>
                                        </p:tav>
                                        <p:tav tm="100000">
                                          <p:val>
                                            <p:strVal val="#ppt_x"/>
                                          </p:val>
                                        </p:tav>
                                      </p:tavLst>
                                    </p:anim>
                                    <p:anim calcmode="lin" valueType="num">
                                      <p:cBhvr additive="base">
                                        <p:cTn id="3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dissolve">
                                      <p:cBhvr>
                                        <p:cTn id="36" dur="500"/>
                                        <p:tgtEl>
                                          <p:spTgt spid="4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dissolve">
                                      <p:cBhvr>
                                        <p:cTn id="47" dur="500"/>
                                        <p:tgtEl>
                                          <p:spTgt spid="5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additive="base">
                                        <p:cTn id="52" dur="500" fill="hold"/>
                                        <p:tgtEl>
                                          <p:spTgt spid="37"/>
                                        </p:tgtEl>
                                        <p:attrNameLst>
                                          <p:attrName>ppt_x</p:attrName>
                                        </p:attrNameLst>
                                      </p:cBhvr>
                                      <p:tavLst>
                                        <p:tav tm="0">
                                          <p:val>
                                            <p:strVal val="#ppt_x"/>
                                          </p:val>
                                        </p:tav>
                                        <p:tav tm="100000">
                                          <p:val>
                                            <p:strVal val="#ppt_x"/>
                                          </p:val>
                                        </p:tav>
                                      </p:tavLst>
                                    </p:anim>
                                    <p:anim calcmode="lin" valueType="num">
                                      <p:cBhvr additive="base">
                                        <p:cTn id="5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dissolve">
                                      <p:cBhvr>
                                        <p:cTn id="58" dur="5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 calcmode="lin" valueType="num">
                                      <p:cBhvr additive="base">
                                        <p:cTn id="63" dur="500" fill="hold"/>
                                        <p:tgtEl>
                                          <p:spTgt spid="10"/>
                                        </p:tgtEl>
                                        <p:attrNameLst>
                                          <p:attrName>ppt_x</p:attrName>
                                        </p:attrNameLst>
                                      </p:cBhvr>
                                      <p:tavLst>
                                        <p:tav tm="0">
                                          <p:val>
                                            <p:strVal val="#ppt_x"/>
                                          </p:val>
                                        </p:tav>
                                        <p:tav tm="100000">
                                          <p:val>
                                            <p:strVal val="#ppt_x"/>
                                          </p:val>
                                        </p:tav>
                                      </p:tavLst>
                                    </p:anim>
                                    <p:anim calcmode="lin" valueType="num">
                                      <p:cBhvr additive="base">
                                        <p:cTn id="6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ppt_x"/>
                                          </p:val>
                                        </p:tav>
                                        <p:tav tm="100000">
                                          <p:val>
                                            <p:strVal val="#ppt_x"/>
                                          </p:val>
                                        </p:tav>
                                      </p:tavLst>
                                    </p:anim>
                                    <p:anim calcmode="lin" valueType="num">
                                      <p:cBhvr additive="base">
                                        <p:cTn id="7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55"/>
                                        </p:tgtEl>
                                        <p:attrNameLst>
                                          <p:attrName>style.visibility</p:attrName>
                                        </p:attrNameLst>
                                      </p:cBhvr>
                                      <p:to>
                                        <p:strVal val="visible"/>
                                      </p:to>
                                    </p:set>
                                    <p:anim calcmode="lin" valueType="num">
                                      <p:cBhvr additive="base">
                                        <p:cTn id="75" dur="500" fill="hold"/>
                                        <p:tgtEl>
                                          <p:spTgt spid="55"/>
                                        </p:tgtEl>
                                        <p:attrNameLst>
                                          <p:attrName>ppt_x</p:attrName>
                                        </p:attrNameLst>
                                      </p:cBhvr>
                                      <p:tavLst>
                                        <p:tav tm="0">
                                          <p:val>
                                            <p:strVal val="#ppt_x"/>
                                          </p:val>
                                        </p:tav>
                                        <p:tav tm="100000">
                                          <p:val>
                                            <p:strVal val="#ppt_x"/>
                                          </p:val>
                                        </p:tav>
                                      </p:tavLst>
                                    </p:anim>
                                    <p:anim calcmode="lin" valueType="num">
                                      <p:cBhvr additive="base">
                                        <p:cTn id="7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6"/>
                                        </p:tgtEl>
                                        <p:attrNameLst>
                                          <p:attrName>style.visibility</p:attrName>
                                        </p:attrNameLst>
                                      </p:cBhvr>
                                      <p:to>
                                        <p:strVal val="visible"/>
                                      </p:to>
                                    </p:set>
                                    <p:anim calcmode="lin" valueType="num">
                                      <p:cBhvr additive="base">
                                        <p:cTn id="81" dur="500" fill="hold"/>
                                        <p:tgtEl>
                                          <p:spTgt spid="66"/>
                                        </p:tgtEl>
                                        <p:attrNameLst>
                                          <p:attrName>ppt_x</p:attrName>
                                        </p:attrNameLst>
                                      </p:cBhvr>
                                      <p:tavLst>
                                        <p:tav tm="0">
                                          <p:val>
                                            <p:strVal val="#ppt_x"/>
                                          </p:val>
                                        </p:tav>
                                        <p:tav tm="100000">
                                          <p:val>
                                            <p:strVal val="#ppt_x"/>
                                          </p:val>
                                        </p:tav>
                                      </p:tavLst>
                                    </p:anim>
                                    <p:anim calcmode="lin" valueType="num">
                                      <p:cBhvr additive="base">
                                        <p:cTn id="8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54">
                                            <p:txEl>
                                              <p:pRg st="0" end="0"/>
                                            </p:txEl>
                                          </p:spTgt>
                                        </p:tgtEl>
                                        <p:attrNameLst>
                                          <p:attrName>style.visibility</p:attrName>
                                        </p:attrNameLst>
                                      </p:cBhvr>
                                      <p:to>
                                        <p:strVal val="visible"/>
                                      </p:to>
                                    </p:set>
                                    <p:anim calcmode="lin" valueType="num">
                                      <p:cBhvr additive="base">
                                        <p:cTn id="87"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8" grpId="0" animBg="1"/>
      <p:bldP spid="5" grpId="0" animBg="1"/>
      <p:bldP spid="33" grpId="0" animBg="1"/>
      <p:bldP spid="34" grpId="0" animBg="1"/>
      <p:bldP spid="37" grpId="0" animBg="1"/>
      <p:bldP spid="38" grpId="0"/>
      <p:bldP spid="45" grpId="0"/>
      <p:bldP spid="50" grpId="0"/>
      <p:bldP spid="7" grpId="0" animBg="1"/>
      <p:bldP spid="51" grpId="0"/>
      <p:bldP spid="10" grpId="0" animBg="1"/>
      <p:bldP spid="53" grpId="0"/>
      <p:bldP spid="5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DEFINEDINNAVIGATOR" val="True"/>
  <p:tag name="HOTSPOTTYPE" val="DefinedInNavigator"/>
  <p:tag name="BRANCHTO" val="257"/>
</p:tagLst>
</file>

<file path=ppt/theme/theme1.xml><?xml version="1.0" encoding="utf-8"?>
<a:theme xmlns:a="http://schemas.openxmlformats.org/drawingml/2006/main" name="Base">
  <a:themeElements>
    <a:clrScheme name="Base">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2146</TotalTime>
  <Words>1001</Words>
  <Application>Microsoft Office PowerPoint</Application>
  <PresentationFormat>Presentación en pantalla (4:3)</PresentationFormat>
  <Paragraphs>308</Paragraphs>
  <Slides>15</Slides>
  <Notes>1</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15</vt:i4>
      </vt:variant>
    </vt:vector>
  </HeadingPairs>
  <TitlesOfParts>
    <vt:vector size="26" baseType="lpstr">
      <vt:lpstr>Arial</vt:lpstr>
      <vt:lpstr>Arial Black</vt:lpstr>
      <vt:lpstr>Calibri</vt:lpstr>
      <vt:lpstr>Cambria Math</vt:lpstr>
      <vt:lpstr>Corbel</vt:lpstr>
      <vt:lpstr>Playbill</vt:lpstr>
      <vt:lpstr>Times New Roman</vt:lpstr>
      <vt:lpstr>Verdana</vt:lpstr>
      <vt:lpstr>Wingdings</vt:lpstr>
      <vt:lpstr>Base</vt:lpstr>
      <vt:lpstr>Ecuación</vt:lpstr>
      <vt:lpstr>Presentación de PowerPoint</vt:lpstr>
      <vt:lpstr>Estadistica y probabilidad</vt:lpstr>
      <vt:lpstr>Permutaciones</vt:lpstr>
      <vt:lpstr>Presentación de PowerPoint</vt:lpstr>
      <vt:lpstr>Presentación de PowerPoint</vt:lpstr>
      <vt:lpstr>Presentación de PowerPoint</vt:lpstr>
      <vt:lpstr>Presentación de PowerPoint</vt:lpstr>
      <vt:lpstr>Combinaciones</vt:lpstr>
      <vt:lpstr>Combinaciones</vt:lpstr>
      <vt:lpstr>Combinaciones</vt:lpstr>
      <vt:lpstr>Permutaciones con repetición</vt:lpstr>
      <vt:lpstr>Permutaciones con repetición</vt:lpstr>
      <vt:lpstr>Particiones ordenadas</vt:lpstr>
      <vt:lpstr>Permutaciones con repetición</vt:lpstr>
      <vt:lpstr>Presentación de PowerPoint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Funciones de Varias Variables</dc:title>
  <dc:creator>pc</dc:creator>
  <cp:lastModifiedBy>Julio Seferino Hurtado Marquez</cp:lastModifiedBy>
  <cp:revision>164</cp:revision>
  <cp:lastPrinted>1995-12-08T18:33:06Z</cp:lastPrinted>
  <dcterms:created xsi:type="dcterms:W3CDTF">2003-03-13T12:04:09Z</dcterms:created>
  <dcterms:modified xsi:type="dcterms:W3CDTF">2021-09-25T01:01:49Z</dcterms:modified>
</cp:coreProperties>
</file>