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10"/>
  </p:notesMasterIdLst>
  <p:handoutMasterIdLst>
    <p:handoutMasterId r:id="rId11"/>
  </p:handoutMasterIdLst>
  <p:sldIdLst>
    <p:sldId id="330" r:id="rId2"/>
    <p:sldId id="280" r:id="rId3"/>
    <p:sldId id="335" r:id="rId4"/>
    <p:sldId id="337" r:id="rId5"/>
    <p:sldId id="336" r:id="rId6"/>
    <p:sldId id="339" r:id="rId7"/>
    <p:sldId id="340" r:id="rId8"/>
    <p:sldId id="341" r:id="rId9"/>
  </p:sldIdLst>
  <p:sldSz cx="9144000" cy="6858000" type="screen4x3"/>
  <p:notesSz cx="6669088" cy="9928225"/>
  <p:custDataLst>
    <p:tags r:id="rId12"/>
  </p:custDataLst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CCECFF"/>
    <a:srgbClr val="CCCCFF"/>
    <a:srgbClr val="CC99FF"/>
    <a:srgbClr val="FF99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9" autoAdjust="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0E81BEA-1274-4722-9713-5DC69A683C1D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67EDB4-8CF2-461D-A72C-32615F8A63CB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B4EEFC-A8DD-40DB-BE72-69D540E67C30}" type="slidenum">
              <a:rPr lang="es-ES" altLang="es-CO" sz="1200"/>
              <a:pPr algn="ctr" eaLnBrk="1" hangingPunct="1"/>
              <a:t>1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23642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F602-767A-4144-A12A-6CF085E9E5A7}" type="slidenum">
              <a:rPr lang="es-ES" altLang="es-CO"/>
              <a:pPr/>
              <a:t>2</a:t>
            </a:fld>
            <a:endParaRPr lang="es-ES" altLang="es-C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3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2903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08200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5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1999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77599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8773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8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67694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6E0241D-6530-4800-9777-705C037EF30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761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7816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48D9-8EEF-4972-BD79-ADE52D77518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C410-4FCC-4EB1-82E1-C12574B37BA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SmartArt 2"/>
          <p:cNvSpPr>
            <a:spLocks noGrp="1"/>
          </p:cNvSpPr>
          <p:nvPr>
            <p:ph type="dgm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38582E-4F71-45CD-987B-3293C6F4E57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E8CA-835A-40BA-85F0-1A563C348A7C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27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D701-0EA5-4D3B-99A1-368A4167125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8716-08F8-45FB-B707-78ECFE28EC6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191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3DE4-11E9-4CA9-B3D9-40FC4ECFA0F0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5D1F-AA2D-4642-95D0-3318053C25FE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5DD3-1F75-489E-BBED-56C811B0A75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92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D9CE-435F-41FF-B3FA-EC2068A8569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212E-E824-49ED-9B3B-2810BEF0CE7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9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476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525" y="4613275"/>
            <a:ext cx="3987800" cy="693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pic>
        <p:nvPicPr>
          <p:cNvPr id="921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713288"/>
            <a:ext cx="36401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95263" y="5419725"/>
            <a:ext cx="4319587" cy="1001713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5. 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Variables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aleatorias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discretas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y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Distribuciones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de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Probabilidad</a:t>
            </a:r>
            <a:endParaRPr lang="en-US" altLang="es-CO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1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88963"/>
            <a:ext cx="4054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70C0"/>
                </a:solidFill>
              </a:rPr>
              <a:t>Principales Distribuciones Discretas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3568" y="1189121"/>
            <a:ext cx="759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</a:rPr>
              <a:t>En lo que sigue del curso, estudiaremos algunas de las distribuciones de variables discretas mas comunes:</a:t>
            </a:r>
          </a:p>
        </p:txBody>
      </p:sp>
      <p:sp>
        <p:nvSpPr>
          <p:cNvPr id="20" name="Abrir llave 19"/>
          <p:cNvSpPr/>
          <p:nvPr/>
        </p:nvSpPr>
        <p:spPr>
          <a:xfrm>
            <a:off x="4067944" y="2100627"/>
            <a:ext cx="1512168" cy="4104456"/>
          </a:xfrm>
          <a:prstGeom prst="leftBrace">
            <a:avLst/>
          </a:prstGeom>
          <a:solidFill>
            <a:srgbClr val="0066FF"/>
          </a:solidFill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_s39947"/>
          <p:cNvSpPr>
            <a:spLocks noChangeArrowheads="1"/>
          </p:cNvSpPr>
          <p:nvPr/>
        </p:nvSpPr>
        <p:spPr bwMode="auto">
          <a:xfrm>
            <a:off x="5580114" y="1835452"/>
            <a:ext cx="2485065" cy="51970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Bernouilli</a:t>
            </a:r>
            <a:r>
              <a:rPr kumimoji="1" lang="es-ES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Be(p)</a:t>
            </a:r>
          </a:p>
        </p:txBody>
      </p:sp>
      <p:sp>
        <p:nvSpPr>
          <p:cNvPr id="33" name="_s39948"/>
          <p:cNvSpPr>
            <a:spLocks noChangeArrowheads="1"/>
          </p:cNvSpPr>
          <p:nvPr/>
        </p:nvSpPr>
        <p:spPr bwMode="auto">
          <a:xfrm>
            <a:off x="5580111" y="2620332"/>
            <a:ext cx="2485065" cy="60491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Binomial B(</a:t>
            </a:r>
            <a:r>
              <a:rPr kumimoji="1" lang="es-ES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n,p</a:t>
            </a:r>
            <a:r>
              <a:rPr kumimoji="1" lang="es-ES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" name="_s39949"/>
          <p:cNvSpPr>
            <a:spLocks noChangeArrowheads="1"/>
          </p:cNvSpPr>
          <p:nvPr/>
        </p:nvSpPr>
        <p:spPr bwMode="auto">
          <a:xfrm>
            <a:off x="5580112" y="3490419"/>
            <a:ext cx="2485065" cy="5685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>
                <a:solidFill>
                  <a:srgbClr val="FF0000"/>
                </a:solidFill>
              </a:rPr>
              <a:t>Poisson P(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35" name="_s39954"/>
          <p:cNvSpPr>
            <a:spLocks noChangeArrowheads="1"/>
          </p:cNvSpPr>
          <p:nvPr/>
        </p:nvSpPr>
        <p:spPr bwMode="auto">
          <a:xfrm>
            <a:off x="5580112" y="5106311"/>
            <a:ext cx="2485065" cy="5503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Geométrica G(p)</a:t>
            </a:r>
          </a:p>
        </p:txBody>
      </p:sp>
      <p:sp>
        <p:nvSpPr>
          <p:cNvPr id="36" name="_s39956"/>
          <p:cNvSpPr>
            <a:spLocks noChangeArrowheads="1"/>
          </p:cNvSpPr>
          <p:nvPr/>
        </p:nvSpPr>
        <p:spPr bwMode="auto">
          <a:xfrm>
            <a:off x="5580113" y="4282964"/>
            <a:ext cx="2696468" cy="5993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Binomial Negativa </a:t>
            </a:r>
          </a:p>
          <a:p>
            <a:pPr marL="457200" indent="-457200" algn="ctr"/>
            <a:r>
              <a:rPr lang="es-ES" altLang="es-CO" dirty="0"/>
              <a:t>BN(</a:t>
            </a:r>
            <a:r>
              <a:rPr lang="es-ES" altLang="es-CO" dirty="0" err="1"/>
              <a:t>n,p</a:t>
            </a:r>
            <a:r>
              <a:rPr lang="es-ES" altLang="es-CO" dirty="0"/>
              <a:t>)</a:t>
            </a:r>
          </a:p>
        </p:txBody>
      </p:sp>
      <p:sp>
        <p:nvSpPr>
          <p:cNvPr id="37" name="_s39958"/>
          <p:cNvSpPr>
            <a:spLocks noChangeArrowheads="1"/>
          </p:cNvSpPr>
          <p:nvPr/>
        </p:nvSpPr>
        <p:spPr bwMode="auto">
          <a:xfrm>
            <a:off x="5602233" y="5805264"/>
            <a:ext cx="2485065" cy="5760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 err="1"/>
              <a:t>Hipergeométrica</a:t>
            </a:r>
            <a:endParaRPr lang="es-ES" altLang="es-CO" dirty="0"/>
          </a:p>
          <a:p>
            <a:pPr marL="457200" indent="-457200" algn="ctr"/>
            <a:r>
              <a:rPr lang="es-ES" altLang="es-CO" dirty="0"/>
              <a:t> H(</a:t>
            </a:r>
            <a:r>
              <a:rPr lang="es-ES" altLang="es-CO" dirty="0" err="1"/>
              <a:t>N,D,n</a:t>
            </a:r>
            <a:r>
              <a:rPr lang="es-ES" altLang="es-CO" dirty="0"/>
              <a:t>)</a:t>
            </a:r>
          </a:p>
        </p:txBody>
      </p:sp>
      <p:sp>
        <p:nvSpPr>
          <p:cNvPr id="12" name="_s39956"/>
          <p:cNvSpPr>
            <a:spLocks noChangeArrowheads="1"/>
          </p:cNvSpPr>
          <p:nvPr/>
        </p:nvSpPr>
        <p:spPr bwMode="auto">
          <a:xfrm>
            <a:off x="899592" y="3353855"/>
            <a:ext cx="3024336" cy="15979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CO" altLang="es-CO" dirty="0"/>
              <a:t>X tiene distribución </a:t>
            </a:r>
          </a:p>
          <a:p>
            <a:pPr marL="457200" indent="-457200" algn="ctr"/>
            <a:r>
              <a:rPr lang="es-CO" altLang="es-CO" dirty="0"/>
              <a:t>de probabilidad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03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2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6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202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3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904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1073712" y="1150901"/>
            <a:ext cx="741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Una variable aleatoria X tiene distribución Poisson de parámetro </a:t>
            </a:r>
            <a:r>
              <a:rPr lang="es-ES" altLang="es-CO" sz="2000" dirty="0">
                <a:solidFill>
                  <a:srgbClr val="FF0000"/>
                </a:solidFill>
                <a:sym typeface="Symbol" panose="05050102010706020507" pitchFamily="18" charset="2"/>
              </a:rPr>
              <a:t>,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si cuenta éxitos en un intervalo de longitud L, siendo </a:t>
            </a:r>
            <a:r>
              <a:rPr lang="es-ES" altLang="es-CO" sz="2000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el promedio de éxito en una unidad de ese intervalo y se denota por </a:t>
            </a:r>
            <a:r>
              <a:rPr lang="es-ES" altLang="es-CO" sz="2000" i="1" dirty="0">
                <a:solidFill>
                  <a:srgbClr val="0070C0"/>
                </a:solidFill>
              </a:rPr>
              <a:t>X ≈ </a:t>
            </a:r>
            <a:r>
              <a:rPr lang="es-ES_tradnl" altLang="es-CO" sz="2000" i="1" dirty="0">
                <a:solidFill>
                  <a:srgbClr val="0070C0"/>
                </a:solidFill>
              </a:rPr>
              <a:t>P</a:t>
            </a:r>
            <a:r>
              <a:rPr lang="es-ES_tradnl" altLang="es-CO" sz="2000" dirty="0">
                <a:solidFill>
                  <a:srgbClr val="0070C0"/>
                </a:solidFill>
              </a:rPr>
              <a:t>(</a:t>
            </a:r>
            <a:r>
              <a:rPr lang="es-ES" altLang="es-CO" sz="2000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sz="2000" dirty="0">
                <a:solidFill>
                  <a:srgbClr val="0070C0"/>
                </a:solidFill>
              </a:rPr>
              <a:t>)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6"/>
              <p:cNvSpPr>
                <a:spLocks noChangeArrowheads="1"/>
              </p:cNvSpPr>
              <p:nvPr/>
            </p:nvSpPr>
            <p:spPr bwMode="auto">
              <a:xfrm>
                <a:off x="539552" y="4433554"/>
                <a:ext cx="4146360" cy="2424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0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variable de Poisson</a:t>
                </a: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lang="es-ES" altLang="es-CO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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</a:t>
                </a:r>
                <a:r>
                  <a:rPr lang="es-ES" altLang="es-CO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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CO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kumimoji="0" lang="es-CO" altLang="es-C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CO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s-ES" altLang="es-CO" sz="2000" dirty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</m:t>
                        </m:r>
                      </m:e>
                    </m:rad>
                  </m:oMath>
                </a14:m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lang="en-US" altLang="es-CO" sz="2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433554"/>
                <a:ext cx="4146360" cy="2424446"/>
              </a:xfrm>
              <a:prstGeom prst="rect">
                <a:avLst/>
              </a:prstGeom>
              <a:blipFill>
                <a:blip r:embed="rId4"/>
                <a:stretch>
                  <a:fillRect l="-1618" t="-1256" r="-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54741" y="2550359"/>
            <a:ext cx="49685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éxitos en un intervalo de longitud L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24141"/>
              </p:ext>
            </p:extLst>
          </p:nvPr>
        </p:nvGraphicFramePr>
        <p:xfrm>
          <a:off x="1006182" y="3672818"/>
          <a:ext cx="32131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955520" imgH="419040" progId="Equation.3">
                  <p:embed/>
                </p:oleObj>
              </mc:Choice>
              <mc:Fallback>
                <p:oleObj name="Ecuación" r:id="rId5" imgW="1955520" imgH="419040" progId="Equation.3">
                  <p:embed/>
                  <p:pic>
                    <p:nvPicPr>
                      <p:cNvPr id="133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2" y="3672818"/>
                        <a:ext cx="3213100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2313863"/>
            <a:ext cx="2520280" cy="39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899592" y="1268760"/>
            <a:ext cx="7416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Esta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distribución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aparece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algunos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procesos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que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tienen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una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dimensión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temporal o </a:t>
            </a:r>
            <a:r>
              <a:rPr lang="en-US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espacial</a:t>
            </a:r>
            <a:r>
              <a:rPr lang="en-US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 este tipo de experimentos los éxitos buscados son expresados por unidad de área, tiempo, pieza, </a:t>
            </a:r>
            <a:r>
              <a:rPr lang="es-ES_tradnl" altLang="es-CO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etc</a:t>
            </a: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nº de aviones que aterrizan en un aeropuerto por día, hora, minuto, etc.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nº de bacterias por cm</a:t>
            </a:r>
            <a:r>
              <a:rPr lang="es-ES_tradnl" altLang="es-CO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de cultivo.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nº de llamadas telefónicas a un conmutador por hora, minuto, etc.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C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nº de llegadas de embarcaciones a  un puerto por día, mes,  etc.</a:t>
            </a:r>
            <a:endParaRPr lang="en-US" altLang="es-CO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09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Ejemplo: 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90" y="1118768"/>
            <a:ext cx="7416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banco recibe en promedio 6 cheques sin fondo por día, ¿cuáles son las probabilidades de que reciba:</a:t>
            </a:r>
          </a:p>
          <a:p>
            <a:pPr marL="800100" lvl="1" indent="-342900">
              <a:buAutoNum type="alphaLcParenR"/>
            </a:pP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cuatro cheques sin fondo en un día dado, </a:t>
            </a:r>
          </a:p>
          <a:p>
            <a:pPr marL="800100" lvl="1" indent="-342900">
              <a:buFontTx/>
              <a:buAutoNum type="alphaLcParenR"/>
            </a:pP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cincuenta cheques sin fondo en una semana, </a:t>
            </a:r>
          </a:p>
          <a:p>
            <a:pPr marL="800100" lvl="1" indent="-342900">
              <a:buFontTx/>
              <a:buAutoNum type="alphaLcParenR"/>
            </a:pP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diez cheques sin fondo en un 12 horas, </a:t>
            </a:r>
          </a:p>
          <a:p>
            <a:pPr lvl="1"/>
            <a:r>
              <a:rPr lang="es-ES_tradnl" altLang="es-CO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cheques sin fondos en 4 horas? 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27584" y="2932714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el número de cheques sin fondo en un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día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= 6 cheques/</a:t>
            </a:r>
            <a:r>
              <a:rPr kumimoji="0" lang="es-ES" altLang="es-CO" sz="2000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dia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11218" y="4843469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¿Cuál es la probabilidad de que reciba cuatro cheques sin fondo en un día dado?</a:t>
            </a:r>
            <a:endParaRPr lang="en-US" altLang="es-CO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20135"/>
              </p:ext>
            </p:extLst>
          </p:nvPr>
        </p:nvGraphicFramePr>
        <p:xfrm>
          <a:off x="1370786" y="4036840"/>
          <a:ext cx="40274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50880" imgH="419040" progId="Equation.3">
                  <p:embed/>
                </p:oleObj>
              </mc:Choice>
              <mc:Fallback>
                <p:oleObj name="Ecuación" r:id="rId3" imgW="2450880" imgH="41904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786" y="4036840"/>
                        <a:ext cx="4027487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84417"/>
              </p:ext>
            </p:extLst>
          </p:nvPr>
        </p:nvGraphicFramePr>
        <p:xfrm>
          <a:off x="1356014" y="5609041"/>
          <a:ext cx="18573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130040" imgH="419040" progId="Equation.3">
                  <p:embed/>
                </p:oleObj>
              </mc:Choice>
              <mc:Fallback>
                <p:oleObj name="Ecuación" r:id="rId5" imgW="1130040" imgH="41904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14" y="5609041"/>
                        <a:ext cx="1857375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echa a la derecha con bandas 1"/>
          <p:cNvSpPr/>
          <p:nvPr/>
        </p:nvSpPr>
        <p:spPr>
          <a:xfrm>
            <a:off x="3529280" y="5772715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67686"/>
              </p:ext>
            </p:extLst>
          </p:nvPr>
        </p:nvGraphicFramePr>
        <p:xfrm>
          <a:off x="4860032" y="5489800"/>
          <a:ext cx="27749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688760" imgH="419040" progId="Equation.3">
                  <p:embed/>
                </p:oleObj>
              </mc:Choice>
              <mc:Fallback>
                <p:oleObj name="Ecuación" r:id="rId7" imgW="1688760" imgH="4190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489800"/>
                        <a:ext cx="2774950" cy="6873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Ejemplo: 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90" y="1257267"/>
            <a:ext cx="7416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banco recibe en promedio 6 cheques sin fondo por día, ¿cuáles son las probabilidades de que reciba:</a:t>
            </a:r>
          </a:p>
          <a:p>
            <a:pPr marL="800100" lvl="1" indent="-342900">
              <a:buFontTx/>
              <a:buAutoNum type="alphaLcParenR"/>
            </a:pP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cincuenta cheques sin fondo en una </a:t>
            </a:r>
            <a:r>
              <a:rPr lang="es-ES_tradnl" altLang="es-CO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semana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00100" lvl="1" indent="-342900">
              <a:buFontTx/>
              <a:buAutoNum type="alphaLcParenR"/>
            </a:pP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diez cheques sin fondo en un 12 horas, </a:t>
            </a:r>
          </a:p>
          <a:p>
            <a:pPr lvl="1"/>
            <a:r>
              <a:rPr lang="es-ES_tradnl" altLang="es-CO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cheques sin fondos en 4 horas? 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35741" y="2715337"/>
            <a:ext cx="74168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el número de cheques sin fondo en una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semana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= 6*7 = 42 cheques/semana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0552" y="4618179"/>
            <a:ext cx="4831568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¿Cuál es la probabilidad de que reciba cincuenta cheques sin fondo en una </a:t>
            </a:r>
            <a:r>
              <a:rPr lang="es-ES_tradnl" altLang="es-CO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semana</a:t>
            </a:r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s-CO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92716"/>
              </p:ext>
            </p:extLst>
          </p:nvPr>
        </p:nvGraphicFramePr>
        <p:xfrm>
          <a:off x="1619672" y="3774985"/>
          <a:ext cx="4235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577960" imgH="419040" progId="Equation.3">
                  <p:embed/>
                </p:oleObj>
              </mc:Choice>
              <mc:Fallback>
                <p:oleObj name="Ecuación" r:id="rId3" imgW="2577960" imgH="41904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74985"/>
                        <a:ext cx="4235450" cy="6873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48133"/>
              </p:ext>
            </p:extLst>
          </p:nvPr>
        </p:nvGraphicFramePr>
        <p:xfrm>
          <a:off x="835741" y="5403158"/>
          <a:ext cx="22336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358640" imgH="419040" progId="Equation.3">
                  <p:embed/>
                </p:oleObj>
              </mc:Choice>
              <mc:Fallback>
                <p:oleObj name="Ecuación" r:id="rId5" imgW="1358640" imgH="4190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41" y="5403158"/>
                        <a:ext cx="2233613" cy="6873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echa a la derecha con bandas 1"/>
          <p:cNvSpPr/>
          <p:nvPr/>
        </p:nvSpPr>
        <p:spPr>
          <a:xfrm>
            <a:off x="3306164" y="5512231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54466"/>
              </p:ext>
            </p:extLst>
          </p:nvPr>
        </p:nvGraphicFramePr>
        <p:xfrm>
          <a:off x="4536345" y="5525563"/>
          <a:ext cx="1756786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333440" imgH="203040" progId="Equation.3">
                  <p:embed/>
                </p:oleObj>
              </mc:Choice>
              <mc:Fallback>
                <p:oleObj name="Ecuación" r:id="rId7" imgW="133344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345" y="5525563"/>
                        <a:ext cx="1756786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9950" y="3774985"/>
            <a:ext cx="1653573" cy="25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Ejemplo: 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820552" y="1166995"/>
            <a:ext cx="741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banco recibe en promedio 6 cheques sin fondo por día, ¿cuáles son las probabilidades de que reciba: </a:t>
            </a:r>
          </a:p>
          <a:p>
            <a:pPr lvl="1"/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c). diez cheques sin fondo en un </a:t>
            </a:r>
            <a:r>
              <a:rPr lang="es-ES_tradnl" altLang="es-CO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horas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es-ES_tradnl" altLang="es-CO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cheques sin fondos en 4 horas?  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44783" y="2573697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el número de cheques sin fondo en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12 horas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= 6*0.5 = 3 cheques/horas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0552" y="4618179"/>
            <a:ext cx="4831568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¿Cuál es la probabilidad de que reciba diez cheques sin fondo en un </a:t>
            </a:r>
            <a:r>
              <a:rPr lang="es-ES_tradnl" altLang="es-CO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horas</a:t>
            </a:r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s-CO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48622"/>
              </p:ext>
            </p:extLst>
          </p:nvPr>
        </p:nvGraphicFramePr>
        <p:xfrm>
          <a:off x="1724025" y="3775075"/>
          <a:ext cx="40274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50880" imgH="419040" progId="Equation.3">
                  <p:embed/>
                </p:oleObj>
              </mc:Choice>
              <mc:Fallback>
                <p:oleObj name="Ecuación" r:id="rId3" imgW="2450880" imgH="41904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775075"/>
                        <a:ext cx="4027488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2044"/>
              </p:ext>
            </p:extLst>
          </p:nvPr>
        </p:nvGraphicFramePr>
        <p:xfrm>
          <a:off x="960438" y="5403850"/>
          <a:ext cx="19827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206360" imgH="419040" progId="Equation.3">
                  <p:embed/>
                </p:oleObj>
              </mc:Choice>
              <mc:Fallback>
                <p:oleObj name="Ecuación" r:id="rId5" imgW="1206360" imgH="4190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403850"/>
                        <a:ext cx="1982787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echa a la derecha con bandas 1"/>
          <p:cNvSpPr/>
          <p:nvPr/>
        </p:nvSpPr>
        <p:spPr>
          <a:xfrm>
            <a:off x="3378404" y="5512230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75308"/>
              </p:ext>
            </p:extLst>
          </p:nvPr>
        </p:nvGraphicFramePr>
        <p:xfrm>
          <a:off x="4466731" y="5525713"/>
          <a:ext cx="2195570" cy="42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307880" imgH="203040" progId="Equation.3">
                  <p:embed/>
                </p:oleObj>
              </mc:Choice>
              <mc:Fallback>
                <p:oleObj name="Ecuación" r:id="rId7" imgW="130788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731" y="5525713"/>
                        <a:ext cx="2195570" cy="424949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5768" y="3460992"/>
            <a:ext cx="1954027" cy="29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Ejemplo: Distribución Poisson </a:t>
            </a:r>
            <a:r>
              <a:rPr lang="es-ES_tradnl" altLang="es-CO" b="1" i="1" dirty="0">
                <a:solidFill>
                  <a:srgbClr val="0070C0"/>
                </a:solidFill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820552" y="1305494"/>
            <a:ext cx="741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banco recibe en promedio 6 cheques sin fondo por día, ¿cuáles son las probabilidades de que reciba:</a:t>
            </a:r>
          </a:p>
          <a:p>
            <a:pPr lvl="1"/>
            <a:r>
              <a:rPr lang="es-ES_tradnl" altLang="es-CO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s-ES_tradnl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cheques sin fondos en 4 horas?  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20552" y="2181337"/>
            <a:ext cx="74168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el número de cheques sin fondo en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4 horas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 = 6 *4/24 = 1 cheques/horas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0552" y="4618179"/>
            <a:ext cx="4831568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¿Cuál es la probabilidad de que reciba 5 cheques sin fondos en 4 horas?</a:t>
            </a:r>
            <a:endParaRPr lang="en-US" altLang="es-CO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71326"/>
              </p:ext>
            </p:extLst>
          </p:nvPr>
        </p:nvGraphicFramePr>
        <p:xfrm>
          <a:off x="1744663" y="3775075"/>
          <a:ext cx="39846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25680" imgH="419040" progId="Equation.3">
                  <p:embed/>
                </p:oleObj>
              </mc:Choice>
              <mc:Fallback>
                <p:oleObj name="Ecuación" r:id="rId3" imgW="2425680" imgH="41904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3775075"/>
                        <a:ext cx="3984625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89597"/>
              </p:ext>
            </p:extLst>
          </p:nvPr>
        </p:nvGraphicFramePr>
        <p:xfrm>
          <a:off x="1063625" y="5403850"/>
          <a:ext cx="1774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079280" imgH="419040" progId="Equation.3">
                  <p:embed/>
                </p:oleObj>
              </mc:Choice>
              <mc:Fallback>
                <p:oleObj name="Ecuación" r:id="rId5" imgW="1079280" imgH="4190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403850"/>
                        <a:ext cx="1774825" cy="6873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echa a la derecha con bandas 1"/>
          <p:cNvSpPr/>
          <p:nvPr/>
        </p:nvSpPr>
        <p:spPr>
          <a:xfrm>
            <a:off x="2929739" y="5535613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38762"/>
              </p:ext>
            </p:extLst>
          </p:nvPr>
        </p:nvGraphicFramePr>
        <p:xfrm>
          <a:off x="4227344" y="5535613"/>
          <a:ext cx="224818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257120" imgH="203040" progId="Equation.3">
                  <p:embed/>
                </p:oleObj>
              </mc:Choice>
              <mc:Fallback>
                <p:oleObj name="Ecuación" r:id="rId7" imgW="125712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344" y="5535613"/>
                        <a:ext cx="2248182" cy="42386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8270" y="3104667"/>
            <a:ext cx="1980026" cy="31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1385</TotalTime>
  <Words>703</Words>
  <Application>Microsoft Office PowerPoint</Application>
  <PresentationFormat>Presentación en pantalla (4:3)</PresentationFormat>
  <Paragraphs>71</Paragraphs>
  <Slides>8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Cambria Math</vt:lpstr>
      <vt:lpstr>Garamond</vt:lpstr>
      <vt:lpstr>Playbill</vt:lpstr>
      <vt:lpstr>Symbol</vt:lpstr>
      <vt:lpstr>Times New Roman</vt:lpstr>
      <vt:lpstr>Verdana</vt:lpstr>
      <vt:lpstr>Wingdings</vt:lpstr>
      <vt:lpstr>Orgánico</vt:lpstr>
      <vt:lpstr>Ecuación</vt:lpstr>
      <vt:lpstr>Estadistica y probabilidad</vt:lpstr>
      <vt:lpstr>Principales Distribuciones Discretas</vt:lpstr>
      <vt:lpstr>Distribución Poisson P()</vt:lpstr>
      <vt:lpstr>Distribución Poisson P()</vt:lpstr>
      <vt:lpstr>Ejemplo: Distribución Poisson P()</vt:lpstr>
      <vt:lpstr>Ejemplo: Distribución Poisson P()</vt:lpstr>
      <vt:lpstr>Ejemplo: Distribución Poisson P()</vt:lpstr>
      <vt:lpstr>Ejemplo: Distribución Poisson P()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Julio Seferino Hurtado Marquez</cp:lastModifiedBy>
  <cp:revision>129</cp:revision>
  <cp:lastPrinted>1995-12-08T18:33:06Z</cp:lastPrinted>
  <dcterms:created xsi:type="dcterms:W3CDTF">2003-03-13T12:04:09Z</dcterms:created>
  <dcterms:modified xsi:type="dcterms:W3CDTF">2024-07-27T19:33:43Z</dcterms:modified>
</cp:coreProperties>
</file>