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4" r:id="rId1"/>
  </p:sldMasterIdLst>
  <p:notesMasterIdLst>
    <p:notesMasterId r:id="rId12"/>
  </p:notesMasterIdLst>
  <p:handoutMasterIdLst>
    <p:handoutMasterId r:id="rId13"/>
  </p:handoutMasterIdLst>
  <p:sldIdLst>
    <p:sldId id="329" r:id="rId2"/>
    <p:sldId id="330" r:id="rId3"/>
    <p:sldId id="348" r:id="rId4"/>
    <p:sldId id="335" r:id="rId5"/>
    <p:sldId id="336" r:id="rId6"/>
    <p:sldId id="350" r:id="rId7"/>
    <p:sldId id="351" r:id="rId8"/>
    <p:sldId id="352" r:id="rId9"/>
    <p:sldId id="353" r:id="rId10"/>
    <p:sldId id="342" r:id="rId11"/>
  </p:sldIdLst>
  <p:sldSz cx="9144000" cy="6858000" type="screen4x3"/>
  <p:notesSz cx="6669088" cy="9928225"/>
  <p:custDataLst>
    <p:tags r:id="rId14"/>
  </p:custDataLst>
  <p:defaultTextStyle>
    <a:defPPr>
      <a:defRPr lang="en-US"/>
    </a:defPPr>
    <a:lvl1pPr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CCFF"/>
    <a:srgbClr val="CCECFF"/>
    <a:srgbClr val="CCCCFF"/>
    <a:srgbClr val="CC99FF"/>
    <a:srgbClr val="FF99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9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70"/>
    </p:cViewPr>
  </p:sorterViewPr>
  <p:notesViewPr>
    <p:cSldViewPr>
      <p:cViewPr varScale="1">
        <p:scale>
          <a:sx n="30" d="100"/>
          <a:sy n="30" d="100"/>
        </p:scale>
        <p:origin x="-1218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0E81BEA-1274-4722-9713-5DC69A683C1D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texto del patrón</a:t>
            </a:r>
          </a:p>
          <a:p>
            <a:pPr lvl="1"/>
            <a:r>
              <a:rPr lang="es-ES" altLang="es-CO" smtClean="0"/>
              <a:t>Segundo nivel</a:t>
            </a:r>
          </a:p>
          <a:p>
            <a:pPr lvl="2"/>
            <a:r>
              <a:rPr lang="es-ES" altLang="es-CO" smtClean="0"/>
              <a:t>Tercer nivel</a:t>
            </a:r>
          </a:p>
          <a:p>
            <a:pPr lvl="3"/>
            <a:r>
              <a:rPr lang="es-ES" altLang="es-CO" smtClean="0"/>
              <a:t>Cuarto nivel</a:t>
            </a:r>
          </a:p>
          <a:p>
            <a:pPr lvl="4"/>
            <a:r>
              <a:rPr lang="es-ES" altLang="es-CO" smtClean="0"/>
              <a:t>Quinto nivel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E67EDB4-8CF2-461D-A72C-32615F8A63CB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31838"/>
            <a:ext cx="4875212" cy="3656012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CB4EEFC-A8DD-40DB-BE72-69D540E67C30}" type="slidenum">
              <a:rPr lang="es-ES" altLang="es-CO" sz="1200"/>
              <a:pPr algn="ctr" eaLnBrk="1" hangingPunct="1"/>
              <a:t>2</a:t>
            </a:fld>
            <a:endParaRPr lang="es-ES" altLang="es-CO" sz="1200"/>
          </a:p>
        </p:txBody>
      </p:sp>
    </p:spTree>
    <p:extLst>
      <p:ext uri="{BB962C8B-B14F-4D97-AF65-F5344CB8AC3E}">
        <p14:creationId xmlns:p14="http://schemas.microsoft.com/office/powerpoint/2010/main" val="236421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FF602-767A-4144-A12A-6CF085E9E5A7}" type="slidenum">
              <a:rPr lang="es-ES" altLang="es-CO"/>
              <a:pPr/>
              <a:t>3</a:t>
            </a:fld>
            <a:endParaRPr lang="es-ES" altLang="es-CO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680661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4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2903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5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91999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6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773447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7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941450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8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82221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9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743433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6E0241D-6530-4800-9777-705C037EF30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5761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3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0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87816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0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48D9-8EEF-4972-BD79-ADE52D77518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4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C410-4FCC-4EB1-82E1-C12574B37BA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3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SmartArt 2"/>
          <p:cNvSpPr>
            <a:spLocks noGrp="1"/>
          </p:cNvSpPr>
          <p:nvPr>
            <p:ph type="dgm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38582E-4F71-45CD-987B-3293C6F4E575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512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E8CA-835A-40BA-85F0-1A563C348A7C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270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D701-0EA5-4D3B-99A1-368A4167125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6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8716-08F8-45FB-B707-78ECFE28EC6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41911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3DE4-11E9-4CA9-B3D9-40FC4ECFA0F0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5D1F-AA2D-4642-95D0-3318053C25FE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5DD3-1F75-489E-BBED-56C811B0A75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0924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D9CE-435F-41FF-B3FA-EC2068A8569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4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212E-E824-49ED-9B3B-2810BEF0CE7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998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4761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  <p:sldLayoutId id="214748407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60350"/>
            <a:ext cx="9153526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60350"/>
            <a:ext cx="9153526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ítulo 1"/>
          <p:cNvSpPr>
            <a:spLocks noGrp="1"/>
          </p:cNvSpPr>
          <p:nvPr>
            <p:ph type="ctrTitle"/>
          </p:nvPr>
        </p:nvSpPr>
        <p:spPr>
          <a:xfrm>
            <a:off x="517525" y="4613275"/>
            <a:ext cx="3987800" cy="6937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CO" altLang="es-CO" sz="3323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Estadistica</a:t>
            </a:r>
            <a:r>
              <a:rPr lang="es-CO" altLang="es-CO" sz="3323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 y probabilidad</a:t>
            </a:r>
          </a:p>
        </p:txBody>
      </p:sp>
      <p:pic>
        <p:nvPicPr>
          <p:cNvPr id="9219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4713288"/>
            <a:ext cx="3640137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95263" y="5419725"/>
            <a:ext cx="4319587" cy="1001713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Capítulo 5. 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Variables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aleatorias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discretas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y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Distribuciones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de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Probabilidad</a:t>
            </a:r>
            <a:endParaRPr lang="en-US" altLang="es-CO" sz="2954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laybill" panose="040506030A0602020202" pitchFamily="82" charset="0"/>
            </a:endParaRPr>
          </a:p>
        </p:txBody>
      </p:sp>
      <p:pic>
        <p:nvPicPr>
          <p:cNvPr id="9221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588963"/>
            <a:ext cx="4054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_tradnl" altLang="es-CO" b="1" dirty="0">
                <a:solidFill>
                  <a:srgbClr val="0070C0"/>
                </a:solidFill>
              </a:rPr>
              <a:t>Principales </a:t>
            </a:r>
            <a:r>
              <a:rPr lang="es-ES_tradnl" altLang="es-CO" b="1" dirty="0" smtClean="0">
                <a:solidFill>
                  <a:srgbClr val="0070C0"/>
                </a:solidFill>
              </a:rPr>
              <a:t>Distribuciones Discretas</a:t>
            </a:r>
            <a:endParaRPr lang="es-ES_tradnl" altLang="es-CO" b="1" dirty="0">
              <a:solidFill>
                <a:srgbClr val="0070C0"/>
              </a:solidFill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3568" y="1189121"/>
            <a:ext cx="7593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CO" altLang="es-CO" dirty="0" smtClean="0">
                <a:latin typeface="Times New Roman" panose="02020603050405020304" pitchFamily="18" charset="0"/>
              </a:rPr>
              <a:t>En lo que sigue del curso, estudiaremos algunas de las distribuciones de variables discretas mas comunes:</a:t>
            </a:r>
            <a:endParaRPr lang="es-CO" altLang="es-CO" dirty="0">
              <a:latin typeface="Times New Roman" panose="02020603050405020304" pitchFamily="18" charset="0"/>
            </a:endParaRPr>
          </a:p>
        </p:txBody>
      </p:sp>
      <p:sp>
        <p:nvSpPr>
          <p:cNvPr id="20" name="Abrir llave 19"/>
          <p:cNvSpPr/>
          <p:nvPr/>
        </p:nvSpPr>
        <p:spPr>
          <a:xfrm>
            <a:off x="4067944" y="2100627"/>
            <a:ext cx="1512168" cy="4104456"/>
          </a:xfrm>
          <a:prstGeom prst="leftBrace">
            <a:avLst/>
          </a:prstGeom>
          <a:solidFill>
            <a:srgbClr val="0066FF"/>
          </a:solidFill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_s39947"/>
          <p:cNvSpPr>
            <a:spLocks noChangeArrowheads="1"/>
          </p:cNvSpPr>
          <p:nvPr/>
        </p:nvSpPr>
        <p:spPr bwMode="auto">
          <a:xfrm>
            <a:off x="5580114" y="1835452"/>
            <a:ext cx="2485065" cy="51970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Bernouilli</a:t>
            </a: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Be(p)</a:t>
            </a:r>
          </a:p>
        </p:txBody>
      </p:sp>
      <p:sp>
        <p:nvSpPr>
          <p:cNvPr id="33" name="_s39948"/>
          <p:cNvSpPr>
            <a:spLocks noChangeArrowheads="1"/>
          </p:cNvSpPr>
          <p:nvPr/>
        </p:nvSpPr>
        <p:spPr bwMode="auto">
          <a:xfrm>
            <a:off x="5580111" y="2620332"/>
            <a:ext cx="2485065" cy="60491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Binomial B(</a:t>
            </a:r>
            <a:r>
              <a:rPr kumimoji="1" lang="es-ES" altLang="es-C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n,p</a:t>
            </a: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34" name="_s39949"/>
          <p:cNvSpPr>
            <a:spLocks noChangeArrowheads="1"/>
          </p:cNvSpPr>
          <p:nvPr/>
        </p:nvSpPr>
        <p:spPr bwMode="auto">
          <a:xfrm>
            <a:off x="5580112" y="3490419"/>
            <a:ext cx="2485065" cy="56858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Poisson P(</a:t>
            </a:r>
            <a:r>
              <a:rPr lang="es-ES" altLang="es-CO" dirty="0">
                <a:sym typeface="Symbol" panose="05050102010706020507" pitchFamily="18" charset="2"/>
              </a:rPr>
              <a:t>)</a:t>
            </a:r>
          </a:p>
        </p:txBody>
      </p:sp>
      <p:sp>
        <p:nvSpPr>
          <p:cNvPr id="35" name="_s39954"/>
          <p:cNvSpPr>
            <a:spLocks noChangeArrowheads="1"/>
          </p:cNvSpPr>
          <p:nvPr/>
        </p:nvSpPr>
        <p:spPr bwMode="auto">
          <a:xfrm>
            <a:off x="5580112" y="5106311"/>
            <a:ext cx="2485065" cy="55032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Geométrica G(p)</a:t>
            </a:r>
          </a:p>
        </p:txBody>
      </p:sp>
      <p:sp>
        <p:nvSpPr>
          <p:cNvPr id="36" name="_s39956"/>
          <p:cNvSpPr>
            <a:spLocks noChangeArrowheads="1"/>
          </p:cNvSpPr>
          <p:nvPr/>
        </p:nvSpPr>
        <p:spPr bwMode="auto">
          <a:xfrm>
            <a:off x="5580113" y="4282964"/>
            <a:ext cx="2696468" cy="5993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Binomial Negativa </a:t>
            </a:r>
            <a:endParaRPr lang="es-ES" altLang="es-CO" dirty="0" smtClean="0"/>
          </a:p>
          <a:p>
            <a:pPr marL="457200" indent="-457200" algn="ctr"/>
            <a:r>
              <a:rPr lang="es-ES" altLang="es-CO" dirty="0" smtClean="0"/>
              <a:t>BN(</a:t>
            </a:r>
            <a:r>
              <a:rPr lang="es-ES" altLang="es-CO" dirty="0" err="1" smtClean="0"/>
              <a:t>n,p</a:t>
            </a:r>
            <a:r>
              <a:rPr lang="es-ES" altLang="es-CO" dirty="0"/>
              <a:t>)</a:t>
            </a:r>
          </a:p>
        </p:txBody>
      </p:sp>
      <p:sp>
        <p:nvSpPr>
          <p:cNvPr id="37" name="_s39958"/>
          <p:cNvSpPr>
            <a:spLocks noChangeArrowheads="1"/>
          </p:cNvSpPr>
          <p:nvPr/>
        </p:nvSpPr>
        <p:spPr bwMode="auto">
          <a:xfrm>
            <a:off x="5602233" y="5805264"/>
            <a:ext cx="2485065" cy="57606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 err="1" smtClean="0">
                <a:solidFill>
                  <a:srgbClr val="FF0000"/>
                </a:solidFill>
              </a:rPr>
              <a:t>Hipergeométrica</a:t>
            </a:r>
            <a:endParaRPr lang="es-ES" altLang="es-CO" dirty="0" smtClean="0">
              <a:solidFill>
                <a:srgbClr val="FF0000"/>
              </a:solidFill>
            </a:endParaRPr>
          </a:p>
          <a:p>
            <a:pPr marL="457200" indent="-457200" algn="ctr"/>
            <a:r>
              <a:rPr lang="es-ES" altLang="es-CO" dirty="0" smtClean="0">
                <a:solidFill>
                  <a:srgbClr val="FF0000"/>
                </a:solidFill>
              </a:rPr>
              <a:t> </a:t>
            </a:r>
            <a:r>
              <a:rPr lang="es-ES" altLang="es-CO" dirty="0" smtClean="0">
                <a:solidFill>
                  <a:srgbClr val="FF0000"/>
                </a:solidFill>
              </a:rPr>
              <a:t>H(</a:t>
            </a:r>
            <a:r>
              <a:rPr lang="es-ES" altLang="es-CO" dirty="0" err="1" smtClean="0">
                <a:solidFill>
                  <a:srgbClr val="FF0000"/>
                </a:solidFill>
              </a:rPr>
              <a:t>N,M,n</a:t>
            </a:r>
            <a:r>
              <a:rPr lang="es-ES" altLang="es-CO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2" name="_s39956"/>
          <p:cNvSpPr>
            <a:spLocks noChangeArrowheads="1"/>
          </p:cNvSpPr>
          <p:nvPr/>
        </p:nvSpPr>
        <p:spPr bwMode="auto">
          <a:xfrm>
            <a:off x="899592" y="3353855"/>
            <a:ext cx="3024336" cy="159799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CO" altLang="es-CO" dirty="0"/>
              <a:t>X tiene distribución </a:t>
            </a:r>
            <a:endParaRPr lang="es-CO" altLang="es-CO" dirty="0" smtClean="0"/>
          </a:p>
          <a:p>
            <a:pPr marL="457200" indent="-457200" algn="ctr"/>
            <a:r>
              <a:rPr lang="es-CO" altLang="es-CO" dirty="0" smtClean="0"/>
              <a:t>de </a:t>
            </a:r>
            <a:r>
              <a:rPr lang="es-CO" altLang="es-CO" dirty="0"/>
              <a:t>probabilidad</a:t>
            </a:r>
          </a:p>
        </p:txBody>
      </p:sp>
    </p:spTree>
    <p:extLst>
      <p:ext uri="{BB962C8B-B14F-4D97-AF65-F5344CB8AC3E}">
        <p14:creationId xmlns:p14="http://schemas.microsoft.com/office/powerpoint/2010/main" val="418975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403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9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3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6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606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607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808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109"/>
                            </p:stCondLst>
                            <p:childTnLst>
                              <p:par>
                                <p:cTn id="3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8178"/>
            <a:ext cx="8144073" cy="11430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s-ES_tradnl" altLang="es-CO" sz="3600" b="1" dirty="0" smtClean="0">
                <a:solidFill>
                  <a:srgbClr val="0070C0"/>
                </a:solidFill>
              </a:rPr>
              <a:t>Distribución 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Hipergeométrica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  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H(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N,M,n</a:t>
            </a:r>
            <a:r>
              <a:rPr lang="es-ES" altLang="es-CO" sz="36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39551" y="1289401"/>
            <a:ext cx="81440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Una variable aleatoria X tiene distribución </a:t>
            </a:r>
            <a:r>
              <a:rPr kumimoji="0" lang="es-ES" altLang="es-CO" sz="2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Hipergeométrica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si cuenta éxitos en una muestra de tamaño </a:t>
            </a:r>
            <a:r>
              <a:rPr lang="es-ES" altLang="es-CO" sz="2000" dirty="0">
                <a:solidFill>
                  <a:srgbClr val="FF0000"/>
                </a:solidFill>
              </a:rPr>
              <a:t>n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tomada de una población de tamaño </a:t>
            </a:r>
            <a:r>
              <a:rPr lang="es-ES" altLang="es-CO" sz="2000" dirty="0">
                <a:solidFill>
                  <a:srgbClr val="FF0000"/>
                </a:solidFill>
              </a:rPr>
              <a:t>N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donde </a:t>
            </a:r>
            <a:r>
              <a:rPr lang="es-ES" altLang="es-CO" sz="2000" dirty="0">
                <a:solidFill>
                  <a:srgbClr val="FF0000"/>
                </a:solidFill>
              </a:rPr>
              <a:t>M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de ellos son éxitos y se denota por </a:t>
            </a:r>
            <a:r>
              <a:rPr lang="es-ES" altLang="es-CO" sz="2000" i="1" dirty="0">
                <a:solidFill>
                  <a:srgbClr val="0070C0"/>
                </a:solidFill>
              </a:rPr>
              <a:t>X ≈ </a:t>
            </a:r>
            <a:r>
              <a:rPr lang="es-ES" altLang="es-CO" sz="2000" dirty="0" smtClean="0">
                <a:solidFill>
                  <a:srgbClr val="0070C0"/>
                </a:solidFill>
              </a:rPr>
              <a:t>H(</a:t>
            </a:r>
            <a:r>
              <a:rPr lang="es-ES" altLang="es-CO" sz="2000" dirty="0" err="1" smtClean="0">
                <a:solidFill>
                  <a:srgbClr val="0070C0"/>
                </a:solidFill>
              </a:rPr>
              <a:t>N,M,n</a:t>
            </a:r>
            <a:r>
              <a:rPr lang="es-ES" altLang="es-CO" sz="2000" dirty="0">
                <a:solidFill>
                  <a:srgbClr val="0070C0"/>
                </a:solidFill>
              </a:rPr>
              <a:t>)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6"/>
              <p:cNvSpPr>
                <a:spLocks noChangeArrowheads="1"/>
              </p:cNvSpPr>
              <p:nvPr/>
            </p:nvSpPr>
            <p:spPr bwMode="auto">
              <a:xfrm>
                <a:off x="539552" y="4638578"/>
                <a:ext cx="7488832" cy="2014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s-ES" altLang="es-CO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Valor Esperado, Varianza y desviación </a:t>
                </a:r>
                <a:r>
                  <a:rPr kumimoji="0" lang="es-ES" altLang="es-CO" sz="20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estadard</a:t>
                </a:r>
                <a:r>
                  <a:rPr kumimoji="0" lang="es-ES" altLang="es-CO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de una variable </a:t>
                </a:r>
                <a:r>
                  <a:rPr kumimoji="0" lang="es-ES" altLang="es-CO" sz="20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Hipergeométrica</a:t>
                </a:r>
                <a:endParaRPr kumimoji="0" lang="es-ES" altLang="es-CO" sz="200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ES" altLang="es-C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E{X} = </a:t>
                </a:r>
                <a:r>
                  <a:rPr kumimoji="0" lang="es-ES" altLang="es-CO" sz="20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np</a:t>
                </a:r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kumimoji="0" lang="es-CO" altLang="es-CO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V{X } = </a:t>
                </a:r>
                <a:r>
                  <a:rPr kumimoji="0" lang="pt-BR" altLang="es-CO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np</a:t>
                </a:r>
                <a:r>
                  <a:rPr kumimoji="0" lang="pt-BR" altLang="es-CO" sz="2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(1-p)[(N-n)/(N-1)] </a:t>
                </a:r>
                <a:r>
                  <a:rPr kumimoji="0" lang="pt-BR" altLang="es-CO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con</a:t>
                </a:r>
                <a:r>
                  <a:rPr kumimoji="0" lang="pt-BR" altLang="es-CO" sz="2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0" lang="pt-BR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p=M/N=</a:t>
                </a:r>
                <a:r>
                  <a:rPr kumimoji="0" lang="pt-BR" altLang="es-CO" sz="20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proporción</a:t>
                </a:r>
                <a:r>
                  <a:rPr kumimoji="0" lang="pt-BR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kumimoji="0" lang="pt-BR" altLang="es-CO" sz="20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de </a:t>
                </a:r>
                <a:r>
                  <a:rPr kumimoji="0" lang="pt-BR" altLang="es-CO" sz="2000" dirty="0" err="1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éxitos</a:t>
                </a:r>
                <a:r>
                  <a:rPr kumimoji="0" lang="pt-BR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.</a:t>
                </a:r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:endParaRPr lang="en-US" altLang="es-CO" sz="24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638578"/>
                <a:ext cx="7488832" cy="2014398"/>
              </a:xfrm>
              <a:prstGeom prst="rect">
                <a:avLst/>
              </a:prstGeom>
              <a:blipFill>
                <a:blip r:embed="rId4"/>
                <a:stretch>
                  <a:fillRect l="-896" t="-2727" r="-5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39550" y="2346702"/>
            <a:ext cx="80475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CO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</a:t>
            </a:r>
            <a:r>
              <a:rPr kumimoji="0" lang="es-CO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# </a:t>
            </a:r>
            <a:r>
              <a:rPr kumimoji="0" lang="es-CO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de </a:t>
            </a:r>
            <a:r>
              <a:rPr kumimoji="0" lang="es-CO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éxitos en una muestra de tamaño </a:t>
            </a:r>
            <a:r>
              <a:rPr lang="es-CO" altLang="es-CO" sz="2000" dirty="0">
                <a:solidFill>
                  <a:srgbClr val="FF0000"/>
                </a:solidFill>
              </a:rPr>
              <a:t>n</a:t>
            </a:r>
            <a:r>
              <a:rPr kumimoji="0" lang="es-CO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416173"/>
              </p:ext>
            </p:extLst>
          </p:nvPr>
        </p:nvGraphicFramePr>
        <p:xfrm>
          <a:off x="3089671" y="2967881"/>
          <a:ext cx="4938713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8" name="Ecuación" r:id="rId5" imgW="2895480" imgH="914400" progId="Equation.3">
                  <p:embed/>
                </p:oleObj>
              </mc:Choice>
              <mc:Fallback>
                <p:oleObj name="Ecuación" r:id="rId5" imgW="2895480" imgH="914400" progId="Equation.3">
                  <p:embed/>
                  <p:pic>
                    <p:nvPicPr>
                      <p:cNvPr id="1003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671" y="2967881"/>
                        <a:ext cx="4938713" cy="15589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38784" y="1171748"/>
            <a:ext cx="80000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cargamento de 20 grabadoras magnetofónicas, contiene 5 defectuosas. Si 10 de ellas son aleatoriamente escogidas para una revisión, ¿cuál es la probabilidad de que 2 estén defectuosas? Se supone que cada grabadora seleccionada no puede ser cambiada por otra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54354" y="2334666"/>
            <a:ext cx="798448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de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grabadoras defectuosas en la muestra de tamaño </a:t>
            </a:r>
            <a:r>
              <a:rPr kumimoji="0" lang="es-ES" altLang="es-CO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n=10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viene dado por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83568" y="5003380"/>
            <a:ext cx="7377206" cy="36933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de que 2 estén defectuosas</a:t>
            </a:r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CO" alt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548950"/>
              </p:ext>
            </p:extLst>
          </p:nvPr>
        </p:nvGraphicFramePr>
        <p:xfrm>
          <a:off x="1115616" y="5539979"/>
          <a:ext cx="2359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3" name="Ecuación" r:id="rId4" imgW="1434960" imgH="469800" progId="Equation.3">
                  <p:embed/>
                </p:oleObj>
              </mc:Choice>
              <mc:Fallback>
                <p:oleObj name="Ecuación" r:id="rId4" imgW="1434960" imgH="469800" progId="Equation.3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539979"/>
                        <a:ext cx="2359025" cy="7683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4185015" y="5757863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518615"/>
              </p:ext>
            </p:extLst>
          </p:nvPr>
        </p:nvGraphicFramePr>
        <p:xfrm>
          <a:off x="5573713" y="5602288"/>
          <a:ext cx="2608262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4" name="Ecuación" r:id="rId6" imgW="1587240" imgH="393480" progId="Equation.3">
                  <p:embed/>
                </p:oleObj>
              </mc:Choice>
              <mc:Fallback>
                <p:oleObj name="Ecuación" r:id="rId6" imgW="1587240" imgH="39348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3713" y="5602288"/>
                        <a:ext cx="2608262" cy="646112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982563"/>
              </p:ext>
            </p:extLst>
          </p:nvPr>
        </p:nvGraphicFramePr>
        <p:xfrm>
          <a:off x="679450" y="3444875"/>
          <a:ext cx="773112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15" name="Ecuación" r:id="rId8" imgW="4533840" imgH="914400" progId="Equation.3">
                  <p:embed/>
                </p:oleObj>
              </mc:Choice>
              <mc:Fallback>
                <p:oleObj name="Ecuación" r:id="rId8" imgW="4533840" imgH="914400" progId="Equation.3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444875"/>
                        <a:ext cx="7731125" cy="15589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8178"/>
            <a:ext cx="8144073" cy="11430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s-ES_tradnl" altLang="es-CO" sz="3600" b="1" dirty="0" smtClean="0">
                <a:solidFill>
                  <a:srgbClr val="0070C0"/>
                </a:solidFill>
              </a:rPr>
              <a:t>Distribución 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Hipergeométrica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  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H(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N,M,n</a:t>
            </a:r>
            <a:r>
              <a:rPr lang="es-ES" altLang="es-CO" sz="3600" b="1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216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43262" y="903940"/>
            <a:ext cx="80000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almacén de juguetes recibe un embarque de 25 juegos de modelos de aviones, entre los cuales hay 4 incompletos. Si un comprador escoge aleatoriamente 3 juegos de estos modelos sin derecho 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cambio:</a:t>
            </a:r>
          </a:p>
          <a:p>
            <a:pPr marL="342900" indent="-342900">
              <a:buAutoNum type="alphaLcParenR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que los 3 resulten incompletos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AutoNum type="alphaLcParenR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que los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resulten incompletos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AutoNum type="alphaLcParenR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 a lo sumo haya uno incompletos?</a:t>
            </a:r>
          </a:p>
          <a:p>
            <a:pPr marL="342900" indent="-342900">
              <a:buAutoNum type="alphaLcParenR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Calcular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media o valor esperado y la varianza de la distribución para el número de modelos incompletos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582119" y="3297454"/>
            <a:ext cx="798448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modelos de avión incompleto en la muestra de tamaño </a:t>
            </a:r>
            <a:r>
              <a:rPr kumimoji="0" lang="es-ES" altLang="es-CO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n=3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viene dado por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76798"/>
              </p:ext>
            </p:extLst>
          </p:nvPr>
        </p:nvGraphicFramePr>
        <p:xfrm>
          <a:off x="866775" y="4581525"/>
          <a:ext cx="755808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3" name="Ecuación" r:id="rId4" imgW="4431960" imgH="914400" progId="Equation.3">
                  <p:embed/>
                </p:oleObj>
              </mc:Choice>
              <mc:Fallback>
                <p:oleObj name="Ecuación" r:id="rId4" imgW="4431960" imgH="91440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75" y="4581525"/>
                        <a:ext cx="7558088" cy="15589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71253" y="0"/>
            <a:ext cx="8144073" cy="11430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s-ES_tradnl" altLang="es-CO" sz="3600" b="1" dirty="0" smtClean="0">
                <a:solidFill>
                  <a:srgbClr val="0070C0"/>
                </a:solidFill>
              </a:rPr>
              <a:t>Distribución 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Hipergeométrica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  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H(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N,M,n</a:t>
            </a:r>
            <a:r>
              <a:rPr lang="es-ES" altLang="es-CO" sz="3600" b="1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398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2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6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626266" y="1112643"/>
            <a:ext cx="79844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Solución: </a:t>
            </a:r>
            <a:r>
              <a:rPr lang="es-CO" altLang="es-CO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que los 3 resulten incompletos</a:t>
            </a:r>
            <a:r>
              <a:rPr lang="es-CO" altLang="es-CO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929906" y="3979656"/>
            <a:ext cx="7377206" cy="36933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es-ES" altLang="es-CO" sz="1800" dirty="0">
                <a:solidFill>
                  <a:srgbClr val="C00000"/>
                </a:solidFill>
                <a:latin typeface="Times New Roman" panose="02020603050405020304" pitchFamily="18" charset="0"/>
              </a:rPr>
              <a:t>Solución: </a:t>
            </a:r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que los 2 resulten incompletos?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73487"/>
              </p:ext>
            </p:extLst>
          </p:nvPr>
        </p:nvGraphicFramePr>
        <p:xfrm>
          <a:off x="827584" y="4939509"/>
          <a:ext cx="25463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5" name="Ecuación" r:id="rId4" imgW="1549080" imgH="469800" progId="Equation.3">
                  <p:embed/>
                </p:oleObj>
              </mc:Choice>
              <mc:Fallback>
                <p:oleObj name="Ecuación" r:id="rId4" imgW="1549080" imgH="469800" progId="Equation.3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939509"/>
                        <a:ext cx="2546350" cy="7683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3667424" y="5143664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660495"/>
              </p:ext>
            </p:extLst>
          </p:nvPr>
        </p:nvGraphicFramePr>
        <p:xfrm>
          <a:off x="5148064" y="4816822"/>
          <a:ext cx="27336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6" name="Ecuación" r:id="rId6" imgW="1663560" imgH="393480" progId="Equation.3">
                  <p:embed/>
                </p:oleObj>
              </mc:Choice>
              <mc:Fallback>
                <p:oleObj name="Ecuación" r:id="rId6" imgW="1663560" imgH="393480" progId="Equation.3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816822"/>
                        <a:ext cx="2733675" cy="646113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565823"/>
              </p:ext>
            </p:extLst>
          </p:nvPr>
        </p:nvGraphicFramePr>
        <p:xfrm>
          <a:off x="1760403" y="1937650"/>
          <a:ext cx="556577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7" name="Ecuación" r:id="rId8" imgW="3263760" imgH="914400" progId="Equation.3">
                  <p:embed/>
                </p:oleObj>
              </mc:Choice>
              <mc:Fallback>
                <p:oleObj name="Ecuación" r:id="rId8" imgW="3263760" imgH="91440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403" y="1937650"/>
                        <a:ext cx="5565775" cy="15589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539552" y="288178"/>
            <a:ext cx="8144073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457200" indent="-457200" fontAlgn="auto">
              <a:spcAft>
                <a:spcPts val="0"/>
              </a:spcAft>
            </a:pPr>
            <a:r>
              <a:rPr kumimoji="0" lang="es-ES_tradnl" altLang="es-CO" sz="3600" b="1" dirty="0" smtClean="0">
                <a:solidFill>
                  <a:srgbClr val="0070C0"/>
                </a:solidFill>
              </a:rPr>
              <a:t>Distribución </a:t>
            </a:r>
            <a:r>
              <a:rPr kumimoji="0" lang="es-ES" altLang="es-CO" sz="3600" b="1" dirty="0" err="1" smtClean="0">
                <a:solidFill>
                  <a:srgbClr val="0070C0"/>
                </a:solidFill>
              </a:rPr>
              <a:t>Hipergeométrica</a:t>
            </a:r>
            <a:r>
              <a:rPr kumimoji="0" lang="es-ES" altLang="es-CO" sz="3600" b="1" dirty="0" smtClean="0">
                <a:solidFill>
                  <a:srgbClr val="0070C0"/>
                </a:solidFill>
              </a:rPr>
              <a:t>  H(</a:t>
            </a:r>
            <a:r>
              <a:rPr kumimoji="0" lang="es-ES" altLang="es-CO" sz="3600" b="1" dirty="0" err="1" smtClean="0">
                <a:solidFill>
                  <a:srgbClr val="0070C0"/>
                </a:solidFill>
              </a:rPr>
              <a:t>N,M,n</a:t>
            </a:r>
            <a:r>
              <a:rPr kumimoji="0" lang="es-ES" altLang="es-CO" sz="3600" b="1" dirty="0" smtClean="0">
                <a:solidFill>
                  <a:srgbClr val="0070C0"/>
                </a:solidFill>
              </a:rPr>
              <a:t>)</a:t>
            </a:r>
            <a:endParaRPr kumimoji="0" lang="es-ES" altLang="es-CO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2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551047" y="1012402"/>
            <a:ext cx="79844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es-ES" altLang="es-CO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Solución: </a:t>
            </a:r>
            <a:r>
              <a:rPr lang="es-CO" alt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que a lo sumo haya uno incompletos?</a:t>
            </a:r>
          </a:p>
        </p:txBody>
      </p:sp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8335264"/>
              </p:ext>
            </p:extLst>
          </p:nvPr>
        </p:nvGraphicFramePr>
        <p:xfrm>
          <a:off x="1937245" y="2243014"/>
          <a:ext cx="5184577" cy="52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0" name="Ecuación" r:id="rId4" imgW="1993680" imgH="203040" progId="Equation.3">
                  <p:embed/>
                </p:oleObj>
              </mc:Choice>
              <mc:Fallback>
                <p:oleObj name="Ecuación" r:id="rId4" imgW="1993680" imgH="20304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245" y="2243014"/>
                        <a:ext cx="5184577" cy="52750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700935"/>
              </p:ext>
            </p:extLst>
          </p:nvPr>
        </p:nvGraphicFramePr>
        <p:xfrm>
          <a:off x="1937245" y="2964139"/>
          <a:ext cx="5212090" cy="100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1" name="Ecuación" r:id="rId6" imgW="2425680" imgH="469800" progId="Equation.3">
                  <p:embed/>
                </p:oleObj>
              </mc:Choice>
              <mc:Fallback>
                <p:oleObj name="Ecuación" r:id="rId6" imgW="2425680" imgH="46980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245" y="2964139"/>
                        <a:ext cx="5212090" cy="100464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65949"/>
              </p:ext>
            </p:extLst>
          </p:nvPr>
        </p:nvGraphicFramePr>
        <p:xfrm>
          <a:off x="1547664" y="4192782"/>
          <a:ext cx="63373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92" name="Ecuación" r:id="rId8" imgW="2286000" imgH="203040" progId="Equation.3">
                  <p:embed/>
                </p:oleObj>
              </mc:Choice>
              <mc:Fallback>
                <p:oleObj name="Ecuación" r:id="rId8" imgW="2286000" imgH="20304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192782"/>
                        <a:ext cx="6337300" cy="560387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8178"/>
            <a:ext cx="8144073" cy="11430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s-ES_tradnl" altLang="es-CO" sz="3600" b="1" dirty="0" smtClean="0">
                <a:solidFill>
                  <a:srgbClr val="0070C0"/>
                </a:solidFill>
              </a:rPr>
              <a:t>Distribución 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Hipergeométrica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  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H(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N,M,n</a:t>
            </a:r>
            <a:r>
              <a:rPr lang="es-ES" altLang="es-CO" sz="3600" b="1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413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626746" y="982561"/>
            <a:ext cx="79844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es-ES" altLang="es-CO" sz="28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Solución: </a:t>
            </a:r>
            <a:r>
              <a:rPr lang="es-CO" altLang="es-C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que a lo sumo haya uno incompletos?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626745" y="2125561"/>
                <a:ext cx="7984487" cy="37332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s-ES" altLang="es-CO" sz="28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Valor Esperado, Varianza y desviación </a:t>
                </a:r>
                <a:r>
                  <a:rPr kumimoji="0" lang="es-ES" altLang="es-CO" sz="2800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estadard</a:t>
                </a:r>
                <a:r>
                  <a:rPr kumimoji="0" lang="es-ES" altLang="es-CO" sz="2800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de una variable </a:t>
                </a:r>
                <a:r>
                  <a:rPr kumimoji="0" lang="es-ES" altLang="es-CO" sz="2800" dirty="0" err="1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Hipergeométrica</a:t>
                </a:r>
                <a:endParaRPr kumimoji="0" lang="es-ES" altLang="es-CO" sz="280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ES" altLang="es-CO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0" lang="es-CO" altLang="es-CO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8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E{X} = </a:t>
                </a:r>
                <a:r>
                  <a:rPr kumimoji="0" lang="es-ES" altLang="es-CO" sz="2800" dirty="0" err="1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np</a:t>
                </a:r>
                <a:r>
                  <a:rPr kumimoji="0" lang="es-ES" altLang="es-CO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= 3(4/25) = 3(0.16) </a:t>
                </a:r>
                <a:r>
                  <a:rPr kumimoji="0" lang="es-ES" altLang="es-CO" sz="28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kumimoji="0" lang="es-ES" altLang="es-CO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0.48</a:t>
                </a:r>
                <a:endParaRPr kumimoji="0" lang="es-ES" altLang="es-CO" sz="28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altLang="es-CO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ES" altLang="es-CO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kumimoji="0" lang="es-CO" altLang="es-CO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CO" altLang="es-CO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8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V{X } = </a:t>
                </a:r>
                <a:r>
                  <a:rPr kumimoji="0" lang="pt-BR" altLang="es-CO" sz="2800" dirty="0" err="1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np</a:t>
                </a:r>
                <a:r>
                  <a:rPr kumimoji="0" lang="pt-BR" altLang="es-CO" sz="28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(1-p)[(N-n)/(N-1</a:t>
                </a:r>
                <a:r>
                  <a:rPr kumimoji="0" lang="pt-BR" altLang="es-CO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)]</a:t>
                </a: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altLang="es-CO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ES" altLang="es-CO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kumimoji="0" lang="es-CO" altLang="es-CO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CO" altLang="es-CO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800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V{X } = </a:t>
                </a:r>
                <a:r>
                  <a:rPr kumimoji="0" lang="pt-BR" altLang="es-CO" sz="28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0.48(0.84)[(22)/(24)] = 0.3696</a:t>
                </a:r>
                <a:endParaRPr kumimoji="0" lang="pt-BR" altLang="es-CO" sz="28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:endParaRPr kumimoji="0" lang="es-ES" altLang="es-CO" sz="28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:endParaRPr kumimoji="0" lang="pt-BR" altLang="es-CO" sz="2800" dirty="0" smtClean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:endParaRPr kumimoji="0" lang="es-ES" altLang="es-CO" sz="28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5" y="2125561"/>
                <a:ext cx="7984487" cy="3733201"/>
              </a:xfrm>
              <a:prstGeom prst="rect">
                <a:avLst/>
              </a:prstGeom>
              <a:blipFill>
                <a:blip r:embed="rId3"/>
                <a:stretch>
                  <a:fillRect l="-1603" t="-29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8178"/>
            <a:ext cx="8144073" cy="1143000"/>
          </a:xfrm>
        </p:spPr>
        <p:txBody>
          <a:bodyPr>
            <a:normAutofit fontScale="90000"/>
          </a:bodyPr>
          <a:lstStyle/>
          <a:p>
            <a:pPr marL="457200" indent="-457200"/>
            <a:r>
              <a:rPr lang="es-ES_tradnl" altLang="es-CO" sz="3600" b="1" dirty="0" smtClean="0">
                <a:solidFill>
                  <a:srgbClr val="0070C0"/>
                </a:solidFill>
              </a:rPr>
              <a:t>Distribución 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Hipergeométrica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  </a:t>
            </a:r>
            <a:r>
              <a:rPr lang="es-ES" altLang="es-CO" sz="3600" b="1" dirty="0" smtClean="0">
                <a:solidFill>
                  <a:srgbClr val="0070C0"/>
                </a:solidFill>
              </a:rPr>
              <a:t>H(</a:t>
            </a:r>
            <a:r>
              <a:rPr lang="es-ES" altLang="es-CO" sz="3600" b="1" dirty="0" err="1" smtClean="0">
                <a:solidFill>
                  <a:srgbClr val="0070C0"/>
                </a:solidFill>
              </a:rPr>
              <a:t>N,M,n</a:t>
            </a:r>
            <a:r>
              <a:rPr lang="es-ES" altLang="es-CO" sz="3600" b="1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319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4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1674</TotalTime>
  <Words>444</Words>
  <Application>Microsoft Office PowerPoint</Application>
  <PresentationFormat>Presentación en pantalla (4:3)</PresentationFormat>
  <Paragraphs>53</Paragraphs>
  <Slides>10</Slides>
  <Notes>8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21" baseType="lpstr">
      <vt:lpstr>Arial</vt:lpstr>
      <vt:lpstr>Cambria Math</vt:lpstr>
      <vt:lpstr>Garamond</vt:lpstr>
      <vt:lpstr>Playbill</vt:lpstr>
      <vt:lpstr>Symbol</vt:lpstr>
      <vt:lpstr>Times New Roman</vt:lpstr>
      <vt:lpstr>Verdana</vt:lpstr>
      <vt:lpstr>Wingdings</vt:lpstr>
      <vt:lpstr>Orgánico</vt:lpstr>
      <vt:lpstr>Ecuación</vt:lpstr>
      <vt:lpstr>Microsoft Editor de ecuaciones 3.0</vt:lpstr>
      <vt:lpstr>Presentación de PowerPoint</vt:lpstr>
      <vt:lpstr>Estadistica y probabilidad</vt:lpstr>
      <vt:lpstr>Principales Distribuciones Discretas</vt:lpstr>
      <vt:lpstr>Distribución Hipergeométrica  H(N,M,n)</vt:lpstr>
      <vt:lpstr>Distribución Hipergeométrica  H(N,M,n)</vt:lpstr>
      <vt:lpstr>Distribución Hipergeométrica  H(N,M,n)</vt:lpstr>
      <vt:lpstr>Presentación de PowerPoint</vt:lpstr>
      <vt:lpstr>Distribución Hipergeométrica  H(N,M,n)</vt:lpstr>
      <vt:lpstr>Distribución Hipergeométrica  H(N,M,n)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Varias Variables</dc:title>
  <dc:creator>pc</dc:creator>
  <cp:lastModifiedBy>DoctoradoUTB</cp:lastModifiedBy>
  <cp:revision>154</cp:revision>
  <cp:lastPrinted>1995-12-08T18:33:06Z</cp:lastPrinted>
  <dcterms:created xsi:type="dcterms:W3CDTF">2003-03-13T12:04:09Z</dcterms:created>
  <dcterms:modified xsi:type="dcterms:W3CDTF">2020-04-26T21:41:49Z</dcterms:modified>
</cp:coreProperties>
</file>