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4" r:id="rId1"/>
  </p:sldMasterIdLst>
  <p:notesMasterIdLst>
    <p:notesMasterId r:id="rId10"/>
  </p:notesMasterIdLst>
  <p:handoutMasterIdLst>
    <p:handoutMasterId r:id="rId11"/>
  </p:handoutMasterIdLst>
  <p:sldIdLst>
    <p:sldId id="329" r:id="rId2"/>
    <p:sldId id="330" r:id="rId3"/>
    <p:sldId id="343" r:id="rId4"/>
    <p:sldId id="335" r:id="rId5"/>
    <p:sldId id="336" r:id="rId6"/>
    <p:sldId id="346" r:id="rId7"/>
    <p:sldId id="347" r:id="rId8"/>
    <p:sldId id="342" r:id="rId9"/>
  </p:sldIdLst>
  <p:sldSz cx="9144000" cy="6858000" type="screen4x3"/>
  <p:notesSz cx="6669088" cy="9928225"/>
  <p:custDataLst>
    <p:tags r:id="rId12"/>
  </p:custDataLst>
  <p:defaultTextStyle>
    <a:defPPr>
      <a:defRPr lang="en-US"/>
    </a:defPPr>
    <a:lvl1pPr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CCECFF"/>
    <a:srgbClr val="CCCCFF"/>
    <a:srgbClr val="CC99FF"/>
    <a:srgbClr val="FF99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9" autoAdjust="0"/>
  </p:normalViewPr>
  <p:slideViewPr>
    <p:cSldViewPr>
      <p:cViewPr varScale="1">
        <p:scale>
          <a:sx n="71" d="100"/>
          <a:sy n="71" d="100"/>
        </p:scale>
        <p:origin x="7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0"/>
    </p:cViewPr>
  </p:sorterViewPr>
  <p:notesViewPr>
    <p:cSldViewPr>
      <p:cViewPr varScale="1">
        <p:scale>
          <a:sx n="30" d="100"/>
          <a:sy n="30" d="100"/>
        </p:scale>
        <p:origin x="-1218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0E81BEA-1274-4722-9713-5DC69A683C1D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texto del patrón</a:t>
            </a:r>
          </a:p>
          <a:p>
            <a:pPr lvl="1"/>
            <a:r>
              <a:rPr lang="es-ES" altLang="es-CO" smtClean="0"/>
              <a:t>Segundo nivel</a:t>
            </a:r>
          </a:p>
          <a:p>
            <a:pPr lvl="2"/>
            <a:r>
              <a:rPr lang="es-ES" altLang="es-CO" smtClean="0"/>
              <a:t>Tercer nivel</a:t>
            </a:r>
          </a:p>
          <a:p>
            <a:pPr lvl="3"/>
            <a:r>
              <a:rPr lang="es-ES" altLang="es-CO" smtClean="0"/>
              <a:t>Cuarto nivel</a:t>
            </a:r>
          </a:p>
          <a:p>
            <a:pPr lvl="4"/>
            <a:r>
              <a:rPr lang="es-ES" altLang="es-CO" smtClean="0"/>
              <a:t>Quinto nivel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E67EDB4-8CF2-461D-A72C-32615F8A63CB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31838"/>
            <a:ext cx="4875212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CB4EEFC-A8DD-40DB-BE72-69D540E67C30}" type="slidenum">
              <a:rPr lang="es-ES" altLang="es-CO" sz="1200"/>
              <a:pPr algn="ctr" eaLnBrk="1" hangingPunct="1"/>
              <a:t>2</a:t>
            </a:fld>
            <a:endParaRPr lang="es-ES" altLang="es-CO" sz="1200"/>
          </a:p>
        </p:txBody>
      </p:sp>
    </p:spTree>
    <p:extLst>
      <p:ext uri="{BB962C8B-B14F-4D97-AF65-F5344CB8AC3E}">
        <p14:creationId xmlns:p14="http://schemas.microsoft.com/office/powerpoint/2010/main" val="236421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FF602-767A-4144-A12A-6CF085E9E5A7}" type="slidenum">
              <a:rPr lang="es-ES" altLang="es-CO"/>
              <a:pPr/>
              <a:t>3</a:t>
            </a:fld>
            <a:endParaRPr lang="es-ES" altLang="es-CO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67896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4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2903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5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91999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6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51294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7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27073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6E0241D-6530-4800-9777-705C037EF30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5761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3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0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87816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0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48D9-8EEF-4972-BD79-ADE52D77518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4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C410-4FCC-4EB1-82E1-C12574B37BA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3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SmartArt 2"/>
          <p:cNvSpPr>
            <a:spLocks noGrp="1"/>
          </p:cNvSpPr>
          <p:nvPr>
            <p:ph type="dgm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38582E-4F71-45CD-987B-3293C6F4E575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512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E8CA-835A-40BA-85F0-1A563C348A7C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270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D701-0EA5-4D3B-99A1-368A4167125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8716-08F8-45FB-B707-78ECFE28EC6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4191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3DE4-11E9-4CA9-B3D9-40FC4ECFA0F0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5D1F-AA2D-4642-95D0-3318053C25FE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5DD3-1F75-489E-BBED-56C811B0A75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0924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D9CE-435F-41FF-B3FA-EC2068A8569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212E-E824-49ED-9B3B-2810BEF0CE7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998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4761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  <p:sldLayoutId id="214748407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60350"/>
            <a:ext cx="9153526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ítulo 1"/>
          <p:cNvSpPr>
            <a:spLocks noGrp="1"/>
          </p:cNvSpPr>
          <p:nvPr>
            <p:ph type="ctrTitle"/>
          </p:nvPr>
        </p:nvSpPr>
        <p:spPr>
          <a:xfrm>
            <a:off x="517525" y="4613275"/>
            <a:ext cx="3987800" cy="6937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CO" altLang="es-CO" sz="3323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Estadistica</a:t>
            </a:r>
            <a:r>
              <a:rPr lang="es-CO" altLang="es-CO" sz="3323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 y probabilidad</a:t>
            </a:r>
          </a:p>
        </p:txBody>
      </p:sp>
      <p:pic>
        <p:nvPicPr>
          <p:cNvPr id="9219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4713288"/>
            <a:ext cx="364013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95263" y="5419725"/>
            <a:ext cx="4319587" cy="1001713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Capítulo 5. 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Variables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aleatorias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discretas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y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Distribuciones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de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Probabilidad</a:t>
            </a:r>
            <a:endParaRPr lang="en-US" altLang="es-CO" sz="2954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laybill" panose="040506030A0602020202" pitchFamily="82" charset="0"/>
            </a:endParaRPr>
          </a:p>
        </p:txBody>
      </p:sp>
      <p:pic>
        <p:nvPicPr>
          <p:cNvPr id="9221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588963"/>
            <a:ext cx="4054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70C0"/>
                </a:solidFill>
              </a:rPr>
              <a:t>Principales </a:t>
            </a:r>
            <a:r>
              <a:rPr lang="es-ES_tradnl" altLang="es-CO" b="1" dirty="0" smtClean="0">
                <a:solidFill>
                  <a:srgbClr val="0070C0"/>
                </a:solidFill>
              </a:rPr>
              <a:t>Distribuciones Discretas</a:t>
            </a:r>
            <a:endParaRPr lang="es-ES_tradnl" altLang="es-CO" b="1" dirty="0">
              <a:solidFill>
                <a:srgbClr val="0070C0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3568" y="1189121"/>
            <a:ext cx="7593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</a:rPr>
              <a:t>En lo que sigue del curso, estudiaremos algunas de las distribuciones de variables discretas mas comunes:</a:t>
            </a:r>
            <a:endParaRPr lang="es-CO" altLang="es-CO" dirty="0">
              <a:latin typeface="Times New Roman" panose="02020603050405020304" pitchFamily="18" charset="0"/>
            </a:endParaRPr>
          </a:p>
        </p:txBody>
      </p:sp>
      <p:sp>
        <p:nvSpPr>
          <p:cNvPr id="20" name="Abrir llave 19"/>
          <p:cNvSpPr/>
          <p:nvPr/>
        </p:nvSpPr>
        <p:spPr>
          <a:xfrm>
            <a:off x="4067944" y="2100627"/>
            <a:ext cx="1512168" cy="4104456"/>
          </a:xfrm>
          <a:prstGeom prst="leftBrace">
            <a:avLst/>
          </a:prstGeom>
          <a:solidFill>
            <a:srgbClr val="0066FF"/>
          </a:solidFill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_s39947"/>
          <p:cNvSpPr>
            <a:spLocks noChangeArrowheads="1"/>
          </p:cNvSpPr>
          <p:nvPr/>
        </p:nvSpPr>
        <p:spPr bwMode="auto">
          <a:xfrm>
            <a:off x="5580114" y="1835452"/>
            <a:ext cx="2485065" cy="51970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Bernouilli</a:t>
            </a: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Be(p)</a:t>
            </a:r>
          </a:p>
        </p:txBody>
      </p:sp>
      <p:sp>
        <p:nvSpPr>
          <p:cNvPr id="33" name="_s39948"/>
          <p:cNvSpPr>
            <a:spLocks noChangeArrowheads="1"/>
          </p:cNvSpPr>
          <p:nvPr/>
        </p:nvSpPr>
        <p:spPr bwMode="auto">
          <a:xfrm>
            <a:off x="5580111" y="2620332"/>
            <a:ext cx="2485065" cy="60491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Binomial B(</a:t>
            </a:r>
            <a:r>
              <a:rPr kumimoji="1" lang="es-ES" altLang="es-C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n,p</a:t>
            </a: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34" name="_s39949"/>
          <p:cNvSpPr>
            <a:spLocks noChangeArrowheads="1"/>
          </p:cNvSpPr>
          <p:nvPr/>
        </p:nvSpPr>
        <p:spPr bwMode="auto">
          <a:xfrm>
            <a:off x="5580112" y="3490419"/>
            <a:ext cx="2485065" cy="56858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Poisson P(</a:t>
            </a:r>
            <a:r>
              <a:rPr lang="es-ES" altLang="es-CO" dirty="0">
                <a:sym typeface="Symbol" panose="05050102010706020507" pitchFamily="18" charset="2"/>
              </a:rPr>
              <a:t>)</a:t>
            </a:r>
          </a:p>
        </p:txBody>
      </p:sp>
      <p:sp>
        <p:nvSpPr>
          <p:cNvPr id="35" name="_s39954"/>
          <p:cNvSpPr>
            <a:spLocks noChangeArrowheads="1"/>
          </p:cNvSpPr>
          <p:nvPr/>
        </p:nvSpPr>
        <p:spPr bwMode="auto">
          <a:xfrm>
            <a:off x="5602232" y="4304659"/>
            <a:ext cx="2485065" cy="5503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Geométrica G(p)</a:t>
            </a:r>
          </a:p>
        </p:txBody>
      </p:sp>
      <p:sp>
        <p:nvSpPr>
          <p:cNvPr id="36" name="_s39956"/>
          <p:cNvSpPr>
            <a:spLocks noChangeArrowheads="1"/>
          </p:cNvSpPr>
          <p:nvPr/>
        </p:nvSpPr>
        <p:spPr bwMode="auto">
          <a:xfrm>
            <a:off x="5580111" y="5030430"/>
            <a:ext cx="2696468" cy="5993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>
                <a:solidFill>
                  <a:srgbClr val="C00000"/>
                </a:solidFill>
              </a:rPr>
              <a:t>Binomial Negativa </a:t>
            </a:r>
            <a:endParaRPr lang="es-ES" altLang="es-CO" dirty="0" smtClean="0">
              <a:solidFill>
                <a:srgbClr val="C00000"/>
              </a:solidFill>
            </a:endParaRPr>
          </a:p>
          <a:p>
            <a:pPr marL="457200" indent="-457200" algn="ctr"/>
            <a:r>
              <a:rPr lang="es-ES" altLang="es-CO" dirty="0" smtClean="0">
                <a:solidFill>
                  <a:srgbClr val="C00000"/>
                </a:solidFill>
              </a:rPr>
              <a:t>BN(</a:t>
            </a:r>
            <a:r>
              <a:rPr lang="es-ES" altLang="es-CO" dirty="0" err="1">
                <a:solidFill>
                  <a:srgbClr val="C00000"/>
                </a:solidFill>
              </a:rPr>
              <a:t>r</a:t>
            </a:r>
            <a:r>
              <a:rPr lang="es-ES" altLang="es-CO" dirty="0" err="1" smtClean="0">
                <a:solidFill>
                  <a:srgbClr val="C00000"/>
                </a:solidFill>
              </a:rPr>
              <a:t>,p</a:t>
            </a:r>
            <a:r>
              <a:rPr lang="es-ES" altLang="es-CO" dirty="0" smtClean="0">
                <a:solidFill>
                  <a:srgbClr val="C00000"/>
                </a:solidFill>
              </a:rPr>
              <a:t>) - I</a:t>
            </a:r>
            <a:endParaRPr lang="es-ES" altLang="es-CO" dirty="0">
              <a:solidFill>
                <a:srgbClr val="C00000"/>
              </a:solidFill>
            </a:endParaRPr>
          </a:p>
        </p:txBody>
      </p:sp>
      <p:sp>
        <p:nvSpPr>
          <p:cNvPr id="37" name="_s39958"/>
          <p:cNvSpPr>
            <a:spLocks noChangeArrowheads="1"/>
          </p:cNvSpPr>
          <p:nvPr/>
        </p:nvSpPr>
        <p:spPr bwMode="auto">
          <a:xfrm>
            <a:off x="5602233" y="5805264"/>
            <a:ext cx="2485065" cy="57606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 err="1" smtClean="0"/>
              <a:t>Hipergeométrica</a:t>
            </a:r>
            <a:endParaRPr lang="es-ES" altLang="es-CO" dirty="0" smtClean="0"/>
          </a:p>
          <a:p>
            <a:pPr marL="457200" indent="-457200" algn="ctr"/>
            <a:r>
              <a:rPr lang="es-ES" altLang="es-CO" dirty="0" smtClean="0"/>
              <a:t> </a:t>
            </a:r>
            <a:r>
              <a:rPr lang="es-ES" altLang="es-CO" dirty="0"/>
              <a:t>H(</a:t>
            </a:r>
            <a:r>
              <a:rPr lang="es-ES" altLang="es-CO" dirty="0" err="1"/>
              <a:t>N,D,n</a:t>
            </a:r>
            <a:r>
              <a:rPr lang="es-ES" altLang="es-CO" dirty="0"/>
              <a:t>)</a:t>
            </a:r>
          </a:p>
        </p:txBody>
      </p:sp>
      <p:sp>
        <p:nvSpPr>
          <p:cNvPr id="12" name="_s39956"/>
          <p:cNvSpPr>
            <a:spLocks noChangeArrowheads="1"/>
          </p:cNvSpPr>
          <p:nvPr/>
        </p:nvSpPr>
        <p:spPr bwMode="auto">
          <a:xfrm>
            <a:off x="899592" y="3353855"/>
            <a:ext cx="3024336" cy="159799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CO" altLang="es-CO" dirty="0"/>
              <a:t>X tiene distribución </a:t>
            </a:r>
            <a:endParaRPr lang="es-CO" altLang="es-CO" dirty="0" smtClean="0"/>
          </a:p>
          <a:p>
            <a:pPr marL="457200" indent="-457200" algn="ctr"/>
            <a:r>
              <a:rPr lang="es-CO" altLang="es-CO" dirty="0" smtClean="0"/>
              <a:t>de </a:t>
            </a:r>
            <a:r>
              <a:rPr lang="es-CO" altLang="es-CO" dirty="0"/>
              <a:t>probabilidad</a:t>
            </a:r>
          </a:p>
        </p:txBody>
      </p:sp>
    </p:spTree>
    <p:extLst>
      <p:ext uri="{BB962C8B-B14F-4D97-AF65-F5344CB8AC3E}">
        <p14:creationId xmlns:p14="http://schemas.microsoft.com/office/powerpoint/2010/main" val="39462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403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9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6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3606"/>
                            </p:stCondLst>
                            <p:childTnLst>
                              <p:par>
                                <p:cTn id="2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606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6907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308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01625"/>
            <a:ext cx="8144073" cy="1143000"/>
          </a:xfrm>
        </p:spPr>
        <p:txBody>
          <a:bodyPr>
            <a:normAutofit/>
          </a:bodyPr>
          <a:lstStyle/>
          <a:p>
            <a:r>
              <a:rPr lang="es-ES_tradnl" altLang="es-CO" sz="3600" b="1" dirty="0">
                <a:solidFill>
                  <a:srgbClr val="0070C0"/>
                </a:solidFill>
              </a:rPr>
              <a:t>Distribución Binomial </a:t>
            </a:r>
            <a:r>
              <a:rPr lang="es-ES_tradnl" altLang="es-CO" sz="3600" b="1" dirty="0" smtClean="0">
                <a:solidFill>
                  <a:srgbClr val="0070C0"/>
                </a:solidFill>
              </a:rPr>
              <a:t>Negativa </a:t>
            </a:r>
            <a:r>
              <a:rPr lang="es-ES_tradnl" altLang="es-CO" sz="3600" b="1" dirty="0" smtClean="0">
                <a:solidFill>
                  <a:srgbClr val="0070C0"/>
                </a:solidFill>
              </a:rPr>
              <a:t>BN(</a:t>
            </a:r>
            <a:r>
              <a:rPr lang="es-ES_tradnl" altLang="es-CO" sz="3600" b="1" dirty="0" err="1" smtClean="0">
                <a:solidFill>
                  <a:srgbClr val="0070C0"/>
                </a:solidFill>
              </a:rPr>
              <a:t>r,p</a:t>
            </a:r>
            <a:r>
              <a:rPr lang="es-ES_tradnl" altLang="es-CO" sz="3600" b="1" dirty="0" smtClean="0">
                <a:solidFill>
                  <a:srgbClr val="0070C0"/>
                </a:solidFill>
              </a:rPr>
              <a:t>)</a:t>
            </a:r>
            <a:endParaRPr lang="es-ES_tradnl" altLang="es-CO" sz="3600" b="1" dirty="0">
              <a:solidFill>
                <a:srgbClr val="0070C0"/>
              </a:solidFill>
            </a:endParaRP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1073712" y="1289401"/>
            <a:ext cx="741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Una variable aleatoria X tiene distribución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Binomial Negativa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de parámetro </a:t>
            </a:r>
            <a:r>
              <a:rPr lang="es-ES" altLang="es-CO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r,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si cuenta los fracasos o ensayos antes del </a:t>
            </a: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r –</a:t>
            </a:r>
            <a:r>
              <a:rPr kumimoji="0" lang="es-ES" altLang="es-CO" sz="2000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é</a:t>
            </a:r>
            <a:r>
              <a:rPr kumimoji="0" lang="es-ES" altLang="es-CO" sz="2000" dirty="0" err="1" smtClean="0">
                <a:solidFill>
                  <a:srgbClr val="C00000"/>
                </a:solidFill>
                <a:latin typeface="Times New Roman" panose="02020603050405020304" pitchFamily="18" charset="0"/>
              </a:rPr>
              <a:t>simo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éxito y se denota por </a:t>
            </a:r>
            <a:r>
              <a:rPr lang="es-ES" altLang="es-CO" sz="2000" i="1" dirty="0">
                <a:solidFill>
                  <a:srgbClr val="0070C0"/>
                </a:solidFill>
              </a:rPr>
              <a:t>X ≈ </a:t>
            </a:r>
            <a:r>
              <a:rPr lang="es-ES_tradnl" altLang="es-CO" sz="2000" dirty="0" smtClean="0">
                <a:solidFill>
                  <a:srgbClr val="0070C0"/>
                </a:solidFill>
              </a:rPr>
              <a:t>BN(</a:t>
            </a:r>
            <a:r>
              <a:rPr lang="es-ES_tradnl" altLang="es-CO" sz="2000" dirty="0" err="1" smtClean="0">
                <a:solidFill>
                  <a:srgbClr val="0070C0"/>
                </a:solidFill>
              </a:rPr>
              <a:t>r,p</a:t>
            </a:r>
            <a:r>
              <a:rPr lang="es-ES_tradnl" altLang="es-CO" sz="2000" dirty="0">
                <a:solidFill>
                  <a:srgbClr val="0070C0"/>
                </a:solidFill>
              </a:rPr>
              <a:t>)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6"/>
              <p:cNvSpPr>
                <a:spLocks noChangeArrowheads="1"/>
              </p:cNvSpPr>
              <p:nvPr/>
            </p:nvSpPr>
            <p:spPr bwMode="auto">
              <a:xfrm>
                <a:off x="749977" y="4365104"/>
                <a:ext cx="8112896" cy="2147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s-ES" altLang="es-CO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Valor Esperado, Varianza y desviación </a:t>
                </a:r>
                <a:r>
                  <a:rPr kumimoji="0" lang="es-ES" altLang="es-CO" sz="20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estadard</a:t>
                </a:r>
                <a:r>
                  <a:rPr kumimoji="0" lang="es-ES" altLang="es-CO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de una variable de </a:t>
                </a:r>
                <a:r>
                  <a:rPr kumimoji="0" lang="es-ES" altLang="es-CO" sz="200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Binomial negativa</a:t>
                </a:r>
                <a:endParaRPr kumimoji="0" lang="es-ES" altLang="es-CO" sz="200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ES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E{X} = </a:t>
                </a:r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r(1-p</a:t>
                </a:r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</a:t>
                </a:r>
                <a:r>
                  <a:rPr lang="es-ES" altLang="es-CO" sz="2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/p</a:t>
                </a:r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kumimoji="0" lang="es-CO" altLang="es-CO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V{X } = </a:t>
                </a:r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r(1-p</a:t>
                </a:r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)/p</a:t>
                </a:r>
                <a:r>
                  <a:rPr kumimoji="0" lang="es-ES" altLang="es-CO" sz="2000" baseline="30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endParaRPr kumimoji="0" lang="es-ES" altLang="es-CO" sz="2000" dirty="0" smtClean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CO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kumimoji="0" lang="es-CO" altLang="es-CO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s-CO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kumimoji="0" lang="es-CO" altLang="es-CO" sz="2000" b="1" i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)/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0" lang="es-ES" altLang="es-CO" sz="20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:endParaRPr lang="en-US" altLang="es-CO" sz="24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977" y="4365104"/>
                <a:ext cx="8112896" cy="2147447"/>
              </a:xfrm>
              <a:prstGeom prst="rect">
                <a:avLst/>
              </a:prstGeom>
              <a:blipFill>
                <a:blip r:embed="rId4"/>
                <a:stretch>
                  <a:fillRect l="-751" t="-25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749977" y="2425237"/>
            <a:ext cx="79336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CO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“Número de fracasos antes del </a:t>
            </a:r>
            <a:r>
              <a:rPr kumimoji="0" lang="es-CO" altLang="es-CO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0" lang="es-CO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-</a:t>
            </a:r>
            <a:r>
              <a:rPr kumimoji="0" lang="es-CO" altLang="es-CO" sz="20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ésimo</a:t>
            </a:r>
            <a:r>
              <a:rPr kumimoji="0" lang="es-CO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kumimoji="0" lang="es-CO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éxito</a:t>
            </a:r>
            <a:r>
              <a:rPr kumimoji="0" lang="es-CO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”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20152"/>
              </p:ext>
            </p:extLst>
          </p:nvPr>
        </p:nvGraphicFramePr>
        <p:xfrm>
          <a:off x="1475656" y="3210068"/>
          <a:ext cx="60102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91" name="Ecuación" r:id="rId5" imgW="3200400" imgH="457200" progId="Equation.3">
                  <p:embed/>
                </p:oleObj>
              </mc:Choice>
              <mc:Fallback>
                <p:oleObj name="Ecuación" r:id="rId5" imgW="3200400" imgH="457200" progId="Equation.3">
                  <p:embed/>
                  <p:pic>
                    <p:nvPicPr>
                      <p:cNvPr id="9933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210068"/>
                        <a:ext cx="6010275" cy="858837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46400"/>
            <a:ext cx="8295511" cy="1143000"/>
          </a:xfrm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Binomial Negativa </a:t>
            </a:r>
            <a:r>
              <a:rPr lang="es-ES_tradnl" altLang="es-CO" b="1" dirty="0" smtClean="0">
                <a:solidFill>
                  <a:srgbClr val="0070C0"/>
                </a:solidFill>
              </a:rPr>
              <a:t>BN(</a:t>
            </a:r>
            <a:r>
              <a:rPr lang="es-ES_tradnl" altLang="es-CO" b="1" dirty="0" err="1" smtClean="0">
                <a:solidFill>
                  <a:srgbClr val="0070C0"/>
                </a:solidFill>
              </a:rPr>
              <a:t>r,p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89" y="1006631"/>
            <a:ext cx="80000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probabilidad de que cierto examen médico dé lugar a una reacción “positiva” es igual 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s-CO" alt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tercera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positiva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Tx/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de que ocurran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segunda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quinta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10616" y="3288598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reacciones negativas antes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obtener el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tercer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éxito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50210" y="5075937"/>
            <a:ext cx="7377206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de que ocurran 5 reacciones “negativas” antes de la </a:t>
            </a:r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tercera 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positiva?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21215"/>
              </p:ext>
            </p:extLst>
          </p:nvPr>
        </p:nvGraphicFramePr>
        <p:xfrm>
          <a:off x="1168400" y="5708650"/>
          <a:ext cx="273526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2" name="Ecuación" r:id="rId4" imgW="1663560" imgH="253800" progId="Equation.3">
                  <p:embed/>
                </p:oleObj>
              </mc:Choice>
              <mc:Fallback>
                <p:oleObj name="Ecuación" r:id="rId4" imgW="1663560" imgH="2538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8400" y="5708650"/>
                        <a:ext cx="2735263" cy="4159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4519016" y="5744134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6651"/>
              </p:ext>
            </p:extLst>
          </p:nvPr>
        </p:nvGraphicFramePr>
        <p:xfrm>
          <a:off x="5845175" y="5757863"/>
          <a:ext cx="2065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3" name="Ecuación" r:id="rId6" imgW="1257120" imgH="203040" progId="Equation.3">
                  <p:embed/>
                </p:oleObj>
              </mc:Choice>
              <mc:Fallback>
                <p:oleObj name="Ecuación" r:id="rId6" imgW="1257120" imgH="20304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5757863"/>
                        <a:ext cx="2065338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498650"/>
              </p:ext>
            </p:extLst>
          </p:nvPr>
        </p:nvGraphicFramePr>
        <p:xfrm>
          <a:off x="698500" y="4254500"/>
          <a:ext cx="76438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94" name="Ecuación" r:id="rId8" imgW="4406760" imgH="457200" progId="Equation.3">
                  <p:embed/>
                </p:oleObj>
              </mc:Choice>
              <mc:Fallback>
                <p:oleObj name="Ecuación" r:id="rId8" imgW="4406760" imgH="45720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4254500"/>
                        <a:ext cx="7643813" cy="7937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1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1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46400"/>
            <a:ext cx="8295511" cy="1143000"/>
          </a:xfrm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Binomial Negativa </a:t>
            </a:r>
            <a:r>
              <a:rPr lang="es-ES_tradnl" altLang="es-CO" b="1" dirty="0" smtClean="0">
                <a:solidFill>
                  <a:srgbClr val="0070C0"/>
                </a:solidFill>
              </a:rPr>
              <a:t>BN(</a:t>
            </a:r>
            <a:r>
              <a:rPr lang="es-ES_tradnl" altLang="es-CO" b="1" dirty="0" err="1" smtClean="0">
                <a:solidFill>
                  <a:srgbClr val="0070C0"/>
                </a:solidFill>
              </a:rPr>
              <a:t>r,p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810616" y="1061673"/>
            <a:ext cx="800005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segunda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quinta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10616" y="2493590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reacciones negativas antes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obtener el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segundo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éxito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30413" y="4766942"/>
            <a:ext cx="7377206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ES_tradnl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de que ocurran </a:t>
            </a:r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segunda positiva?</a:t>
            </a:r>
            <a:endParaRPr lang="en-US" alt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843607"/>
              </p:ext>
            </p:extLst>
          </p:nvPr>
        </p:nvGraphicFramePr>
        <p:xfrm>
          <a:off x="1115616" y="5622837"/>
          <a:ext cx="2714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8" name="Ecuación" r:id="rId4" imgW="1650960" imgH="253800" progId="Equation.3">
                  <p:embed/>
                </p:oleObj>
              </mc:Choice>
              <mc:Fallback>
                <p:oleObj name="Ecuación" r:id="rId4" imgW="1650960" imgH="253800" progId="Equation.3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622837"/>
                        <a:ext cx="2714625" cy="41592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4303213" y="5650779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23220"/>
              </p:ext>
            </p:extLst>
          </p:nvPr>
        </p:nvGraphicFramePr>
        <p:xfrm>
          <a:off x="5791046" y="5622837"/>
          <a:ext cx="2065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9" name="Ecuación" r:id="rId6" imgW="1257120" imgH="203040" progId="Equation.3">
                  <p:embed/>
                </p:oleObj>
              </mc:Choice>
              <mc:Fallback>
                <p:oleObj name="Ecuación" r:id="rId6" imgW="1257120" imgH="203040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046" y="5622837"/>
                        <a:ext cx="2065338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25907"/>
              </p:ext>
            </p:extLst>
          </p:nvPr>
        </p:nvGraphicFramePr>
        <p:xfrm>
          <a:off x="800100" y="3641725"/>
          <a:ext cx="76660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10" name="Ecuación" r:id="rId8" imgW="4419360" imgH="457200" progId="Equation.3">
                  <p:embed/>
                </p:oleObj>
              </mc:Choice>
              <mc:Fallback>
                <p:oleObj name="Ecuación" r:id="rId8" imgW="4419360" imgH="457200" progId="Equation.3">
                  <p:embed/>
                  <p:pic>
                    <p:nvPicPr>
                      <p:cNvPr id="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641725"/>
                        <a:ext cx="7666038" cy="7937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9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146400"/>
            <a:ext cx="8295511" cy="1143000"/>
          </a:xfrm>
        </p:spPr>
        <p:txBody>
          <a:bodyPr>
            <a:normAutofit fontScale="90000"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Binomial Negativa BN(</a:t>
            </a:r>
            <a:r>
              <a:rPr lang="es-ES_tradnl" altLang="es-CO" b="1" dirty="0" err="1">
                <a:solidFill>
                  <a:srgbClr val="0070C0"/>
                </a:solidFill>
              </a:rPr>
              <a:t>n,p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90" y="1256259"/>
            <a:ext cx="80000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quinta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01034" y="2245131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reacciones negativas antes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obtener el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tercer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éxito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49359" y="4486479"/>
            <a:ext cx="7377206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_tradnl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de que ocurran </a:t>
            </a:r>
            <a:r>
              <a:rPr lang="es-CO" altLang="es-C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2 reacciones “negativas” antes de la </a:t>
            </a:r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quinta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positiva?</a:t>
            </a:r>
            <a:endParaRPr lang="en-US" alt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320334"/>
              </p:ext>
            </p:extLst>
          </p:nvPr>
        </p:nvGraphicFramePr>
        <p:xfrm>
          <a:off x="1063625" y="5578475"/>
          <a:ext cx="24653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6" name="Ecuación" r:id="rId4" imgW="1498320" imgH="203040" progId="Equation.3">
                  <p:embed/>
                </p:oleObj>
              </mc:Choice>
              <mc:Fallback>
                <p:oleObj name="Ecuación" r:id="rId4" imgW="1498320" imgH="203040" progId="Equation.3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5578475"/>
                        <a:ext cx="2465388" cy="331788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4183587" y="5549988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116605"/>
              </p:ext>
            </p:extLst>
          </p:nvPr>
        </p:nvGraphicFramePr>
        <p:xfrm>
          <a:off x="5831764" y="5543081"/>
          <a:ext cx="206533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7" name="Ecuación" r:id="rId6" imgW="1257120" imgH="203040" progId="Equation.3">
                  <p:embed/>
                </p:oleObj>
              </mc:Choice>
              <mc:Fallback>
                <p:oleObj name="Ecuación" r:id="rId6" imgW="1257120" imgH="203040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764" y="5543081"/>
                        <a:ext cx="2065338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035051"/>
              </p:ext>
            </p:extLst>
          </p:nvPr>
        </p:nvGraphicFramePr>
        <p:xfrm>
          <a:off x="839788" y="3435350"/>
          <a:ext cx="76454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8" name="Ecuación" r:id="rId8" imgW="4406760" imgH="457200" progId="Equation.3">
                  <p:embed/>
                </p:oleObj>
              </mc:Choice>
              <mc:Fallback>
                <p:oleObj name="Ecuación" r:id="rId8" imgW="4406760" imgH="4572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435350"/>
                        <a:ext cx="7645400" cy="7937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000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2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60350"/>
            <a:ext cx="9153526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1558</TotalTime>
  <Words>440</Words>
  <Application>Microsoft Office PowerPoint</Application>
  <PresentationFormat>Presentación en pantalla (4:3)</PresentationFormat>
  <Paragraphs>46</Paragraphs>
  <Slides>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</vt:lpstr>
      <vt:lpstr>Cambria Math</vt:lpstr>
      <vt:lpstr>Garamond</vt:lpstr>
      <vt:lpstr>Playbill</vt:lpstr>
      <vt:lpstr>Symbol</vt:lpstr>
      <vt:lpstr>Times New Roman</vt:lpstr>
      <vt:lpstr>Verdana</vt:lpstr>
      <vt:lpstr>Wingdings</vt:lpstr>
      <vt:lpstr>Orgánico</vt:lpstr>
      <vt:lpstr>Microsoft Editor de ecuaciones 3.0</vt:lpstr>
      <vt:lpstr>Ecuación</vt:lpstr>
      <vt:lpstr>Presentación de PowerPoint</vt:lpstr>
      <vt:lpstr>Estadistica y probabilidad</vt:lpstr>
      <vt:lpstr>Principales Distribuciones Discretas</vt:lpstr>
      <vt:lpstr>Distribución Binomial Negativa BN(r,p)</vt:lpstr>
      <vt:lpstr>Distribución Binomial Negativa BN(r,p)</vt:lpstr>
      <vt:lpstr>Distribución Binomial Negativa BN(r,p)</vt:lpstr>
      <vt:lpstr>Distribución Binomial Negativa BN(n,p)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Varias Variables</dc:title>
  <dc:creator>pc</dc:creator>
  <cp:lastModifiedBy>DoctoradoUTB</cp:lastModifiedBy>
  <cp:revision>146</cp:revision>
  <cp:lastPrinted>1995-12-08T18:33:06Z</cp:lastPrinted>
  <dcterms:created xsi:type="dcterms:W3CDTF">2003-03-13T12:04:09Z</dcterms:created>
  <dcterms:modified xsi:type="dcterms:W3CDTF">2020-04-26T20:08:47Z</dcterms:modified>
</cp:coreProperties>
</file>