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10"/>
  </p:notesMasterIdLst>
  <p:handoutMasterIdLst>
    <p:handoutMasterId r:id="rId11"/>
  </p:handoutMasterIdLst>
  <p:sldIdLst>
    <p:sldId id="329" r:id="rId2"/>
    <p:sldId id="330" r:id="rId3"/>
    <p:sldId id="343" r:id="rId4"/>
    <p:sldId id="335" r:id="rId5"/>
    <p:sldId id="336" r:id="rId6"/>
    <p:sldId id="344" r:id="rId7"/>
    <p:sldId id="345" r:id="rId8"/>
    <p:sldId id="342" r:id="rId9"/>
  </p:sldIdLst>
  <p:sldSz cx="9144000" cy="6858000" type="screen4x3"/>
  <p:notesSz cx="6669088" cy="9928225"/>
  <p:custDataLst>
    <p:tags r:id="rId12"/>
  </p:custDataLst>
  <p:defaultTextStyle>
    <a:defPPr>
      <a:defRPr lang="en-US"/>
    </a:defPPr>
    <a:lvl1pPr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CCECFF"/>
    <a:srgbClr val="CCCCFF"/>
    <a:srgbClr val="CC99FF"/>
    <a:srgbClr val="FF99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4659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0E81BEA-1274-4722-9713-5DC69A683C1D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E67EDB4-8CF2-461D-A72C-32615F8A63CB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B4EEFC-A8DD-40DB-BE72-69D540E67C30}" type="slidenum">
              <a:rPr lang="es-ES" altLang="es-CO" sz="1200"/>
              <a:pPr algn="ctr" eaLnBrk="1" hangingPunct="1"/>
              <a:t>2</a:t>
            </a:fld>
            <a:endParaRPr lang="es-ES" altLang="es-CO" sz="1200"/>
          </a:p>
        </p:txBody>
      </p:sp>
    </p:spTree>
    <p:extLst>
      <p:ext uri="{BB962C8B-B14F-4D97-AF65-F5344CB8AC3E}">
        <p14:creationId xmlns:p14="http://schemas.microsoft.com/office/powerpoint/2010/main" val="23642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F602-767A-4144-A12A-6CF085E9E5A7}" type="slidenum">
              <a:rPr lang="es-ES" altLang="es-CO"/>
              <a:pPr/>
              <a:t>3</a:t>
            </a:fld>
            <a:endParaRPr lang="es-ES" altLang="es-CO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7896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4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2903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5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1999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4348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0912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6E0241D-6530-4800-9777-705C037EF30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761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3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0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7816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0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48D9-8EEF-4972-BD79-ADE52D77518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C410-4FCC-4EB1-82E1-C12574B37BA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3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SmartArt 2"/>
          <p:cNvSpPr>
            <a:spLocks noGrp="1"/>
          </p:cNvSpPr>
          <p:nvPr>
            <p:ph type="dgm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38582E-4F71-45CD-987B-3293C6F4E57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1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E8CA-835A-40BA-85F0-1A563C348A7C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270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D701-0EA5-4D3B-99A1-368A4167125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8716-08F8-45FB-B707-78ECFE28EC6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191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3DE4-11E9-4CA9-B3D9-40FC4ECFA0F0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5D1F-AA2D-4642-95D0-3318053C25FE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5DD3-1F75-489E-BBED-56C811B0A75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92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D9CE-435F-41FF-B3FA-EC2068A8569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212E-E824-49ED-9B3B-2810BEF0CE7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9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476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  <p:sldLayoutId id="214748407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10" Type="http://schemas.openxmlformats.org/officeDocument/2006/relationships/image" Target="../media/image19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8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525" y="4613275"/>
            <a:ext cx="3987800" cy="6937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pic>
        <p:nvPicPr>
          <p:cNvPr id="921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4713288"/>
            <a:ext cx="364013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95263" y="5419725"/>
            <a:ext cx="4319587" cy="1001713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5. 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Variables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aleatorias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discretas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y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Distribuciones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de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Probabilidad</a:t>
            </a:r>
            <a:endParaRPr lang="en-US" altLang="es-CO" sz="2954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laybill" panose="040506030A0602020202" pitchFamily="82" charset="0"/>
            </a:endParaRPr>
          </a:p>
        </p:txBody>
      </p:sp>
      <p:pic>
        <p:nvPicPr>
          <p:cNvPr id="9221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588963"/>
            <a:ext cx="4054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70C0"/>
                </a:solidFill>
              </a:rPr>
              <a:t>Principales </a:t>
            </a:r>
            <a:r>
              <a:rPr lang="es-ES_tradnl" altLang="es-CO" b="1" dirty="0" smtClean="0">
                <a:solidFill>
                  <a:srgbClr val="0070C0"/>
                </a:solidFill>
              </a:rPr>
              <a:t>Distribuciones Discretas</a:t>
            </a:r>
            <a:endParaRPr lang="es-ES_tradnl" altLang="es-CO" b="1" dirty="0">
              <a:solidFill>
                <a:srgbClr val="0070C0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3568" y="1189121"/>
            <a:ext cx="7593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</a:rPr>
              <a:t>En lo que sigue del curso, estudiaremos algunas de las distribuciones de variables discretas mas comunes:</a:t>
            </a:r>
            <a:endParaRPr lang="es-CO" altLang="es-CO" dirty="0">
              <a:latin typeface="Times New Roman" panose="02020603050405020304" pitchFamily="18" charset="0"/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4067944" y="2100627"/>
            <a:ext cx="1512168" cy="4104456"/>
          </a:xfrm>
          <a:prstGeom prst="leftBrace">
            <a:avLst/>
          </a:prstGeom>
          <a:solidFill>
            <a:srgbClr val="0066FF"/>
          </a:solidFill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_s39947"/>
          <p:cNvSpPr>
            <a:spLocks noChangeArrowheads="1"/>
          </p:cNvSpPr>
          <p:nvPr/>
        </p:nvSpPr>
        <p:spPr bwMode="auto">
          <a:xfrm>
            <a:off x="5580114" y="1835452"/>
            <a:ext cx="2485065" cy="51970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Bernouilli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Be(p)</a:t>
            </a:r>
          </a:p>
        </p:txBody>
      </p:sp>
      <p:sp>
        <p:nvSpPr>
          <p:cNvPr id="33" name="_s39948"/>
          <p:cNvSpPr>
            <a:spLocks noChangeArrowheads="1"/>
          </p:cNvSpPr>
          <p:nvPr/>
        </p:nvSpPr>
        <p:spPr bwMode="auto">
          <a:xfrm>
            <a:off x="5580111" y="2620332"/>
            <a:ext cx="2485065" cy="60491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Binomial B(</a:t>
            </a: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n,p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34" name="_s39949"/>
          <p:cNvSpPr>
            <a:spLocks noChangeArrowheads="1"/>
          </p:cNvSpPr>
          <p:nvPr/>
        </p:nvSpPr>
        <p:spPr bwMode="auto">
          <a:xfrm>
            <a:off x="5580112" y="3490419"/>
            <a:ext cx="2485065" cy="56858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Poisson P(</a:t>
            </a:r>
            <a:r>
              <a:rPr lang="es-ES" altLang="es-CO" dirty="0">
                <a:sym typeface="Symbol" panose="05050102010706020507" pitchFamily="18" charset="2"/>
              </a:rPr>
              <a:t>)</a:t>
            </a:r>
          </a:p>
        </p:txBody>
      </p:sp>
      <p:sp>
        <p:nvSpPr>
          <p:cNvPr id="35" name="_s39954"/>
          <p:cNvSpPr>
            <a:spLocks noChangeArrowheads="1"/>
          </p:cNvSpPr>
          <p:nvPr/>
        </p:nvSpPr>
        <p:spPr bwMode="auto">
          <a:xfrm>
            <a:off x="5580112" y="5106311"/>
            <a:ext cx="2485065" cy="5503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Binomial Negativa </a:t>
            </a:r>
          </a:p>
          <a:p>
            <a:pPr marL="457200" indent="-457200" algn="ctr"/>
            <a:r>
              <a:rPr lang="es-ES" altLang="es-CO" dirty="0"/>
              <a:t>BN(</a:t>
            </a:r>
            <a:r>
              <a:rPr lang="es-ES" altLang="es-CO" dirty="0" err="1"/>
              <a:t>n,p</a:t>
            </a:r>
            <a:r>
              <a:rPr lang="es-ES" altLang="es-CO" dirty="0"/>
              <a:t>)</a:t>
            </a:r>
          </a:p>
        </p:txBody>
      </p:sp>
      <p:sp>
        <p:nvSpPr>
          <p:cNvPr id="36" name="_s39956"/>
          <p:cNvSpPr>
            <a:spLocks noChangeArrowheads="1"/>
          </p:cNvSpPr>
          <p:nvPr/>
        </p:nvSpPr>
        <p:spPr bwMode="auto">
          <a:xfrm>
            <a:off x="5580113" y="4282964"/>
            <a:ext cx="2696468" cy="5993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>
                <a:solidFill>
                  <a:srgbClr val="C00000"/>
                </a:solidFill>
              </a:rPr>
              <a:t>Geométrica </a:t>
            </a:r>
            <a:r>
              <a:rPr lang="es-ES" altLang="es-CO" dirty="0">
                <a:solidFill>
                  <a:srgbClr val="C00000"/>
                </a:solidFill>
              </a:rPr>
              <a:t>G(p)</a:t>
            </a:r>
          </a:p>
          <a:p>
            <a:pPr marL="457200" indent="-457200" algn="ctr"/>
            <a:endParaRPr lang="es-ES" altLang="es-CO" dirty="0">
              <a:solidFill>
                <a:srgbClr val="C00000"/>
              </a:solidFill>
            </a:endParaRPr>
          </a:p>
        </p:txBody>
      </p:sp>
      <p:sp>
        <p:nvSpPr>
          <p:cNvPr id="37" name="_s39958"/>
          <p:cNvSpPr>
            <a:spLocks noChangeArrowheads="1"/>
          </p:cNvSpPr>
          <p:nvPr/>
        </p:nvSpPr>
        <p:spPr bwMode="auto">
          <a:xfrm>
            <a:off x="5602233" y="5805264"/>
            <a:ext cx="2485065" cy="5760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 err="1" smtClean="0"/>
              <a:t>Hipergeométrica</a:t>
            </a:r>
            <a:endParaRPr lang="es-ES" altLang="es-CO" dirty="0" smtClean="0"/>
          </a:p>
          <a:p>
            <a:pPr marL="457200" indent="-457200" algn="ctr"/>
            <a:r>
              <a:rPr lang="es-ES" altLang="es-CO" dirty="0" smtClean="0"/>
              <a:t> </a:t>
            </a:r>
            <a:r>
              <a:rPr lang="es-ES" altLang="es-CO" dirty="0" smtClean="0"/>
              <a:t>H(</a:t>
            </a:r>
            <a:r>
              <a:rPr lang="es-ES" altLang="es-CO" dirty="0" err="1" smtClean="0"/>
              <a:t>N,M,n</a:t>
            </a:r>
            <a:r>
              <a:rPr lang="es-ES" altLang="es-CO" dirty="0"/>
              <a:t>)</a:t>
            </a:r>
          </a:p>
        </p:txBody>
      </p:sp>
      <p:sp>
        <p:nvSpPr>
          <p:cNvPr id="12" name="_s39956"/>
          <p:cNvSpPr>
            <a:spLocks noChangeArrowheads="1"/>
          </p:cNvSpPr>
          <p:nvPr/>
        </p:nvSpPr>
        <p:spPr bwMode="auto">
          <a:xfrm>
            <a:off x="899592" y="3353855"/>
            <a:ext cx="3024336" cy="15979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CO" altLang="es-CO" dirty="0"/>
              <a:t>X tiene distribución </a:t>
            </a:r>
            <a:endParaRPr lang="es-CO" altLang="es-CO" dirty="0" smtClean="0"/>
          </a:p>
          <a:p>
            <a:pPr marL="457200" indent="-457200" algn="ctr"/>
            <a:r>
              <a:rPr lang="es-CO" altLang="es-CO" dirty="0" smtClean="0"/>
              <a:t>de </a:t>
            </a:r>
            <a:r>
              <a:rPr lang="es-CO" altLang="es-CO" dirty="0"/>
              <a:t>probabilidad</a:t>
            </a:r>
          </a:p>
        </p:txBody>
      </p:sp>
    </p:spTree>
    <p:extLst>
      <p:ext uri="{BB962C8B-B14F-4D97-AF65-F5344CB8AC3E}">
        <p14:creationId xmlns:p14="http://schemas.microsoft.com/office/powerpoint/2010/main" val="39462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403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9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6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605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106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707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108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</a:t>
            </a:r>
            <a:r>
              <a:rPr lang="es-ES_tradnl" altLang="es-CO" b="1" dirty="0" smtClean="0">
                <a:solidFill>
                  <a:srgbClr val="0070C0"/>
                </a:solidFill>
              </a:rPr>
              <a:t>Geométrica </a:t>
            </a:r>
            <a:r>
              <a:rPr lang="es-ES_tradnl" altLang="es-CO" b="1" i="1" dirty="0" smtClean="0">
                <a:solidFill>
                  <a:srgbClr val="0070C0"/>
                </a:solidFill>
              </a:rPr>
              <a:t>G</a:t>
            </a:r>
            <a:r>
              <a:rPr lang="es-ES_tradnl" altLang="es-CO" b="1" dirty="0" smtClean="0">
                <a:solidFill>
                  <a:srgbClr val="0070C0"/>
                </a:solidFill>
              </a:rPr>
              <a:t>(</a:t>
            </a:r>
            <a:r>
              <a:rPr lang="es-ES" altLang="es-CO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 smtClean="0">
                <a:solidFill>
                  <a:srgbClr val="0070C0"/>
                </a:solidFill>
              </a:rPr>
              <a:t>)</a:t>
            </a:r>
            <a:endParaRPr lang="es-ES_tradnl" altLang="es-CO" b="1" dirty="0">
              <a:solidFill>
                <a:srgbClr val="0070C0"/>
              </a:solidFill>
            </a:endParaRP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1073712" y="1289401"/>
            <a:ext cx="741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Una variable aleatoria X tiene distribución Geométrica de parámetro </a:t>
            </a:r>
            <a:r>
              <a:rPr lang="es-ES" altLang="es-CO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p,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si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cuenta el número de fracasos </a:t>
            </a:r>
            <a:r>
              <a:rPr kumimoji="0" lang="es-ES" altLang="es-CO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antes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obtener el primer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éxito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y se denota por </a:t>
            </a:r>
            <a:r>
              <a:rPr lang="es-ES" altLang="es-CO" sz="2000" i="1" dirty="0">
                <a:solidFill>
                  <a:srgbClr val="0070C0"/>
                </a:solidFill>
              </a:rPr>
              <a:t>X ≈ </a:t>
            </a:r>
            <a:r>
              <a:rPr lang="es-ES_tradnl" altLang="es-CO" sz="2000" i="1" dirty="0" smtClean="0">
                <a:solidFill>
                  <a:srgbClr val="0070C0"/>
                </a:solidFill>
              </a:rPr>
              <a:t>G</a:t>
            </a:r>
            <a:r>
              <a:rPr lang="es-ES_tradnl" altLang="es-CO" sz="2000" dirty="0" smtClean="0">
                <a:solidFill>
                  <a:srgbClr val="0070C0"/>
                </a:solidFill>
              </a:rPr>
              <a:t>(</a:t>
            </a:r>
            <a:r>
              <a:rPr lang="es-ES" altLang="es-CO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sz="2000" dirty="0" smtClean="0">
                <a:solidFill>
                  <a:srgbClr val="0070C0"/>
                </a:solidFill>
              </a:rPr>
              <a:t>)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26"/>
              <p:cNvSpPr>
                <a:spLocks noChangeArrowheads="1"/>
              </p:cNvSpPr>
              <p:nvPr/>
            </p:nvSpPr>
            <p:spPr bwMode="auto">
              <a:xfrm>
                <a:off x="727570" y="4169184"/>
                <a:ext cx="7444829" cy="21474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Valor Esperado, Varianza y desviación </a:t>
                </a:r>
                <a:r>
                  <a:rPr kumimoji="0" lang="es-ES" altLang="es-CO" sz="2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estadard</a:t>
                </a: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de una variable Geométrica</a:t>
                </a:r>
                <a:endParaRPr kumimoji="0" lang="es-ES" altLang="es-CO" sz="2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ES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E{X} = </a:t>
                </a:r>
                <a:r>
                  <a:rPr lang="es-ES" altLang="es-CO" sz="2000" dirty="0">
                    <a:solidFill>
                      <a:srgbClr val="FF0000"/>
                    </a:solidFill>
                  </a:rPr>
                  <a:t>(</a:t>
                </a:r>
                <a:r>
                  <a:rPr lang="es-ES" altLang="es-CO" sz="2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1-p)/p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(1-p)/p</a:t>
                </a:r>
                <a:r>
                  <a:rPr kumimoji="0" lang="es-ES" altLang="es-CO" sz="2000" baseline="30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endParaRPr kumimoji="0" lang="es-ES" altLang="es-CO" sz="2000" dirty="0" smtClean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CO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kumimoji="0" lang="es-CO" altLang="es-C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CO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)/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es-ES" altLang="es-CO" sz="20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lang="en-US" altLang="es-CO" sz="24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570" y="4169184"/>
                <a:ext cx="7444829" cy="2147447"/>
              </a:xfrm>
              <a:prstGeom prst="rect">
                <a:avLst/>
              </a:prstGeom>
              <a:blipFill>
                <a:blip r:embed="rId4"/>
                <a:stretch>
                  <a:fillRect l="-818" t="-25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718026" y="2558078"/>
            <a:ext cx="7935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X = #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fracasos entes de obtener el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primer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éxito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0593522"/>
              </p:ext>
            </p:extLst>
          </p:nvPr>
        </p:nvGraphicFramePr>
        <p:xfrm>
          <a:off x="2379663" y="3441700"/>
          <a:ext cx="35067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9" name="Ecuación" r:id="rId5" imgW="2133360" imgH="228600" progId="Equation.3">
                  <p:embed/>
                </p:oleObj>
              </mc:Choice>
              <mc:Fallback>
                <p:oleObj name="Ecuación" r:id="rId5" imgW="2133360" imgH="22860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3441700"/>
                        <a:ext cx="3506787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Geométrica </a:t>
            </a:r>
            <a:r>
              <a:rPr lang="es-ES_tradnl" altLang="es-CO" b="1" i="1" dirty="0">
                <a:solidFill>
                  <a:srgbClr val="0070C0"/>
                </a:solidFill>
              </a:rPr>
              <a:t>G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89" y="1006631"/>
            <a:ext cx="80000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de que cierto examen médico dé lugar a una reacción “positiva” es igual 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s-CO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Tx/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de que ocurran menos 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10616" y="3339121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fracasos entes de obtener el primer éxito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viene 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50210" y="4955014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5 reacciones “negativas” antes de la primera positiva?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7790995"/>
              </p:ext>
            </p:extLst>
          </p:nvPr>
        </p:nvGraphicFramePr>
        <p:xfrm>
          <a:off x="1446213" y="4437063"/>
          <a:ext cx="46529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0" name="Ecuación" r:id="rId4" imgW="2831760" imgH="228600" progId="Equation.3">
                  <p:embed/>
                </p:oleObj>
              </mc:Choice>
              <mc:Fallback>
                <p:oleObj name="Ecuación" r:id="rId4" imgW="2831760" imgH="2286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4437063"/>
                        <a:ext cx="4652962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469635"/>
              </p:ext>
            </p:extLst>
          </p:nvPr>
        </p:nvGraphicFramePr>
        <p:xfrm>
          <a:off x="876300" y="5729288"/>
          <a:ext cx="33194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1" name="Ecuación" r:id="rId6" imgW="2019240" imgH="228600" progId="Equation.3">
                  <p:embed/>
                </p:oleObj>
              </mc:Choice>
              <mc:Fallback>
                <p:oleObj name="Ecuación" r:id="rId6" imgW="2019240" imgH="2286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729288"/>
                        <a:ext cx="3319463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4519016" y="5744134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620990"/>
              </p:ext>
            </p:extLst>
          </p:nvPr>
        </p:nvGraphicFramePr>
        <p:xfrm>
          <a:off x="5783440" y="5757466"/>
          <a:ext cx="2190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82" name="Ecuación" r:id="rId8" imgW="1333440" imgH="203040" progId="Equation.3">
                  <p:embed/>
                </p:oleObj>
              </mc:Choice>
              <mc:Fallback>
                <p:oleObj name="Ecuación" r:id="rId8" imgW="133344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440" y="5757466"/>
                        <a:ext cx="2190750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1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Geométrica </a:t>
            </a:r>
            <a:r>
              <a:rPr lang="es-ES_tradnl" altLang="es-CO" b="1" i="1" dirty="0">
                <a:solidFill>
                  <a:srgbClr val="0070C0"/>
                </a:solidFill>
              </a:rPr>
              <a:t>G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89" y="1283630"/>
            <a:ext cx="80000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de que cierto examen médico dé lugar a una reacción “positiva” es igual a 0.8, </a:t>
            </a:r>
          </a:p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menos 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¿cuál 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2 reacciones “negativas” antes de la primera positiva?</a:t>
            </a:r>
            <a:endParaRPr lang="en-US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10616" y="3150099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fracasos entes de obtener el primer éxito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10616" y="4667074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¿cuál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menos de 3 reacciones “negativas” antes de la primera positiva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CO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8209149"/>
              </p:ext>
            </p:extLst>
          </p:nvPr>
        </p:nvGraphicFramePr>
        <p:xfrm>
          <a:off x="1601788" y="4205288"/>
          <a:ext cx="44434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9" name="Ecuación" r:id="rId4" imgW="2705040" imgH="228600" progId="Equation.3">
                  <p:embed/>
                </p:oleObj>
              </mc:Choice>
              <mc:Fallback>
                <p:oleObj name="Ecuación" r:id="rId4" imgW="2705040" imgH="2286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788" y="4205288"/>
                        <a:ext cx="4443412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99290"/>
              </p:ext>
            </p:extLst>
          </p:nvPr>
        </p:nvGraphicFramePr>
        <p:xfrm>
          <a:off x="1989138" y="5313363"/>
          <a:ext cx="4467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0" name="Ecuación" r:id="rId6" imgW="2717640" imgH="203040" progId="Equation.3">
                  <p:embed/>
                </p:oleObj>
              </mc:Choice>
              <mc:Fallback>
                <p:oleObj name="Ecuación" r:id="rId6" imgW="2717640" imgH="20304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313363"/>
                        <a:ext cx="4467225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948755" y="5861631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890655"/>
              </p:ext>
            </p:extLst>
          </p:nvPr>
        </p:nvGraphicFramePr>
        <p:xfrm>
          <a:off x="2689225" y="5875338"/>
          <a:ext cx="181451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71" name="Ecuación" r:id="rId8" imgW="1104840" imgH="203040" progId="Equation.3">
                  <p:embed/>
                </p:oleObj>
              </mc:Choice>
              <mc:Fallback>
                <p:oleObj name="Ecuación" r:id="rId8" imgW="1104840" imgH="20304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5875338"/>
                        <a:ext cx="1814513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0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Geométrica </a:t>
            </a:r>
            <a:r>
              <a:rPr lang="es-ES_tradnl" altLang="es-CO" b="1" i="1" dirty="0">
                <a:solidFill>
                  <a:srgbClr val="0070C0"/>
                </a:solidFill>
              </a:rPr>
              <a:t>G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6598" y="1374137"/>
            <a:ext cx="80000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04022" y="2111690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de fracasos entes de obtener el primer éxito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20917" y="3789616"/>
            <a:ext cx="5313980" cy="92333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</a:t>
            </a:r>
            <a:r>
              <a:rPr lang="es-CO" altLang="es-C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2 reacciones “negativas” antes de la primera positiva?</a:t>
            </a:r>
            <a:endParaRPr lang="en-US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7261600"/>
              </p:ext>
            </p:extLst>
          </p:nvPr>
        </p:nvGraphicFramePr>
        <p:xfrm>
          <a:off x="1630363" y="3216275"/>
          <a:ext cx="46545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3" name="Ecuación" r:id="rId4" imgW="2831760" imgH="228600" progId="Equation.3">
                  <p:embed/>
                </p:oleObj>
              </mc:Choice>
              <mc:Fallback>
                <p:oleObj name="Ecuación" r:id="rId4" imgW="2831760" imgH="2286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3216275"/>
                        <a:ext cx="4654550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009632"/>
              </p:ext>
            </p:extLst>
          </p:nvPr>
        </p:nvGraphicFramePr>
        <p:xfrm>
          <a:off x="1536700" y="4940300"/>
          <a:ext cx="3800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4" name="Ecuación" r:id="rId6" imgW="2311200" imgH="203040" progId="Equation.3">
                  <p:embed/>
                </p:oleObj>
              </mc:Choice>
              <mc:Fallback>
                <p:oleObj name="Ecuación" r:id="rId6" imgW="2311200" imgH="20304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6700" y="4940300"/>
                        <a:ext cx="3800475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948755" y="5861631"/>
            <a:ext cx="598909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538439"/>
              </p:ext>
            </p:extLst>
          </p:nvPr>
        </p:nvGraphicFramePr>
        <p:xfrm>
          <a:off x="1639888" y="5875338"/>
          <a:ext cx="412908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5" name="Ecuación" r:id="rId8" imgW="2514600" imgH="203040" progId="Equation.3">
                  <p:embed/>
                </p:oleObj>
              </mc:Choice>
              <mc:Fallback>
                <p:oleObj name="Ecuación" r:id="rId8" imgW="2514600" imgH="20304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5875338"/>
                        <a:ext cx="4129087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3442" y="3645024"/>
            <a:ext cx="1842867" cy="27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1691</TotalTime>
  <Words>462</Words>
  <Application>Microsoft Office PowerPoint</Application>
  <PresentationFormat>Presentación en pantalla (4:3)</PresentationFormat>
  <Paragraphs>47</Paragraphs>
  <Slides>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</vt:lpstr>
      <vt:lpstr>Cambria Math</vt:lpstr>
      <vt:lpstr>Garamond</vt:lpstr>
      <vt:lpstr>Playbill</vt:lpstr>
      <vt:lpstr>Symbol</vt:lpstr>
      <vt:lpstr>Times New Roman</vt:lpstr>
      <vt:lpstr>Verdana</vt:lpstr>
      <vt:lpstr>Wingdings</vt:lpstr>
      <vt:lpstr>Orgánico</vt:lpstr>
      <vt:lpstr>Microsoft Editor de ecuaciones 3.0</vt:lpstr>
      <vt:lpstr>Presentación de PowerPoint</vt:lpstr>
      <vt:lpstr>Estadistica y probabilidad</vt:lpstr>
      <vt:lpstr>Principales Distribuciones Discretas</vt:lpstr>
      <vt:lpstr>Distribución Geométrica G(p)</vt:lpstr>
      <vt:lpstr>Distribución Geométrica G(p)</vt:lpstr>
      <vt:lpstr>Distribución Geométrica G(p)</vt:lpstr>
      <vt:lpstr>Distribución Geométrica G(p)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DoctoradoUTB</cp:lastModifiedBy>
  <cp:revision>144</cp:revision>
  <cp:lastPrinted>1995-12-08T18:33:06Z</cp:lastPrinted>
  <dcterms:created xsi:type="dcterms:W3CDTF">2003-03-13T12:04:09Z</dcterms:created>
  <dcterms:modified xsi:type="dcterms:W3CDTF">2020-04-26T19:35:33Z</dcterms:modified>
</cp:coreProperties>
</file>