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4054" r:id="rId1"/>
  </p:sldMasterIdLst>
  <p:notesMasterIdLst>
    <p:notesMasterId r:id="rId10"/>
  </p:notesMasterIdLst>
  <p:handoutMasterIdLst>
    <p:handoutMasterId r:id="rId11"/>
  </p:handoutMasterIdLst>
  <p:sldIdLst>
    <p:sldId id="329" r:id="rId2"/>
    <p:sldId id="330" r:id="rId3"/>
    <p:sldId id="343" r:id="rId4"/>
    <p:sldId id="335" r:id="rId5"/>
    <p:sldId id="336" r:id="rId6"/>
    <p:sldId id="344" r:id="rId7"/>
    <p:sldId id="345" r:id="rId8"/>
    <p:sldId id="342" r:id="rId9"/>
  </p:sldIdLst>
  <p:sldSz cx="9144000" cy="6858000" type="screen4x3"/>
  <p:notesSz cx="6669088" cy="9928225"/>
  <p:custDataLst>
    <p:tags r:id="rId12"/>
  </p:custDataLst>
  <p:defaultTextStyle>
    <a:defPPr>
      <a:defRPr lang="en-US"/>
    </a:defPPr>
    <a:lvl1pPr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1pPr>
    <a:lvl2pPr marL="457200"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2pPr>
    <a:lvl3pPr marL="914400"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3pPr>
    <a:lvl4pPr marL="1371600"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4pPr>
    <a:lvl5pPr marL="1828800" algn="just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0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66FF"/>
    <a:srgbClr val="FFCCFF"/>
    <a:srgbClr val="CCECFF"/>
    <a:srgbClr val="CCCCFF"/>
    <a:srgbClr val="CC99FF"/>
    <a:srgbClr val="FF99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3" autoAdjust="0"/>
    <p:restoredTop sz="94659" autoAdjust="0"/>
  </p:normalViewPr>
  <p:slideViewPr>
    <p:cSldViewPr>
      <p:cViewPr varScale="1">
        <p:scale>
          <a:sx n="71" d="100"/>
          <a:sy n="71" d="100"/>
        </p:scale>
        <p:origin x="1356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870"/>
    </p:cViewPr>
  </p:sorterViewPr>
  <p:notesViewPr>
    <p:cSldViewPr>
      <p:cViewPr varScale="1">
        <p:scale>
          <a:sx n="30" d="100"/>
          <a:sy n="30" d="100"/>
        </p:scale>
        <p:origin x="-1218" y="-84"/>
      </p:cViewPr>
      <p:guideLst>
        <p:guide orient="horz" pos="3127"/>
        <p:guide pos="210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445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445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A0E81BEA-1274-4722-9713-5DC69A683C1D}" type="slidenum">
              <a:rPr lang="es-ES" altLang="es-CO"/>
              <a:pPr/>
              <a:t>‹Nº›</a:t>
            </a:fld>
            <a:endParaRPr lang="es-ES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65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4075" y="744538"/>
            <a:ext cx="4960938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65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CO" smtClean="0"/>
              <a:t>Haga clic para modificar el estilo de texto del patrón</a:t>
            </a:r>
          </a:p>
          <a:p>
            <a:pPr lvl="1"/>
            <a:r>
              <a:rPr lang="es-ES" altLang="es-CO" smtClean="0"/>
              <a:t>Segundo nivel</a:t>
            </a:r>
          </a:p>
          <a:p>
            <a:pPr lvl="2"/>
            <a:r>
              <a:rPr lang="es-ES" altLang="es-CO" smtClean="0"/>
              <a:t>Tercer nivel</a:t>
            </a:r>
          </a:p>
          <a:p>
            <a:pPr lvl="3"/>
            <a:r>
              <a:rPr lang="es-ES" altLang="es-CO" smtClean="0"/>
              <a:t>Cuarto nivel</a:t>
            </a:r>
          </a:p>
          <a:p>
            <a:pPr lvl="4"/>
            <a:r>
              <a:rPr lang="es-ES" altLang="es-CO" smtClean="0"/>
              <a:t>Quinto nivel</a:t>
            </a:r>
          </a:p>
        </p:txBody>
      </p:sp>
      <p:sp>
        <p:nvSpPr>
          <p:cNvPr id="1065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s-ES" altLang="es-CO"/>
          </a:p>
        </p:txBody>
      </p:sp>
      <p:sp>
        <p:nvSpPr>
          <p:cNvPr id="1065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Times New Roman" panose="02020603050405020304" pitchFamily="18" charset="0"/>
              </a:defRPr>
            </a:lvl1pPr>
          </a:lstStyle>
          <a:p>
            <a:fld id="{AE67EDB4-8CF2-461D-A72C-32615F8A63CB}" type="slidenum">
              <a:rPr lang="es-ES" altLang="es-CO"/>
              <a:pPr/>
              <a:t>‹Nº›</a:t>
            </a:fld>
            <a:endParaRPr lang="es-ES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31838"/>
            <a:ext cx="4875212" cy="3656012"/>
          </a:xfrm>
          <a:ln/>
        </p:spPr>
      </p:sp>
      <p:sp>
        <p:nvSpPr>
          <p:cNvPr id="10243" name="2 Marcador de notas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s-CO" altLang="es-CO" smtClean="0"/>
          </a:p>
        </p:txBody>
      </p:sp>
      <p:sp>
        <p:nvSpPr>
          <p:cNvPr id="10244" name="3 Marcador de número de diapositiva"/>
          <p:cNvSpPr>
            <a:spLocks noGrp="1"/>
          </p:cNvSpPr>
          <p:nvPr>
            <p:ph type="sldNum" sz="quarter" idx="4294967295"/>
          </p:nvPr>
        </p:nvSpPr>
        <p:spPr bwMode="auto">
          <a:xfrm>
            <a:off x="0" y="0"/>
            <a:ext cx="0" cy="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fld id="{9CB4EEFC-A8DD-40DB-BE72-69D540E67C30}" type="slidenum">
              <a:rPr lang="es-ES" altLang="es-CO" sz="1200"/>
              <a:pPr algn="ctr" eaLnBrk="1" hangingPunct="1"/>
              <a:t>2</a:t>
            </a:fld>
            <a:endParaRPr lang="es-ES" altLang="es-CO" sz="1200"/>
          </a:p>
        </p:txBody>
      </p:sp>
    </p:spTree>
    <p:extLst>
      <p:ext uri="{BB962C8B-B14F-4D97-AF65-F5344CB8AC3E}">
        <p14:creationId xmlns:p14="http://schemas.microsoft.com/office/powerpoint/2010/main" val="2364216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BFF602-767A-4144-A12A-6CF085E9E5A7}" type="slidenum">
              <a:rPr lang="es-ES" altLang="es-CO"/>
              <a:pPr/>
              <a:t>3</a:t>
            </a:fld>
            <a:endParaRPr lang="es-ES" altLang="es-CO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6789627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4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429031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5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9199971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6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42434824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C0445-67F2-4D2C-9F2E-46BD6D02195C}" type="slidenum">
              <a:rPr lang="es-ES" altLang="es-CO"/>
              <a:pPr/>
              <a:t>7</a:t>
            </a:fld>
            <a:endParaRPr lang="es-ES" altLang="es-CO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091218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26E0241D-6530-4800-9777-705C037EF30A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045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576186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6301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35081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8781600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880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170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348D9-8EEF-4972-BD79-ADE52D775188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4145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98C410-4FCC-4EB1-82E1-C12574B37BA8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75343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ítulo y diagrama u organigra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70013" y="301625"/>
            <a:ext cx="7313612" cy="1143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SmartArt 2"/>
          <p:cNvSpPr>
            <a:spLocks noGrp="1"/>
          </p:cNvSpPr>
          <p:nvPr>
            <p:ph type="dgm" idx="1"/>
          </p:nvPr>
        </p:nvSpPr>
        <p:spPr>
          <a:xfrm>
            <a:off x="1370013" y="1827213"/>
            <a:ext cx="7313612" cy="4114800"/>
          </a:xfrm>
        </p:spPr>
        <p:txBody>
          <a:bodyPr/>
          <a:lstStyle/>
          <a:p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6F38582E-4F71-45CD-987B-3293C6F4E575}" type="slidenum">
              <a:rPr lang="es-ES" altLang="es-CO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951254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8E8CA-835A-40BA-85F0-1A563C348A7C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927005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0D701-0EA5-4D3B-99A1-368A41671259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2167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957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378716-08F8-45FB-B707-78ECFE28EC66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419116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3DE4-11E9-4CA9-B3D9-40FC4ECFA0F0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1017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BA5D1F-AA2D-4642-95D0-3318053C25FE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2304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E45DD3-1F75-489E-BBED-56C811B0A752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3092424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93D9CE-435F-41FF-B3FA-EC2068A8569A}" type="slidenum">
              <a:rPr lang="es-ES" altLang="es-CO" smtClean="0"/>
              <a:pPr/>
              <a:t>‹Nº›</a:t>
            </a:fld>
            <a:endParaRPr lang="es-ES" altLang="es-CO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54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s-ES" alt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F4212E-E824-49ED-9B3B-2810BEF0CE72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3998855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SD-PanelContent-GrommetsCombined.png"/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alt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s-ES" alt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923279-A51C-410F-A0D1-DD4096DE3FB9}" type="slidenum">
              <a:rPr lang="es-ES" altLang="es-CO" smtClean="0"/>
              <a:pPr/>
              <a:t>‹Nº›</a:t>
            </a:fld>
            <a:endParaRPr lang="es-ES" altLang="es-CO"/>
          </a:p>
        </p:txBody>
      </p:sp>
    </p:spTree>
    <p:extLst>
      <p:ext uri="{BB962C8B-B14F-4D97-AF65-F5344CB8AC3E}">
        <p14:creationId xmlns:p14="http://schemas.microsoft.com/office/powerpoint/2010/main" val="1447616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5" r:id="rId1"/>
    <p:sldLayoutId id="2147484056" r:id="rId2"/>
    <p:sldLayoutId id="2147484057" r:id="rId3"/>
    <p:sldLayoutId id="2147484058" r:id="rId4"/>
    <p:sldLayoutId id="2147484059" r:id="rId5"/>
    <p:sldLayoutId id="2147484060" r:id="rId6"/>
    <p:sldLayoutId id="2147484061" r:id="rId7"/>
    <p:sldLayoutId id="2147484062" r:id="rId8"/>
    <p:sldLayoutId id="2147484063" r:id="rId9"/>
    <p:sldLayoutId id="2147484064" r:id="rId10"/>
    <p:sldLayoutId id="2147484065" r:id="rId11"/>
    <p:sldLayoutId id="2147484066" r:id="rId12"/>
    <p:sldLayoutId id="2147484067" r:id="rId13"/>
    <p:sldLayoutId id="2147484068" r:id="rId14"/>
    <p:sldLayoutId id="2147484069" r:id="rId15"/>
    <p:sldLayoutId id="2147484070" r:id="rId16"/>
    <p:sldLayoutId id="2147484071" r:id="rId17"/>
    <p:sldLayoutId id="2147484072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0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11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2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3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14.wmf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9.wmf"/><Relationship Id="rId10" Type="http://schemas.openxmlformats.org/officeDocument/2006/relationships/image" Target="../media/image16.png"/><Relationship Id="rId4" Type="http://schemas.openxmlformats.org/officeDocument/2006/relationships/oleObject" Target="../embeddings/oleObject8.bin"/><Relationship Id="rId9" Type="http://schemas.openxmlformats.org/officeDocument/2006/relationships/image" Target="../media/image15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260350"/>
            <a:ext cx="9153526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5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2" name="Título 1"/>
          <p:cNvSpPr>
            <a:spLocks noGrp="1"/>
          </p:cNvSpPr>
          <p:nvPr>
            <p:ph type="ctrTitle"/>
          </p:nvPr>
        </p:nvSpPr>
        <p:spPr>
          <a:xfrm>
            <a:off x="517525" y="4613275"/>
            <a:ext cx="3987800" cy="6937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CO" altLang="es-CO" sz="3323" dirty="0" err="1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  <a:ea typeface="+mn-ea"/>
                <a:cs typeface="+mn-cs"/>
              </a:rPr>
              <a:t>Estadistica</a:t>
            </a:r>
            <a:r>
              <a:rPr lang="es-CO" altLang="es-CO" sz="3323" dirty="0">
                <a:solidFill>
                  <a:srgbClr val="00B05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  <a:ea typeface="+mn-ea"/>
                <a:cs typeface="+mn-cs"/>
              </a:rPr>
              <a:t> y probabilidad</a:t>
            </a:r>
          </a:p>
        </p:txBody>
      </p:sp>
      <p:pic>
        <p:nvPicPr>
          <p:cNvPr id="9219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588" y="4713288"/>
            <a:ext cx="3640137" cy="1308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195263" y="5419725"/>
            <a:ext cx="4319587" cy="1001713"/>
          </a:xfrm>
          <a:prstGeom prst="rect">
            <a:avLst/>
          </a:prstGeom>
          <a:solidFill>
            <a:srgbClr val="FFFFFF"/>
          </a:solidFill>
          <a:ln w="38100">
            <a:solidFill>
              <a:srgbClr val="FF99CC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s-ES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Capítulo 5. </a:t>
            </a:r>
            <a:r>
              <a:rPr lang="en-US" altLang="es-CO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Variables </a:t>
            </a:r>
            <a:r>
              <a:rPr lang="en-US" altLang="es-CO" sz="2954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aleatorias</a:t>
            </a:r>
            <a:r>
              <a:rPr lang="en-US" altLang="es-CO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 </a:t>
            </a:r>
            <a:r>
              <a:rPr lang="en-US" altLang="es-CO" sz="2954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discretas</a:t>
            </a:r>
            <a:r>
              <a:rPr lang="en-US" altLang="es-CO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 y </a:t>
            </a:r>
            <a:r>
              <a:rPr lang="en-US" altLang="es-CO" sz="2954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Distribuciones</a:t>
            </a:r>
            <a:r>
              <a:rPr lang="en-US" altLang="es-CO" sz="2954" b="1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 de </a:t>
            </a:r>
            <a:r>
              <a:rPr lang="en-US" altLang="es-CO" sz="2954" b="1" dirty="0" err="1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Playbill" panose="040506030A0602020202" pitchFamily="82" charset="0"/>
              </a:rPr>
              <a:t>Probabilidad</a:t>
            </a:r>
            <a:endParaRPr lang="en-US" altLang="es-CO" sz="2954" b="1" dirty="0">
              <a:solidFill>
                <a:srgbClr val="C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Playbill" panose="040506030A0602020202" pitchFamily="82" charset="0"/>
            </a:endParaRPr>
          </a:p>
        </p:txBody>
      </p:sp>
      <p:pic>
        <p:nvPicPr>
          <p:cNvPr id="9221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7163" y="588963"/>
            <a:ext cx="4054475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4764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ES_tradnl" altLang="es-CO" b="1" dirty="0">
                <a:solidFill>
                  <a:srgbClr val="0070C0"/>
                </a:solidFill>
              </a:rPr>
              <a:t>Principales </a:t>
            </a:r>
            <a:r>
              <a:rPr lang="es-ES_tradnl" altLang="es-CO" b="1" dirty="0" smtClean="0">
                <a:solidFill>
                  <a:srgbClr val="0070C0"/>
                </a:solidFill>
              </a:rPr>
              <a:t>Distribuciones Discretas</a:t>
            </a:r>
            <a:endParaRPr lang="es-ES_tradnl" altLang="es-CO" b="1" dirty="0">
              <a:solidFill>
                <a:srgbClr val="0070C0"/>
              </a:solidFill>
            </a:endParaRPr>
          </a:p>
        </p:txBody>
      </p:sp>
      <p:sp>
        <p:nvSpPr>
          <p:cNvPr id="39943" name="Rectangle 7"/>
          <p:cNvSpPr>
            <a:spLocks noChangeArrowheads="1"/>
          </p:cNvSpPr>
          <p:nvPr/>
        </p:nvSpPr>
        <p:spPr bwMode="auto">
          <a:xfrm>
            <a:off x="683568" y="1189121"/>
            <a:ext cx="759301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r>
              <a:rPr lang="es-CO" altLang="es-CO" dirty="0" smtClean="0">
                <a:latin typeface="Times New Roman" panose="02020603050405020304" pitchFamily="18" charset="0"/>
              </a:rPr>
              <a:t>En lo que sigue del curso, estudiaremos algunas de las distribuciones de variables discretas mas comunes:</a:t>
            </a:r>
            <a:endParaRPr lang="es-CO" altLang="es-CO" dirty="0">
              <a:latin typeface="Times New Roman" panose="02020603050405020304" pitchFamily="18" charset="0"/>
            </a:endParaRPr>
          </a:p>
        </p:txBody>
      </p:sp>
      <p:sp>
        <p:nvSpPr>
          <p:cNvPr id="20" name="Abrir llave 19"/>
          <p:cNvSpPr/>
          <p:nvPr/>
        </p:nvSpPr>
        <p:spPr>
          <a:xfrm>
            <a:off x="4067944" y="2100627"/>
            <a:ext cx="1512168" cy="4104456"/>
          </a:xfrm>
          <a:prstGeom prst="leftBrace">
            <a:avLst/>
          </a:prstGeom>
          <a:solidFill>
            <a:srgbClr val="0066FF"/>
          </a:solidFill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32" name="_s39947"/>
          <p:cNvSpPr>
            <a:spLocks noChangeArrowheads="1"/>
          </p:cNvSpPr>
          <p:nvPr/>
        </p:nvSpPr>
        <p:spPr bwMode="auto">
          <a:xfrm>
            <a:off x="5580114" y="1835452"/>
            <a:ext cx="2485065" cy="519705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ES" altLang="es-CO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Bernouilli</a:t>
            </a:r>
            <a:r>
              <a:rPr kumimoji="1" lang="es-ES" altLang="es-CO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 Be(p)</a:t>
            </a:r>
          </a:p>
        </p:txBody>
      </p:sp>
      <p:sp>
        <p:nvSpPr>
          <p:cNvPr id="33" name="_s39948"/>
          <p:cNvSpPr>
            <a:spLocks noChangeArrowheads="1"/>
          </p:cNvSpPr>
          <p:nvPr/>
        </p:nvSpPr>
        <p:spPr bwMode="auto">
          <a:xfrm>
            <a:off x="5580111" y="2620332"/>
            <a:ext cx="2485065" cy="604912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>
            <a:lvl1pPr marL="457200" indent="-457200"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algn="l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457200" marR="0" lvl="0" indent="-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s-ES" altLang="es-CO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Binomial B(</a:t>
            </a:r>
            <a:r>
              <a:rPr kumimoji="1" lang="es-ES" altLang="es-CO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n,p</a:t>
            </a:r>
            <a:r>
              <a:rPr kumimoji="1" lang="es-ES" altLang="es-CO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)</a:t>
            </a:r>
          </a:p>
        </p:txBody>
      </p:sp>
      <p:sp>
        <p:nvSpPr>
          <p:cNvPr id="34" name="_s39949"/>
          <p:cNvSpPr>
            <a:spLocks noChangeArrowheads="1"/>
          </p:cNvSpPr>
          <p:nvPr/>
        </p:nvSpPr>
        <p:spPr bwMode="auto">
          <a:xfrm>
            <a:off x="5580112" y="3490419"/>
            <a:ext cx="2485065" cy="568588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CO" dirty="0"/>
              <a:t>Poisson P(</a:t>
            </a:r>
            <a:r>
              <a:rPr lang="es-ES" altLang="es-CO" dirty="0">
                <a:sym typeface="Symbol" panose="05050102010706020507" pitchFamily="18" charset="2"/>
              </a:rPr>
              <a:t>)</a:t>
            </a:r>
          </a:p>
        </p:txBody>
      </p:sp>
      <p:sp>
        <p:nvSpPr>
          <p:cNvPr id="35" name="_s39954"/>
          <p:cNvSpPr>
            <a:spLocks noChangeArrowheads="1"/>
          </p:cNvSpPr>
          <p:nvPr/>
        </p:nvSpPr>
        <p:spPr bwMode="auto">
          <a:xfrm>
            <a:off x="5580112" y="5106311"/>
            <a:ext cx="2485065" cy="550327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CO" dirty="0"/>
              <a:t>Binomial Negativa </a:t>
            </a:r>
          </a:p>
          <a:p>
            <a:pPr marL="457200" indent="-457200" algn="ctr"/>
            <a:r>
              <a:rPr lang="es-ES" altLang="es-CO" dirty="0"/>
              <a:t>BN(</a:t>
            </a:r>
            <a:r>
              <a:rPr lang="es-ES" altLang="es-CO" dirty="0" err="1"/>
              <a:t>n,p</a:t>
            </a:r>
            <a:r>
              <a:rPr lang="es-ES" altLang="es-CO" dirty="0"/>
              <a:t>)</a:t>
            </a:r>
          </a:p>
        </p:txBody>
      </p:sp>
      <p:sp>
        <p:nvSpPr>
          <p:cNvPr id="36" name="_s39956"/>
          <p:cNvSpPr>
            <a:spLocks noChangeArrowheads="1"/>
          </p:cNvSpPr>
          <p:nvPr/>
        </p:nvSpPr>
        <p:spPr bwMode="auto">
          <a:xfrm>
            <a:off x="5580113" y="4282964"/>
            <a:ext cx="2696468" cy="599390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CO" dirty="0">
                <a:solidFill>
                  <a:srgbClr val="C00000"/>
                </a:solidFill>
              </a:rPr>
              <a:t>Geométrica </a:t>
            </a:r>
            <a:r>
              <a:rPr lang="es-ES" altLang="es-CO" dirty="0">
                <a:solidFill>
                  <a:srgbClr val="C00000"/>
                </a:solidFill>
              </a:rPr>
              <a:t>G(p)</a:t>
            </a:r>
          </a:p>
          <a:p>
            <a:pPr marL="457200" indent="-457200" algn="ctr"/>
            <a:endParaRPr lang="es-ES" altLang="es-CO" dirty="0">
              <a:solidFill>
                <a:srgbClr val="C00000"/>
              </a:solidFill>
            </a:endParaRPr>
          </a:p>
        </p:txBody>
      </p:sp>
      <p:sp>
        <p:nvSpPr>
          <p:cNvPr id="37" name="_s39958"/>
          <p:cNvSpPr>
            <a:spLocks noChangeArrowheads="1"/>
          </p:cNvSpPr>
          <p:nvPr/>
        </p:nvSpPr>
        <p:spPr bwMode="auto">
          <a:xfrm>
            <a:off x="5602233" y="5805264"/>
            <a:ext cx="2485065" cy="576064"/>
          </a:xfrm>
          <a:prstGeom prst="roundRect">
            <a:avLst>
              <a:gd name="adj" fmla="val 50000"/>
            </a:avLst>
          </a:prstGeom>
          <a:solidFill>
            <a:srgbClr val="FFC00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ES" altLang="es-CO" dirty="0" err="1" smtClean="0"/>
              <a:t>Hipergeométrica</a:t>
            </a:r>
            <a:endParaRPr lang="es-ES" altLang="es-CO" dirty="0" smtClean="0"/>
          </a:p>
          <a:p>
            <a:pPr marL="457200" indent="-457200" algn="ctr"/>
            <a:r>
              <a:rPr lang="es-ES" altLang="es-CO" dirty="0" smtClean="0"/>
              <a:t> </a:t>
            </a:r>
            <a:r>
              <a:rPr lang="es-ES" altLang="es-CO" dirty="0" smtClean="0"/>
              <a:t>H(</a:t>
            </a:r>
            <a:r>
              <a:rPr lang="es-ES" altLang="es-CO" dirty="0" err="1" smtClean="0"/>
              <a:t>N,M,n</a:t>
            </a:r>
            <a:r>
              <a:rPr lang="es-ES" altLang="es-CO" dirty="0"/>
              <a:t>)</a:t>
            </a:r>
          </a:p>
        </p:txBody>
      </p:sp>
      <p:sp>
        <p:nvSpPr>
          <p:cNvPr id="12" name="_s39956"/>
          <p:cNvSpPr>
            <a:spLocks noChangeArrowheads="1"/>
          </p:cNvSpPr>
          <p:nvPr/>
        </p:nvSpPr>
        <p:spPr bwMode="auto">
          <a:xfrm>
            <a:off x="899592" y="3353855"/>
            <a:ext cx="3024336" cy="1597999"/>
          </a:xfrm>
          <a:prstGeom prst="roundRect">
            <a:avLst>
              <a:gd name="adj" fmla="val 50000"/>
            </a:avLst>
          </a:prstGeom>
          <a:solidFill>
            <a:srgbClr val="92D050"/>
          </a:solidFill>
          <a:ln w="28575">
            <a:solidFill>
              <a:schemeClr val="hlink"/>
            </a:solidFill>
            <a:round/>
            <a:headEnd/>
            <a:tailEnd/>
          </a:ln>
          <a:extLst/>
        </p:spPr>
        <p:txBody>
          <a:bodyPr vert="horz" wrap="none" lIns="43604" tIns="21804" rIns="43604" bIns="21804" numCol="1" anchor="ctr" anchorCtr="0" compatLnSpc="1">
            <a:prstTxWarp prst="textNoShape">
              <a:avLst/>
            </a:prstTxWarp>
          </a:bodyPr>
          <a:lstStyle/>
          <a:p>
            <a:pPr marL="457200" indent="-457200" algn="ctr"/>
            <a:r>
              <a:rPr lang="es-CO" altLang="es-CO" dirty="0"/>
              <a:t>X tiene distribución </a:t>
            </a:r>
            <a:endParaRPr lang="es-CO" altLang="es-CO" dirty="0" smtClean="0"/>
          </a:p>
          <a:p>
            <a:pPr marL="457200" indent="-457200" algn="ctr"/>
            <a:r>
              <a:rPr lang="es-CO" altLang="es-CO" dirty="0" smtClean="0"/>
              <a:t>de </a:t>
            </a:r>
            <a:r>
              <a:rPr lang="es-CO" altLang="es-CO" dirty="0"/>
              <a:t>probabilidad</a:t>
            </a:r>
          </a:p>
        </p:txBody>
      </p:sp>
    </p:spTree>
    <p:extLst>
      <p:ext uri="{BB962C8B-B14F-4D97-AF65-F5344CB8AC3E}">
        <p14:creationId xmlns:p14="http://schemas.microsoft.com/office/powerpoint/2010/main" val="3946292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4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8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403"/>
                            </p:stCondLst>
                            <p:childTnLst>
                              <p:par>
                                <p:cTn id="14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9903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304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605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4605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6106"/>
                            </p:stCondLst>
                            <p:childTnLst>
                              <p:par>
                                <p:cTn id="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6707"/>
                            </p:stCondLst>
                            <p:childTnLst>
                              <p:par>
                                <p:cTn id="39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8108"/>
                            </p:stCondLst>
                            <p:childTnLst>
                              <p:par>
                                <p:cTn id="42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altLang="es-CO" b="1" dirty="0">
                <a:solidFill>
                  <a:srgbClr val="0070C0"/>
                </a:solidFill>
              </a:rPr>
              <a:t>Distribución </a:t>
            </a:r>
            <a:r>
              <a:rPr lang="es-ES_tradnl" altLang="es-CO" b="1" dirty="0" smtClean="0">
                <a:solidFill>
                  <a:srgbClr val="0070C0"/>
                </a:solidFill>
              </a:rPr>
              <a:t>Geométrica </a:t>
            </a:r>
            <a:r>
              <a:rPr lang="es-ES_tradnl" altLang="es-CO" b="1" i="1" dirty="0" smtClean="0">
                <a:solidFill>
                  <a:srgbClr val="0070C0"/>
                </a:solidFill>
              </a:rPr>
              <a:t>G</a:t>
            </a:r>
            <a:r>
              <a:rPr lang="es-ES_tradnl" altLang="es-CO" b="1" dirty="0" smtClean="0">
                <a:solidFill>
                  <a:srgbClr val="0070C0"/>
                </a:solidFill>
              </a:rPr>
              <a:t>(</a:t>
            </a:r>
            <a:r>
              <a:rPr lang="es-ES" altLang="es-CO" dirty="0" smtClean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s-ES_tradnl" altLang="es-CO" b="1" dirty="0" smtClean="0">
                <a:solidFill>
                  <a:srgbClr val="0070C0"/>
                </a:solidFill>
              </a:rPr>
              <a:t>)</a:t>
            </a:r>
            <a:endParaRPr lang="es-ES_tradnl" altLang="es-CO" b="1" dirty="0">
              <a:solidFill>
                <a:srgbClr val="0070C0"/>
              </a:solidFill>
            </a:endParaRP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1073712" y="1289401"/>
            <a:ext cx="74168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Una variable aleatoria X tiene distribución Geométrica de parámetro </a:t>
            </a:r>
            <a:r>
              <a:rPr lang="es-ES" altLang="es-CO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p,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 si cuenta los sucesos o ensayos hasta obtener el primer éxito. y se denota por </a:t>
            </a:r>
            <a:r>
              <a:rPr lang="es-ES" altLang="es-CO" sz="2000" i="1" dirty="0">
                <a:solidFill>
                  <a:srgbClr val="0070C0"/>
                </a:solidFill>
              </a:rPr>
              <a:t>X ≈ </a:t>
            </a:r>
            <a:r>
              <a:rPr lang="es-ES_tradnl" altLang="es-CO" sz="2000" i="1" dirty="0" smtClean="0">
                <a:solidFill>
                  <a:srgbClr val="0070C0"/>
                </a:solidFill>
              </a:rPr>
              <a:t>G</a:t>
            </a:r>
            <a:r>
              <a:rPr lang="es-ES_tradnl" altLang="es-CO" sz="2000" dirty="0" smtClean="0">
                <a:solidFill>
                  <a:srgbClr val="0070C0"/>
                </a:solidFill>
              </a:rPr>
              <a:t>(</a:t>
            </a:r>
            <a:r>
              <a:rPr lang="es-ES" altLang="es-CO" sz="2000" dirty="0" smtClean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s-ES_tradnl" altLang="es-CO" sz="2000" dirty="0" smtClean="0">
                <a:solidFill>
                  <a:srgbClr val="0070C0"/>
                </a:solidFill>
              </a:rPr>
              <a:t>)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26"/>
              <p:cNvSpPr>
                <a:spLocks noChangeArrowheads="1"/>
              </p:cNvSpPr>
              <p:nvPr/>
            </p:nvSpPr>
            <p:spPr bwMode="auto">
              <a:xfrm>
                <a:off x="539552" y="4433554"/>
                <a:ext cx="4146360" cy="242444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12700" cap="sq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square" anchor="ctr">
                <a:spAutoFit/>
              </a:bodyPr>
              <a:lstStyle/>
              <a:p>
                <a:pPr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buChar char="n"/>
                </a:pPr>
                <a:r>
                  <a:rPr kumimoji="0" lang="es-ES" altLang="es-CO" sz="20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Valor Esperado, Varianza y desviación </a:t>
                </a:r>
                <a:r>
                  <a:rPr kumimoji="0" lang="es-ES" altLang="es-CO" sz="200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estadard</a:t>
                </a:r>
                <a:r>
                  <a:rPr kumimoji="0" lang="es-ES" altLang="es-CO" sz="2000" dirty="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 de una </a:t>
                </a:r>
                <a:r>
                  <a:rPr kumimoji="0" lang="es-ES" altLang="es-CO" sz="2000" smtClean="0">
                    <a:solidFill>
                      <a:srgbClr val="C00000"/>
                    </a:solidFill>
                    <a:latin typeface="Times New Roman" panose="02020603050405020304" pitchFamily="18" charset="0"/>
                  </a:rPr>
                  <a:t>variable Geométrica</a:t>
                </a:r>
                <a:endParaRPr kumimoji="0" lang="es-ES" altLang="es-CO" sz="2000" dirty="0">
                  <a:solidFill>
                    <a:srgbClr val="C0000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14:m>
                  <m:oMath xmlns:m="http://schemas.openxmlformats.org/officeDocument/2006/math">
                    <m:r>
                      <a:rPr kumimoji="0" lang="es-ES" altLang="es-CO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𝝁</m:t>
                    </m:r>
                    <m:r>
                      <a:rPr kumimoji="0" lang="es-CO" altLang="es-CO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s-ES" altLang="es-CO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E{X} = </a:t>
                </a:r>
                <a:r>
                  <a:rPr lang="es-ES" altLang="es-CO" sz="2000" dirty="0" smtClean="0">
                    <a:solidFill>
                      <a:srgbClr val="FF0000"/>
                    </a:solidFill>
                    <a:sym typeface="Symbol" panose="05050102010706020507" pitchFamily="18" charset="2"/>
                  </a:rPr>
                  <a:t>1/p</a:t>
                </a:r>
                <a:endParaRPr kumimoji="0" lang="es-ES" altLang="es-CO" sz="20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kumimoji="0" lang="es-ES" altLang="es-C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0" lang="es-ES" altLang="es-C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kumimoji="0" lang="es-CO" altLang="es-CO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kumimoji="0" lang="es-CO" altLang="es-CO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0" lang="es-ES" altLang="es-CO" sz="2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V{X } = (1-p)/p</a:t>
                </a:r>
                <a:r>
                  <a:rPr kumimoji="0" lang="es-ES" altLang="es-CO" sz="2000" baseline="30000" dirty="0" smtClean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2</a:t>
                </a:r>
                <a:endParaRPr kumimoji="0" lang="es-ES" altLang="es-CO" sz="2000" dirty="0" smtClean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14:m>
                  <m:oMath xmlns:m="http://schemas.openxmlformats.org/officeDocument/2006/math">
                    <m:r>
                      <a:rPr kumimoji="0" lang="es-CO" altLang="es-CO" sz="2000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𝝈</m:t>
                    </m:r>
                    <m:r>
                      <a:rPr kumimoji="0" lang="es-CO" altLang="es-CO" sz="2000" i="1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kumimoji="0" lang="es-CO" altLang="es-CO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nor/>
                          </m:rPr>
                          <a:rPr kumimoji="0" lang="es-ES" altLang="es-CO" sz="2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</a:rPr>
                          <m:t>(1−</m:t>
                        </m:r>
                        <m:r>
                          <m:rPr>
                            <m:nor/>
                          </m:rPr>
                          <a:rPr kumimoji="0" lang="es-ES" altLang="es-CO" sz="2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kumimoji="0" lang="es-ES" altLang="es-CO" sz="2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</a:rPr>
                          <m:t>)/</m:t>
                        </m:r>
                        <m:r>
                          <m:rPr>
                            <m:nor/>
                          </m:rPr>
                          <a:rPr kumimoji="0" lang="es-ES" altLang="es-CO" sz="2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</a:rPr>
                          <m:t>p</m:t>
                        </m:r>
                        <m:r>
                          <m:rPr>
                            <m:nor/>
                          </m:rPr>
                          <a:rPr kumimoji="0" lang="es-ES" altLang="es-CO" sz="2000" baseline="30000" dirty="0">
                            <a:solidFill>
                              <a:srgbClr val="0070C0"/>
                            </a:solidFill>
                            <a:latin typeface="Times New Roman" panose="020206030504050203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kumimoji="0" lang="es-ES" altLang="es-CO" sz="20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lvl="1" algn="l" eaLnBrk="1" hangingPunct="1">
                  <a:lnSpc>
                    <a:spcPct val="90000"/>
                  </a:lnSpc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¨"/>
                </a:pPr>
                <a:endParaRPr lang="en-US" altLang="es-CO" sz="2400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552" y="4433554"/>
                <a:ext cx="4146360" cy="2424446"/>
              </a:xfrm>
              <a:prstGeom prst="rect">
                <a:avLst/>
              </a:prstGeom>
              <a:blipFill>
                <a:blip r:embed="rId4"/>
                <a:stretch>
                  <a:fillRect l="-1618" t="-2010" r="-88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718026" y="2558078"/>
            <a:ext cx="793577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La distribución de probabilidad de </a:t>
            </a:r>
            <a:r>
              <a:rPr kumimoji="0" lang="es-ES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X = # de sucesos hasta obtener el primer </a:t>
            </a:r>
            <a:r>
              <a:rPr kumimoji="0" lang="es-ES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éxito en el </a:t>
            </a:r>
            <a:r>
              <a:rPr kumimoji="0" lang="es-ES" altLang="es-CO" sz="2000" dirty="0" smtClean="0">
                <a:solidFill>
                  <a:srgbClr val="FF0000"/>
                </a:solidFill>
                <a:latin typeface="Times New Roman" panose="02020603050405020304" pitchFamily="18" charset="0"/>
              </a:rPr>
              <a:t>k</a:t>
            </a:r>
            <a:r>
              <a:rPr kumimoji="0" lang="es-ES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-</a:t>
            </a:r>
            <a:r>
              <a:rPr kumimoji="0" lang="es-ES" altLang="es-CO" sz="2000" dirty="0" err="1" smtClean="0">
                <a:solidFill>
                  <a:srgbClr val="0070C0"/>
                </a:solidFill>
                <a:latin typeface="Times New Roman" panose="02020603050405020304" pitchFamily="18" charset="0"/>
              </a:rPr>
              <a:t>ésimo</a:t>
            </a:r>
            <a:r>
              <a:rPr kumimoji="0" lang="es-ES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 ensayo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viene dado por: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3674365"/>
              </p:ext>
            </p:extLst>
          </p:nvPr>
        </p:nvGraphicFramePr>
        <p:xfrm>
          <a:off x="2411760" y="3441876"/>
          <a:ext cx="3443287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5685" name="Ecuación" r:id="rId5" imgW="2095200" imgH="228600" progId="Equation.3">
                  <p:embed/>
                </p:oleObj>
              </mc:Choice>
              <mc:Fallback>
                <p:oleObj name="Ecuación" r:id="rId5" imgW="2095200" imgH="228600" progId="Equation.3">
                  <p:embed/>
                  <p:pic>
                    <p:nvPicPr>
                      <p:cNvPr id="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11760" y="3441876"/>
                        <a:ext cx="3443287" cy="37465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072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990" y="146400"/>
            <a:ext cx="8000057" cy="1143000"/>
          </a:xfrm>
        </p:spPr>
        <p:txBody>
          <a:bodyPr>
            <a:normAutofit/>
          </a:bodyPr>
          <a:lstStyle/>
          <a:p>
            <a:r>
              <a:rPr lang="es-ES_tradnl" altLang="es-CO" b="1" dirty="0">
                <a:solidFill>
                  <a:srgbClr val="0070C0"/>
                </a:solidFill>
              </a:rPr>
              <a:t>Distribución Geométrica </a:t>
            </a:r>
            <a:r>
              <a:rPr lang="es-ES_tradnl" altLang="es-CO" b="1" i="1" dirty="0">
                <a:solidFill>
                  <a:srgbClr val="0070C0"/>
                </a:solidFill>
              </a:rPr>
              <a:t>G</a:t>
            </a:r>
            <a:r>
              <a:rPr lang="es-ES_tradnl" altLang="es-CO" b="1" dirty="0">
                <a:solidFill>
                  <a:srgbClr val="0070C0"/>
                </a:solidFill>
              </a:rPr>
              <a:t>(</a:t>
            </a:r>
            <a:r>
              <a:rPr lang="es-ES" altLang="es-CO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s-ES_tradnl" altLang="es-CO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690989" y="1006631"/>
            <a:ext cx="800005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probabilidad de que cierto examen médico dé lugar a una reacción “positiva” es igual a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endParaRPr lang="es-CO" altLang="es-C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eriod"/>
            </a:pP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¿cuál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probabilidad de que ocurran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reacciones “negativas” antes de la primera positiva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342900" indent="-342900">
              <a:buFontTx/>
              <a:buAutoNum type="alphaLcPeriod"/>
            </a:pP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cuál es la probabilidad de que ocurran menos de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reacciones “negativas” antes de la primera positiva?</a:t>
            </a: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Tx/>
              <a:buAutoNum type="alphaLcPeriod"/>
            </a:pP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¿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cuál es la probabilidad de que ocurran </a:t>
            </a:r>
            <a:r>
              <a:rPr lang="es-CO" altLang="es-C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almenos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reacciones “negativas” antes de la primera positiva?</a:t>
            </a: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eriod"/>
            </a:pP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810616" y="3339121"/>
            <a:ext cx="74168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Solución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La distribución de probabilidad de </a:t>
            </a:r>
            <a:r>
              <a:rPr kumimoji="0" lang="es-ES" altLang="es-CO" sz="2000" dirty="0">
                <a:solidFill>
                  <a:srgbClr val="0070C0"/>
                </a:solidFill>
                <a:latin typeface="Times New Roman" panose="02020603050405020304" pitchFamily="18" charset="0"/>
              </a:rPr>
              <a:t>X = # </a:t>
            </a:r>
            <a:r>
              <a:rPr kumimoji="0" lang="es-ES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de sucesos hasta obtener el primer éxito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kumimoji="0" lang="es-ES" altLang="es-CO" sz="2000" dirty="0">
                <a:solidFill>
                  <a:srgbClr val="000000"/>
                </a:solidFill>
                <a:latin typeface="Times New Roman" panose="02020603050405020304" pitchFamily="18" charset="0"/>
              </a:rPr>
              <a:t>viene dado por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: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50210" y="4955014"/>
            <a:ext cx="7377206" cy="64633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ES_tradnl" alt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a) </a:t>
            </a:r>
            <a:r>
              <a:rPr lang="es-CO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es la probabilidad de que ocurran 5 reacciones “negativas” antes de la primera positiva?</a:t>
            </a: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10009"/>
              </p:ext>
            </p:extLst>
          </p:nvPr>
        </p:nvGraphicFramePr>
        <p:xfrm>
          <a:off x="1403648" y="4452185"/>
          <a:ext cx="47371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8" name="Ecuación" r:id="rId4" imgW="2882880" imgH="228600" progId="Equation.3">
                  <p:embed/>
                </p:oleObj>
              </mc:Choice>
              <mc:Fallback>
                <p:oleObj name="Ecuación" r:id="rId4" imgW="2882880" imgH="228600" progId="Equation.3">
                  <p:embed/>
                  <p:pic>
                    <p:nvPicPr>
                      <p:cNvPr id="11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452185"/>
                        <a:ext cx="4737100" cy="37465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0220632"/>
              </p:ext>
            </p:extLst>
          </p:nvPr>
        </p:nvGraphicFramePr>
        <p:xfrm>
          <a:off x="803940" y="5729524"/>
          <a:ext cx="3465513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69" name="Ecuación" r:id="rId6" imgW="2108160" imgH="228600" progId="Equation.3">
                  <p:embed/>
                </p:oleObj>
              </mc:Choice>
              <mc:Fallback>
                <p:oleObj name="Ecuación" r:id="rId6" imgW="2108160" imgH="228600" progId="Equation.3">
                  <p:embed/>
                  <p:pic>
                    <p:nvPicPr>
                      <p:cNvPr id="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3940" y="5729524"/>
                        <a:ext cx="3465513" cy="37465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lecha a la derecha con bandas 16"/>
          <p:cNvSpPr/>
          <p:nvPr/>
        </p:nvSpPr>
        <p:spPr>
          <a:xfrm>
            <a:off x="4519016" y="5744134"/>
            <a:ext cx="1014861" cy="36004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38868781"/>
              </p:ext>
            </p:extLst>
          </p:nvPr>
        </p:nvGraphicFramePr>
        <p:xfrm>
          <a:off x="5783440" y="5757466"/>
          <a:ext cx="21907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6770" name="Ecuación" r:id="rId8" imgW="1333440" imgH="203040" progId="Equation.3">
                  <p:embed/>
                </p:oleObj>
              </mc:Choice>
              <mc:Fallback>
                <p:oleObj name="Ecuación" r:id="rId8" imgW="1333440" imgH="203040" progId="Equation.3">
                  <p:embed/>
                  <p:pic>
                    <p:nvPicPr>
                      <p:cNvPr id="13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83440" y="5757466"/>
                        <a:ext cx="2190750" cy="33337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6216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4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1403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990" y="146400"/>
            <a:ext cx="8000057" cy="1143000"/>
          </a:xfrm>
        </p:spPr>
        <p:txBody>
          <a:bodyPr>
            <a:normAutofit/>
          </a:bodyPr>
          <a:lstStyle/>
          <a:p>
            <a:r>
              <a:rPr lang="es-ES_tradnl" altLang="es-CO" b="1" dirty="0">
                <a:solidFill>
                  <a:srgbClr val="0070C0"/>
                </a:solidFill>
              </a:rPr>
              <a:t>Distribución Geométrica </a:t>
            </a:r>
            <a:r>
              <a:rPr lang="es-ES_tradnl" altLang="es-CO" b="1" i="1" dirty="0">
                <a:solidFill>
                  <a:srgbClr val="0070C0"/>
                </a:solidFill>
              </a:rPr>
              <a:t>G</a:t>
            </a:r>
            <a:r>
              <a:rPr lang="es-ES_tradnl" altLang="es-CO" b="1" dirty="0">
                <a:solidFill>
                  <a:srgbClr val="0070C0"/>
                </a:solidFill>
              </a:rPr>
              <a:t>(</a:t>
            </a:r>
            <a:r>
              <a:rPr lang="es-ES" altLang="es-CO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s-ES_tradnl" altLang="es-CO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690989" y="1283630"/>
            <a:ext cx="800005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 probabilidad de que cierto examen médico dé lugar a una reacción “positiva” es igual a 0.8, </a:t>
            </a:r>
          </a:p>
          <a:p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 ¿cuál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probabilidad de que ocurran menos de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reacciones “negativas” antes de la primera positiva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n-US" altLang="es-C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¿cuál es la probabilidad de que ocurran </a:t>
            </a:r>
            <a:r>
              <a:rPr lang="es-CO" altLang="es-C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almenos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 2 reacciones “negativas” antes de la primera positiva?</a:t>
            </a:r>
            <a:endParaRPr lang="en-US" altLang="es-CO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eriod"/>
            </a:pP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810616" y="3150099"/>
            <a:ext cx="74168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Solución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La distribución de probabilidad de </a:t>
            </a:r>
            <a:r>
              <a:rPr kumimoji="0" lang="es-ES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X = # de sucesos hasta obtener el primer éxito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viene dado por: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10616" y="4667074"/>
            <a:ext cx="7377206" cy="646331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O" alt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¿cuál </a:t>
            </a:r>
            <a:r>
              <a:rPr lang="es-CO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probabilidad de que ocurran menos de 3 reacciones “negativas” antes de la primera positiva</a:t>
            </a:r>
            <a:r>
              <a:rPr lang="es-CO" alt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  <a:endParaRPr lang="es-CO" alt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9340641"/>
              </p:ext>
            </p:extLst>
          </p:nvPr>
        </p:nvGraphicFramePr>
        <p:xfrm>
          <a:off x="1403648" y="4291105"/>
          <a:ext cx="47371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7" name="Ecuación" r:id="rId4" imgW="2882880" imgH="228600" progId="Equation.3">
                  <p:embed/>
                </p:oleObj>
              </mc:Choice>
              <mc:Fallback>
                <p:oleObj name="Ecuación" r:id="rId4" imgW="2882880" imgH="228600" progId="Equation.3">
                  <p:embed/>
                  <p:pic>
                    <p:nvPicPr>
                      <p:cNvPr id="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648" y="4291105"/>
                        <a:ext cx="4737100" cy="37465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8928"/>
              </p:ext>
            </p:extLst>
          </p:nvPr>
        </p:nvGraphicFramePr>
        <p:xfrm>
          <a:off x="1989138" y="5313363"/>
          <a:ext cx="44672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8" name="Ecuación" r:id="rId6" imgW="2717640" imgH="203040" progId="Equation.3">
                  <p:embed/>
                </p:oleObj>
              </mc:Choice>
              <mc:Fallback>
                <p:oleObj name="Ecuación" r:id="rId6" imgW="2717640" imgH="203040" progId="Equation.3">
                  <p:embed/>
                  <p:pic>
                    <p:nvPicPr>
                      <p:cNvPr id="1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9138" y="5313363"/>
                        <a:ext cx="4467225" cy="33337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lecha a la derecha con bandas 16"/>
          <p:cNvSpPr/>
          <p:nvPr/>
        </p:nvSpPr>
        <p:spPr>
          <a:xfrm>
            <a:off x="948755" y="5861631"/>
            <a:ext cx="1014861" cy="36004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63309662"/>
              </p:ext>
            </p:extLst>
          </p:nvPr>
        </p:nvGraphicFramePr>
        <p:xfrm>
          <a:off x="2698750" y="5875338"/>
          <a:ext cx="179387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2859" name="Ecuación" r:id="rId8" imgW="1091880" imgH="203040" progId="Equation.3">
                  <p:embed/>
                </p:oleObj>
              </mc:Choice>
              <mc:Fallback>
                <p:oleObj name="Ecuación" r:id="rId8" imgW="1091880" imgH="203040" progId="Equation.3">
                  <p:embed/>
                  <p:pic>
                    <p:nvPicPr>
                      <p:cNvPr id="1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98750" y="5875338"/>
                        <a:ext cx="1793875" cy="33337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70152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801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8202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0990" y="146400"/>
            <a:ext cx="8000057" cy="1143000"/>
          </a:xfrm>
        </p:spPr>
        <p:txBody>
          <a:bodyPr>
            <a:normAutofit/>
          </a:bodyPr>
          <a:lstStyle/>
          <a:p>
            <a:r>
              <a:rPr lang="es-ES_tradnl" altLang="es-CO" b="1" dirty="0">
                <a:solidFill>
                  <a:srgbClr val="0070C0"/>
                </a:solidFill>
              </a:rPr>
              <a:t>Distribución Geométrica </a:t>
            </a:r>
            <a:r>
              <a:rPr lang="es-ES_tradnl" altLang="es-CO" b="1" i="1" dirty="0">
                <a:solidFill>
                  <a:srgbClr val="0070C0"/>
                </a:solidFill>
              </a:rPr>
              <a:t>G</a:t>
            </a:r>
            <a:r>
              <a:rPr lang="es-ES_tradnl" altLang="es-CO" b="1" dirty="0">
                <a:solidFill>
                  <a:srgbClr val="0070C0"/>
                </a:solidFill>
              </a:rPr>
              <a:t>(</a:t>
            </a:r>
            <a:r>
              <a:rPr lang="es-ES" altLang="es-CO" dirty="0">
                <a:solidFill>
                  <a:srgbClr val="FF0000"/>
                </a:solidFill>
                <a:sym typeface="Symbol" panose="05050102010706020507" pitchFamily="18" charset="2"/>
              </a:rPr>
              <a:t>p</a:t>
            </a:r>
            <a:r>
              <a:rPr lang="es-ES_tradnl" altLang="es-CO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690989" y="1699128"/>
            <a:ext cx="8000057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 probabilidad de que cierto examen médico dé lugar a una reacción “positiva” es igual a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0.8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c. ¿cuál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 la probabilidad de que ocurran </a:t>
            </a:r>
            <a:r>
              <a:rPr lang="es-CO" altLang="es-CO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almenos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 </a:t>
            </a:r>
            <a:r>
              <a:rPr lang="es-CO" altLang="es-CO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s-CO" alt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reacciones “negativas” antes de la primera positiva?</a:t>
            </a: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LcPeriod"/>
            </a:pPr>
            <a:endParaRPr lang="en-US" altLang="es-CO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26"/>
          <p:cNvSpPr>
            <a:spLocks noChangeArrowheads="1"/>
          </p:cNvSpPr>
          <p:nvPr/>
        </p:nvSpPr>
        <p:spPr bwMode="auto">
          <a:xfrm>
            <a:off x="800617" y="2798380"/>
            <a:ext cx="7416800" cy="984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C00000"/>
                </a:solidFill>
                <a:latin typeface="Times New Roman" panose="02020603050405020304" pitchFamily="18" charset="0"/>
              </a:rPr>
              <a:t>Solución</a:t>
            </a:r>
          </a:p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</a:pP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La distribución de probabilidad de </a:t>
            </a:r>
            <a:r>
              <a:rPr kumimoji="0" lang="es-ES" altLang="es-CO" sz="2000" dirty="0" smtClean="0">
                <a:solidFill>
                  <a:srgbClr val="0070C0"/>
                </a:solidFill>
                <a:latin typeface="Times New Roman" panose="02020603050405020304" pitchFamily="18" charset="0"/>
              </a:rPr>
              <a:t>X = # de sucesos hasta obtener el primer éxito</a:t>
            </a:r>
            <a:r>
              <a:rPr kumimoji="0" lang="es-ES" altLang="es-CO" sz="2000" dirty="0" smtClean="0">
                <a:solidFill>
                  <a:srgbClr val="000000"/>
                </a:solidFill>
                <a:latin typeface="Times New Roman" panose="02020603050405020304" pitchFamily="18" charset="0"/>
              </a:rPr>
              <a:t>, viene dado por:</a:t>
            </a:r>
            <a:endParaRPr lang="en-US" altLang="es-CO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" name="Rectangle 7"/>
          <p:cNvSpPr>
            <a:spLocks noChangeArrowheads="1"/>
          </p:cNvSpPr>
          <p:nvPr/>
        </p:nvSpPr>
        <p:spPr bwMode="auto">
          <a:xfrm>
            <a:off x="804022" y="4351635"/>
            <a:ext cx="5313980" cy="923330"/>
          </a:xfrm>
          <a:prstGeom prst="rect">
            <a:avLst/>
          </a:prstGeom>
          <a:solidFill>
            <a:srgbClr val="CCE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CO" altLang="es-CO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 </a:t>
            </a:r>
            <a:r>
              <a:rPr lang="es-CO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¿cuál es la probabilidad de que ocurran </a:t>
            </a:r>
            <a:r>
              <a:rPr lang="es-CO" altLang="es-CO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almenos</a:t>
            </a:r>
            <a:r>
              <a:rPr lang="es-CO" altLang="es-CO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2 reacciones “negativas” antes de la primera positiva?</a:t>
            </a:r>
            <a:endParaRPr lang="en-US" altLang="es-CO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5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58416802"/>
              </p:ext>
            </p:extLst>
          </p:nvPr>
        </p:nvGraphicFramePr>
        <p:xfrm>
          <a:off x="1456185" y="3969280"/>
          <a:ext cx="47371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1" name="Ecuación" r:id="rId4" imgW="2882880" imgH="228600" progId="Equation.3">
                  <p:embed/>
                </p:oleObj>
              </mc:Choice>
              <mc:Fallback>
                <p:oleObj name="Ecuación" r:id="rId4" imgW="2882880" imgH="228600" progId="Equation.3">
                  <p:embed/>
                  <p:pic>
                    <p:nvPicPr>
                      <p:cNvPr id="15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56185" y="3969280"/>
                        <a:ext cx="4737100" cy="374650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99841658"/>
              </p:ext>
            </p:extLst>
          </p:nvPr>
        </p:nvGraphicFramePr>
        <p:xfrm>
          <a:off x="1571887" y="5304828"/>
          <a:ext cx="377825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2" name="Ecuación" r:id="rId6" imgW="2298600" imgH="203040" progId="Equation.3">
                  <p:embed/>
                </p:oleObj>
              </mc:Choice>
              <mc:Fallback>
                <p:oleObj name="Ecuación" r:id="rId6" imgW="2298600" imgH="203040" progId="Equation.3">
                  <p:embed/>
                  <p:pic>
                    <p:nvPicPr>
                      <p:cNvPr id="16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1887" y="5304828"/>
                        <a:ext cx="3778250" cy="33337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Flecha a la derecha con bandas 16"/>
          <p:cNvSpPr/>
          <p:nvPr/>
        </p:nvSpPr>
        <p:spPr>
          <a:xfrm>
            <a:off x="948755" y="5861631"/>
            <a:ext cx="598909" cy="360040"/>
          </a:xfrm>
          <a:prstGeom prst="striped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graphicFrame>
        <p:nvGraphicFramePr>
          <p:cNvPr id="1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447153"/>
              </p:ext>
            </p:extLst>
          </p:nvPr>
        </p:nvGraphicFramePr>
        <p:xfrm>
          <a:off x="1565848" y="5888296"/>
          <a:ext cx="41497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3" name="Ecuación" r:id="rId8" imgW="2527200" imgH="203040" progId="Equation.3">
                  <p:embed/>
                </p:oleObj>
              </mc:Choice>
              <mc:Fallback>
                <p:oleObj name="Ecuación" r:id="rId8" imgW="2527200" imgH="203040" progId="Equation.3">
                  <p:embed/>
                  <p:pic>
                    <p:nvPicPr>
                      <p:cNvPr id="18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848" y="5888296"/>
                        <a:ext cx="4149725" cy="333375"/>
                      </a:xfrm>
                      <a:prstGeom prst="rect">
                        <a:avLst/>
                      </a:prstGeom>
                      <a:solidFill>
                        <a:srgbClr val="FFFF00">
                          <a:alpha val="50195"/>
                        </a:srgbClr>
                      </a:solidFill>
                      <a:ln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Imagen 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53442" y="3645024"/>
            <a:ext cx="1842867" cy="27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2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2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763" y="260350"/>
            <a:ext cx="9153526" cy="633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4798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INEDINNAVIGATOR" val="True"/>
  <p:tag name="HOTSPOTTYPE" val="DefinedInNavigator"/>
  <p:tag name="BRANCHTO" val="257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1531</TotalTime>
  <Words>480</Words>
  <Application>Microsoft Office PowerPoint</Application>
  <PresentationFormat>Presentación en pantalla (4:3)</PresentationFormat>
  <Paragraphs>47</Paragraphs>
  <Slides>8</Slides>
  <Notes>6</Notes>
  <HiddenSlides>0</HiddenSlides>
  <MMClips>0</MMClips>
  <ScaleCrop>false</ScaleCrop>
  <HeadingPairs>
    <vt:vector size="8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8</vt:i4>
      </vt:variant>
    </vt:vector>
  </HeadingPairs>
  <TitlesOfParts>
    <vt:vector size="19" baseType="lpstr">
      <vt:lpstr>Arial</vt:lpstr>
      <vt:lpstr>Cambria Math</vt:lpstr>
      <vt:lpstr>Garamond</vt:lpstr>
      <vt:lpstr>Playbill</vt:lpstr>
      <vt:lpstr>Symbol</vt:lpstr>
      <vt:lpstr>Times New Roman</vt:lpstr>
      <vt:lpstr>Verdana</vt:lpstr>
      <vt:lpstr>Wingdings</vt:lpstr>
      <vt:lpstr>Orgánico</vt:lpstr>
      <vt:lpstr>Ecuación</vt:lpstr>
      <vt:lpstr>Microsoft Editor de ecuaciones 3.0</vt:lpstr>
      <vt:lpstr>Presentación de PowerPoint</vt:lpstr>
      <vt:lpstr>Estadistica y probabilidad</vt:lpstr>
      <vt:lpstr>Principales Distribuciones Discretas</vt:lpstr>
      <vt:lpstr>Distribución Geométrica G(p)</vt:lpstr>
      <vt:lpstr>Distribución Geométrica G(p)</vt:lpstr>
      <vt:lpstr>Distribución Geométrica G(p)</vt:lpstr>
      <vt:lpstr>Distribución Geométrica G(p)</vt:lpstr>
      <vt:lpstr>Presentación de PowerPoint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Funciones de Varias Variables</dc:title>
  <dc:creator>pc</dc:creator>
  <cp:lastModifiedBy>DoctoradoUTB</cp:lastModifiedBy>
  <cp:revision>142</cp:revision>
  <cp:lastPrinted>1995-12-08T18:33:06Z</cp:lastPrinted>
  <dcterms:created xsi:type="dcterms:W3CDTF">2003-03-13T12:04:09Z</dcterms:created>
  <dcterms:modified xsi:type="dcterms:W3CDTF">2020-04-26T16:55:42Z</dcterms:modified>
</cp:coreProperties>
</file>