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147473432" r:id="rId3"/>
    <p:sldId id="2147473433" r:id="rId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FFFF"/>
    <a:srgbClr val="FFFF99"/>
    <a:srgbClr val="E85C06"/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8" autoAdjust="0"/>
    <p:restoredTop sz="93271" autoAdjust="0"/>
  </p:normalViewPr>
  <p:slideViewPr>
    <p:cSldViewPr>
      <p:cViewPr varScale="1">
        <p:scale>
          <a:sx n="81" d="100"/>
          <a:sy n="81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99653-5BE4-492A-8528-0019F940044C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D2473-2EBD-4E04-A7F9-DAED37287C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490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42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554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9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48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455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06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3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016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53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35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FBC6-F488-4035-B548-2CB973BF5600}" type="datetimeFigureOut">
              <a:rPr lang="es-CO" smtClean="0"/>
              <a:t>25/10/2024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C39C-F068-4ECE-B0AB-54FAF0B262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756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jseferin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07504" y="1"/>
            <a:ext cx="432048" cy="688538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"/>
          <p:cNvCxnSpPr/>
          <p:nvPr/>
        </p:nvCxnSpPr>
        <p:spPr>
          <a:xfrm>
            <a:off x="467544" y="1"/>
            <a:ext cx="0" cy="6885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95536" y="0"/>
            <a:ext cx="0" cy="6885384"/>
          </a:xfrm>
          <a:prstGeom prst="line">
            <a:avLst/>
          </a:prstGeom>
          <a:ln w="28575">
            <a:solidFill>
              <a:srgbClr val="E85C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38"/>
          <a:stretch/>
        </p:blipFill>
        <p:spPr bwMode="auto">
          <a:xfrm>
            <a:off x="1187624" y="260648"/>
            <a:ext cx="2580335" cy="893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7B4549E1-03F7-DFB3-E025-76E164A539AD}"/>
              </a:ext>
            </a:extLst>
          </p:cNvPr>
          <p:cNvSpPr txBox="1">
            <a:spLocks/>
          </p:cNvSpPr>
          <p:nvPr/>
        </p:nvSpPr>
        <p:spPr>
          <a:xfrm>
            <a:off x="521147" y="1858764"/>
            <a:ext cx="851535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206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ESPECIALIZACION EN ESTADISTICA APLICADA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Electiva</a:t>
            </a:r>
            <a:r>
              <a:rPr lang="en-US" sz="2400" b="1" dirty="0">
                <a:solidFill>
                  <a:srgbClr val="00206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II: </a:t>
            </a:r>
            <a:r>
              <a:rPr lang="es-CO" sz="2400" b="1" dirty="0">
                <a:solidFill>
                  <a:srgbClr val="00206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Estadística Computarizada </a:t>
            </a:r>
            <a:endParaRPr lang="en-CO" sz="2400" b="1" dirty="0">
              <a:solidFill>
                <a:srgbClr val="002060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C125E-6AE8-E1D5-C562-77231DE961F1}"/>
              </a:ext>
            </a:extLst>
          </p:cNvPr>
          <p:cNvSpPr txBox="1">
            <a:spLocks/>
          </p:cNvSpPr>
          <p:nvPr/>
        </p:nvSpPr>
        <p:spPr>
          <a:xfrm>
            <a:off x="594723" y="2852936"/>
            <a:ext cx="8441773" cy="28694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Objetivo del curso:</a:t>
            </a:r>
          </a:p>
          <a:p>
            <a:pPr marL="0" indent="0">
              <a:buNone/>
            </a:pPr>
            <a:endParaRPr lang="es-MX" sz="24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Brindar herramientas que permitan potenciar la comprensión del manejo de datos con el fin de que puedan integrar estos conocimientos en sus prácticas educativas y en mejorar proyectos de investigación en el ámbito profesional.</a:t>
            </a:r>
            <a:endParaRPr lang="en-CO" sz="24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53EAF-FCC6-82D4-D905-B5CEB1C5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extLst>
              <a:ext uri="{FF2B5EF4-FFF2-40B4-BE49-F238E27FC236}">
                <a16:creationId xmlns:a16="http://schemas.microsoft.com/office/drawing/2014/main" id="{889BD3CB-BEE1-ADDC-7B25-8549BFC9063D}"/>
              </a:ext>
            </a:extLst>
          </p:cNvPr>
          <p:cNvSpPr/>
          <p:nvPr/>
        </p:nvSpPr>
        <p:spPr>
          <a:xfrm>
            <a:off x="107504" y="1"/>
            <a:ext cx="432048" cy="688538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">
            <a:extLst>
              <a:ext uri="{FF2B5EF4-FFF2-40B4-BE49-F238E27FC236}">
                <a16:creationId xmlns:a16="http://schemas.microsoft.com/office/drawing/2014/main" id="{386557AF-4583-AC7D-C586-D068354D4492}"/>
              </a:ext>
            </a:extLst>
          </p:cNvPr>
          <p:cNvCxnSpPr/>
          <p:nvPr/>
        </p:nvCxnSpPr>
        <p:spPr>
          <a:xfrm>
            <a:off x="467544" y="1"/>
            <a:ext cx="0" cy="6885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>
            <a:extLst>
              <a:ext uri="{FF2B5EF4-FFF2-40B4-BE49-F238E27FC236}">
                <a16:creationId xmlns:a16="http://schemas.microsoft.com/office/drawing/2014/main" id="{FA832B8A-5D00-CC1F-4049-122980A3DD39}"/>
              </a:ext>
            </a:extLst>
          </p:cNvPr>
          <p:cNvCxnSpPr/>
          <p:nvPr/>
        </p:nvCxnSpPr>
        <p:spPr>
          <a:xfrm>
            <a:off x="395536" y="0"/>
            <a:ext cx="0" cy="6885384"/>
          </a:xfrm>
          <a:prstGeom prst="line">
            <a:avLst/>
          </a:prstGeom>
          <a:ln w="28575">
            <a:solidFill>
              <a:srgbClr val="E85C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>
            <a:extLst>
              <a:ext uri="{FF2B5EF4-FFF2-40B4-BE49-F238E27FC236}">
                <a16:creationId xmlns:a16="http://schemas.microsoft.com/office/drawing/2014/main" id="{FF3C8EFB-1541-C4D4-E911-F69D6978A83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38"/>
          <a:stretch/>
        </p:blipFill>
        <p:spPr bwMode="auto">
          <a:xfrm>
            <a:off x="1187624" y="260648"/>
            <a:ext cx="2580335" cy="8934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9056-15F1-A4BA-3D5F-9E685DA38AFD}"/>
              </a:ext>
            </a:extLst>
          </p:cNvPr>
          <p:cNvSpPr txBox="1">
            <a:spLocks/>
          </p:cNvSpPr>
          <p:nvPr/>
        </p:nvSpPr>
        <p:spPr>
          <a:xfrm>
            <a:off x="1187624" y="2109232"/>
            <a:ext cx="6696744" cy="3276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6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Contenidos</a:t>
            </a:r>
            <a:endParaRPr lang="es-MX" sz="36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E2EF585-A986-9E35-7480-4F05AC4AFE81}"/>
              </a:ext>
            </a:extLst>
          </p:cNvPr>
          <p:cNvSpPr txBox="1"/>
          <p:nvPr/>
        </p:nvSpPr>
        <p:spPr>
          <a:xfrm>
            <a:off x="798984" y="2727065"/>
            <a:ext cx="76395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sz="15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MX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1- Conceptos básicos de ciencia de datos: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Recolección, análisis y visualización de datos.  Limpieza de datos, manejo de tablas.</a:t>
            </a:r>
          </a:p>
          <a:p>
            <a:endParaRPr lang="es-MX" sz="15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MX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2- </a:t>
            </a:r>
            <a:r>
              <a:rPr lang="es-CO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Uso de herramientas prácticas de ciencia de datos e IA: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Herramientas online como Google </a:t>
            </a:r>
            <a:r>
              <a:rPr lang="es-CO" sz="15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Colab</a:t>
            </a: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para el lenguaje Python.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Herramientas online como </a:t>
            </a:r>
            <a:r>
              <a:rPr lang="es-CO" sz="15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Posit</a:t>
            </a: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CO" sz="15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cloud</a:t>
            </a: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para el lenguaje R.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Manipular y describir estadísticamente los datos en </a:t>
            </a:r>
            <a:r>
              <a:rPr lang="es-CO" sz="15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Pyhton</a:t>
            </a: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(librerías Pandas, </a:t>
            </a:r>
            <a:r>
              <a:rPr lang="es-CO" sz="15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s-CO" sz="1500" dirty="0" err="1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y R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s-CO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Aplicación de modelos estadísticos y de ciencia de datos para extraer inferencias y patrones.</a:t>
            </a:r>
          </a:p>
          <a:p>
            <a:pPr lvl="1"/>
            <a:endParaRPr lang="es-CO" sz="15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CO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3- </a:t>
            </a:r>
            <a:r>
              <a:rPr lang="es-MX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Integración de la ciencia de datos en el ámbito de la Profesión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Ejemplos durante el curso y casos de estudio con sus propios datos.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Aplicación de un proyecto para integrar la ciencia de datos en el ámbito escolar. </a:t>
            </a:r>
            <a:endParaRPr lang="es-CO" sz="15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sz="15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01B2D18A-0747-B6A6-549F-0871527B0CFB}"/>
              </a:ext>
            </a:extLst>
          </p:cNvPr>
          <p:cNvSpPr txBox="1">
            <a:spLocks/>
          </p:cNvSpPr>
          <p:nvPr/>
        </p:nvSpPr>
        <p:spPr>
          <a:xfrm>
            <a:off x="735779" y="1115060"/>
            <a:ext cx="851535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00206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Electiva</a:t>
            </a:r>
            <a:r>
              <a:rPr lang="en-US" sz="2400" b="1" dirty="0">
                <a:solidFill>
                  <a:srgbClr val="00206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II: </a:t>
            </a:r>
            <a:r>
              <a:rPr lang="es-CO" sz="2400" b="1" dirty="0">
                <a:solidFill>
                  <a:srgbClr val="00206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Estadística Computarizada </a:t>
            </a:r>
            <a:endParaRPr lang="en-CO" sz="2400" b="1" dirty="0">
              <a:solidFill>
                <a:srgbClr val="002060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2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A39D9-BA11-7C5F-428A-82E18122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extLst>
              <a:ext uri="{FF2B5EF4-FFF2-40B4-BE49-F238E27FC236}">
                <a16:creationId xmlns:a16="http://schemas.microsoft.com/office/drawing/2014/main" id="{3E84B030-FCE0-0E44-E0EA-F1FA845A5138}"/>
              </a:ext>
            </a:extLst>
          </p:cNvPr>
          <p:cNvSpPr/>
          <p:nvPr/>
        </p:nvSpPr>
        <p:spPr>
          <a:xfrm>
            <a:off x="107504" y="1"/>
            <a:ext cx="432048" cy="688538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">
            <a:extLst>
              <a:ext uri="{FF2B5EF4-FFF2-40B4-BE49-F238E27FC236}">
                <a16:creationId xmlns:a16="http://schemas.microsoft.com/office/drawing/2014/main" id="{D2E5CEF7-3D50-D5D2-20F6-A6F9A0534964}"/>
              </a:ext>
            </a:extLst>
          </p:cNvPr>
          <p:cNvCxnSpPr/>
          <p:nvPr/>
        </p:nvCxnSpPr>
        <p:spPr>
          <a:xfrm>
            <a:off x="467544" y="1"/>
            <a:ext cx="0" cy="68853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>
            <a:extLst>
              <a:ext uri="{FF2B5EF4-FFF2-40B4-BE49-F238E27FC236}">
                <a16:creationId xmlns:a16="http://schemas.microsoft.com/office/drawing/2014/main" id="{7F95ECF2-48FB-990C-66E2-1EE0D2166805}"/>
              </a:ext>
            </a:extLst>
          </p:cNvPr>
          <p:cNvCxnSpPr/>
          <p:nvPr/>
        </p:nvCxnSpPr>
        <p:spPr>
          <a:xfrm>
            <a:off x="395536" y="0"/>
            <a:ext cx="0" cy="6885384"/>
          </a:xfrm>
          <a:prstGeom prst="line">
            <a:avLst/>
          </a:prstGeom>
          <a:ln w="28575">
            <a:solidFill>
              <a:srgbClr val="E85C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>
            <a:extLst>
              <a:ext uri="{FF2B5EF4-FFF2-40B4-BE49-F238E27FC236}">
                <a16:creationId xmlns:a16="http://schemas.microsoft.com/office/drawing/2014/main" id="{BE2195D9-5741-C8CC-E6C1-5AC47B4E35E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38"/>
          <a:stretch/>
        </p:blipFill>
        <p:spPr bwMode="auto">
          <a:xfrm>
            <a:off x="1187624" y="260648"/>
            <a:ext cx="2580335" cy="8934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7D33CF-E24F-3A2A-A8F3-9A7B86A01445}"/>
              </a:ext>
            </a:extLst>
          </p:cNvPr>
          <p:cNvSpPr txBox="1">
            <a:spLocks/>
          </p:cNvSpPr>
          <p:nvPr/>
        </p:nvSpPr>
        <p:spPr>
          <a:xfrm>
            <a:off x="654016" y="1482957"/>
            <a:ext cx="7704197" cy="10793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Duración del curso – 32 horas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970201-CD36-4D5B-F2F5-55B2C0795630}"/>
              </a:ext>
            </a:extLst>
          </p:cNvPr>
          <p:cNvSpPr txBox="1"/>
          <p:nvPr/>
        </p:nvSpPr>
        <p:spPr>
          <a:xfrm>
            <a:off x="847707" y="2204864"/>
            <a:ext cx="79182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100" dirty="0"/>
              <a:t>Fechas : 25 y 26 de octubre -12 Horas,  8 y 9 noviembre -12 Horas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100" dirty="0"/>
              <a:t>Horas Independientes: 8 horas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100" dirty="0"/>
              <a:t>Horario: 4:00 pm a 8:00 pm (Viernes) y 8:00 am a 5:00 pm (Sábados) 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2100" dirty="0" err="1"/>
              <a:t>Resursos</a:t>
            </a:r>
            <a:r>
              <a:rPr lang="es-MX" sz="2100" dirty="0"/>
              <a:t>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s-MX" sz="2100" dirty="0"/>
              <a:t>https://github.com/JSEFERINO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s-MX" sz="2100" dirty="0">
                <a:hlinkClick r:id="rId3"/>
              </a:rPr>
              <a:t>https://rpubs.com/jseferino</a:t>
            </a:r>
            <a:r>
              <a:rPr lang="es-MX" sz="2100" dirty="0"/>
              <a:t>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s-MX" sz="2100" dirty="0"/>
              <a:t>Google </a:t>
            </a:r>
            <a:r>
              <a:rPr lang="es-MX" sz="2100" dirty="0" err="1"/>
              <a:t>Colab</a:t>
            </a:r>
            <a:endParaRPr lang="es-MX" sz="21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s-MX" sz="2100" dirty="0"/>
              <a:t>Google </a:t>
            </a:r>
            <a:r>
              <a:rPr lang="es-MX" sz="2100" dirty="0" err="1"/>
              <a:t>Forms</a:t>
            </a:r>
            <a:endParaRPr lang="es-MX" sz="21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s-MX" sz="2100" dirty="0" err="1">
                <a:solidFill>
                  <a:srgbClr val="0000CC"/>
                </a:solidFill>
              </a:rPr>
              <a:t>Posit</a:t>
            </a:r>
            <a:r>
              <a:rPr lang="es-MX" sz="2100" dirty="0">
                <a:solidFill>
                  <a:srgbClr val="0000CC"/>
                </a:solidFill>
              </a:rPr>
              <a:t> </a:t>
            </a:r>
            <a:r>
              <a:rPr lang="es-MX" sz="2100" dirty="0" err="1">
                <a:solidFill>
                  <a:srgbClr val="0000CC"/>
                </a:solidFill>
              </a:rPr>
              <a:t>cloud</a:t>
            </a:r>
            <a:endParaRPr lang="es-CO" sz="21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4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256</Words>
  <Application>Microsoft Office PowerPoint</Application>
  <PresentationFormat>Presentación en pantalla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Helvetica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sony</dc:creator>
  <cp:lastModifiedBy>Julio Seferino Hurtado Marquez</cp:lastModifiedBy>
  <cp:revision>122</cp:revision>
  <dcterms:created xsi:type="dcterms:W3CDTF">2013-03-19T13:30:31Z</dcterms:created>
  <dcterms:modified xsi:type="dcterms:W3CDTF">2024-10-25T14:28:45Z</dcterms:modified>
</cp:coreProperties>
</file>