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71" r:id="rId13"/>
    <p:sldId id="270" r:id="rId14"/>
    <p:sldId id="269" r:id="rId15"/>
    <p:sldId id="268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ithelp.ithome.com.tw/articles/1021588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uejin.im/entry/59e442f2f265da431a423db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thelp.ithome.com.tw/articles/1019902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Vue.js</a:t>
            </a:r>
            <a:r>
              <a:rPr lang="zh-TW" altLang="en-US" dirty="0"/>
              <a:t>教育訓練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zh-TW" altLang="en-US" dirty="0"/>
              <a:t>版本</a:t>
            </a:r>
            <a:r>
              <a:rPr lang="en-US" altLang="zh-TW" dirty="0"/>
              <a:t>2.6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31" y="240453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47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</a:t>
            </a:r>
            <a:r>
              <a:rPr lang="zh-TW" altLang="en-US" dirty="0"/>
              <a:t>生命週期函式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45223"/>
            <a:ext cx="9519611" cy="5406559"/>
          </a:xfrm>
        </p:spPr>
        <p:txBody>
          <a:bodyPr>
            <a:normAutofit/>
          </a:bodyPr>
          <a:lstStyle/>
          <a:p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tx1"/>
                </a:solidFill>
              </a:rPr>
              <a:t>圖片詳解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en-US" altLang="zh-TW" dirty="0">
                <a:hlinkClick r:id="rId2"/>
              </a:rPr>
              <a:t>https://ithelp.ithome.com.tw/articles/10215884</a:t>
            </a: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62456A1-526A-452A-B6D9-7C62E09CA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969057"/>
              </p:ext>
            </p:extLst>
          </p:nvPr>
        </p:nvGraphicFramePr>
        <p:xfrm>
          <a:off x="677334" y="1345223"/>
          <a:ext cx="8128000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271">
                  <a:extLst>
                    <a:ext uri="{9D8B030D-6E8A-4147-A177-3AD203B41FA5}">
                      <a16:colId xmlns:a16="http://schemas.microsoft.com/office/drawing/2014/main" val="2618216866"/>
                    </a:ext>
                  </a:extLst>
                </a:gridCol>
                <a:gridCol w="5772729">
                  <a:extLst>
                    <a:ext uri="{9D8B030D-6E8A-4147-A177-3AD203B41FA5}">
                      <a16:colId xmlns:a16="http://schemas.microsoft.com/office/drawing/2014/main" val="6278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生命週期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39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beforeCreate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vue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實例被初始化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94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created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vue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實例建置完成，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已被掛載，但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el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屬性尚未建立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607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beforeMount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dom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元素掛載之前，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el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屬性尚未建立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72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Mounted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dom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元素已掛載，可使用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$ref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取得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dom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75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beforeUpdate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當資料改變被呼叫，還不會渲染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5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Updated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資料更新完成後呼叫，重新渲染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095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beforeDestory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vue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實例銷毀前呼叫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63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Detoryed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vue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實例完全被摧毀，摧毀後呼叫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3965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使用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Keep-live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標籤包覆組件時，會多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個生命週期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48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Activated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Deactivated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263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174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Vue-vue</a:t>
            </a:r>
            <a:r>
              <a:rPr lang="zh-TW" altLang="en-US" dirty="0"/>
              <a:t>組件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什麼是組件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2965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-slot</a:t>
            </a:r>
            <a:r>
              <a:rPr lang="zh-TW" altLang="en-US" dirty="0"/>
              <a:t>插槽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Single slot</a:t>
            </a:r>
          </a:p>
          <a:p>
            <a:r>
              <a:rPr lang="en-US" altLang="zh-TW" dirty="0"/>
              <a:t>Named slot</a:t>
            </a:r>
          </a:p>
          <a:p>
            <a:r>
              <a:rPr lang="en-US" altLang="zh-TW" dirty="0"/>
              <a:t>Scope slot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7891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Vue-vue</a:t>
            </a:r>
            <a:r>
              <a:rPr lang="en-US" altLang="zh-TW" dirty="0"/>
              <a:t> cli </a:t>
            </a:r>
            <a:r>
              <a:rPr lang="zh-TW" altLang="en-US" dirty="0"/>
              <a:t>單一組件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Template</a:t>
            </a:r>
          </a:p>
          <a:p>
            <a:r>
              <a:rPr lang="en-US" altLang="zh-TW" dirty="0"/>
              <a:t>Script</a:t>
            </a:r>
          </a:p>
          <a:p>
            <a:r>
              <a:rPr lang="en-US" altLang="zh-TW" dirty="0"/>
              <a:t>Style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6279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Vue-vue</a:t>
            </a:r>
            <a:r>
              <a:rPr lang="en-US" altLang="zh-TW" dirty="0"/>
              <a:t> router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v-router</a:t>
            </a:r>
          </a:p>
          <a:p>
            <a:r>
              <a:rPr lang="en-US" altLang="zh-TW" dirty="0"/>
              <a:t>Router-link</a:t>
            </a:r>
          </a:p>
          <a:p>
            <a:r>
              <a:rPr lang="en-US" altLang="zh-TW" dirty="0"/>
              <a:t>Router-view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2048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</a:t>
            </a:r>
            <a:r>
              <a:rPr lang="zh-TW" altLang="en-US" dirty="0"/>
              <a:t>狀態管理的</a:t>
            </a:r>
            <a:r>
              <a:rPr lang="en-US" altLang="zh-TW" dirty="0" err="1"/>
              <a:t>vuex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Store</a:t>
            </a:r>
          </a:p>
          <a:p>
            <a:r>
              <a:rPr lang="en-US" altLang="zh-TW" dirty="0"/>
              <a:t>Getter</a:t>
            </a:r>
          </a:p>
          <a:p>
            <a:r>
              <a:rPr lang="en-US" altLang="zh-TW" dirty="0"/>
              <a:t>Mutation</a:t>
            </a:r>
          </a:p>
          <a:p>
            <a:r>
              <a:rPr lang="en-US" altLang="zh-TW" dirty="0"/>
              <a:t>Actions</a:t>
            </a:r>
          </a:p>
          <a:p>
            <a:r>
              <a:rPr lang="en-US" altLang="zh-TW" dirty="0"/>
              <a:t>Module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7891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Vue-vue</a:t>
            </a:r>
            <a:r>
              <a:rPr lang="zh-TW" altLang="en-US" dirty="0"/>
              <a:t>的過渡效果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120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-Hello World</a:t>
            </a:r>
            <a:r>
              <a:rPr lang="zh-TW" altLang="en-US" dirty="0"/>
              <a:t>與</a:t>
            </a:r>
            <a:r>
              <a:rPr lang="en-US" altLang="zh-TW" dirty="0"/>
              <a:t>MVVM</a:t>
            </a:r>
            <a:r>
              <a:rPr lang="zh-TW" altLang="en-US" dirty="0"/>
              <a:t>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404620" cy="3880773"/>
          </a:xfrm>
        </p:spPr>
        <p:txBody>
          <a:bodyPr/>
          <a:lstStyle/>
          <a:p>
            <a:r>
              <a:rPr lang="en-US" altLang="zh-TW" dirty="0" err="1"/>
              <a:t>Mvvm</a:t>
            </a:r>
            <a:r>
              <a:rPr lang="zh-TW" altLang="en-US" dirty="0"/>
              <a:t>架構</a:t>
            </a:r>
            <a:r>
              <a:rPr lang="en-US" altLang="zh-TW" dirty="0"/>
              <a:t>-Model</a:t>
            </a:r>
            <a:r>
              <a:rPr lang="zh-TW" altLang="en-US" sz="1600" dirty="0"/>
              <a:t>，</a:t>
            </a:r>
            <a:r>
              <a:rPr lang="en-US" altLang="zh-TW" sz="1600" dirty="0"/>
              <a:t>View</a:t>
            </a:r>
            <a:r>
              <a:rPr lang="zh-TW" altLang="en-US" sz="1600" dirty="0"/>
              <a:t>，</a:t>
            </a:r>
            <a:r>
              <a:rPr lang="en-US" altLang="zh-TW" sz="1600" dirty="0" err="1"/>
              <a:t>ViewModel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17971"/>
            <a:ext cx="4281528" cy="3323391"/>
          </a:xfrm>
          <a:prstGeom prst="rect">
            <a:avLst/>
          </a:prstGeom>
        </p:spPr>
      </p:pic>
      <p:sp>
        <p:nvSpPr>
          <p:cNvPr id="8" name="內容版面配置區 2"/>
          <p:cNvSpPr txBox="1">
            <a:spLocks/>
          </p:cNvSpPr>
          <p:nvPr/>
        </p:nvSpPr>
        <p:spPr>
          <a:xfrm>
            <a:off x="5155549" y="2160589"/>
            <a:ext cx="506990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流程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View :</a:t>
            </a:r>
            <a:r>
              <a:rPr lang="zh-TW" altLang="en-US" dirty="0"/>
              <a:t>視圖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ViewModel</a:t>
            </a:r>
            <a:r>
              <a:rPr lang="en-US" altLang="zh-TW" dirty="0"/>
              <a:t> :</a:t>
            </a:r>
            <a:r>
              <a:rPr lang="zh-TW" altLang="en-US" dirty="0"/>
              <a:t>資料繫結器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Model :</a:t>
            </a:r>
            <a:r>
              <a:rPr lang="zh-TW" altLang="en-US" dirty="0"/>
              <a:t>資料狀態，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ViewModel</a:t>
            </a:r>
            <a:r>
              <a:rPr lang="zh-TW" altLang="en-US" dirty="0"/>
              <a:t>它是與畫面做綁定，它是綁定的狀態，它是一個連接器的感覺，在寫 </a:t>
            </a:r>
            <a:r>
              <a:rPr lang="en-US" altLang="zh-TW" dirty="0" err="1"/>
              <a:t>vue</a:t>
            </a:r>
            <a:r>
              <a:rPr lang="en-US" altLang="zh-TW" dirty="0"/>
              <a:t> </a:t>
            </a:r>
            <a:r>
              <a:rPr lang="zh-TW" altLang="en-US" dirty="0"/>
              <a:t>的時候並不會去寫 </a:t>
            </a:r>
            <a:r>
              <a:rPr lang="en-US" altLang="zh-TW" dirty="0" err="1"/>
              <a:t>ViewModel</a:t>
            </a:r>
            <a:r>
              <a:rPr lang="zh-TW" altLang="en-US" dirty="0"/>
              <a:t>，而是對 </a:t>
            </a:r>
            <a:r>
              <a:rPr lang="en-US" altLang="zh-TW" dirty="0"/>
              <a:t>Model </a:t>
            </a:r>
            <a:r>
              <a:rPr lang="zh-TW" altLang="en-US" dirty="0"/>
              <a:t>做撰寫就可以了，那在寫 </a:t>
            </a:r>
            <a:r>
              <a:rPr lang="en-US" altLang="zh-TW" dirty="0"/>
              <a:t>Model </a:t>
            </a:r>
            <a:r>
              <a:rPr lang="zh-TW" altLang="en-US" dirty="0"/>
              <a:t>的時候它在資料變動的同時它就會去控制視圖的變化。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4632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-if else</a:t>
            </a:r>
            <a:r>
              <a:rPr lang="zh-TW" altLang="en-US" dirty="0"/>
              <a:t>控制流程與</a:t>
            </a:r>
            <a:r>
              <a:rPr lang="en-US" altLang="zh-TW" dirty="0"/>
              <a:t>v-show</a:t>
            </a:r>
            <a:r>
              <a:rPr lang="zh-TW" altLang="en-US" dirty="0"/>
              <a:t>使用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0618" y="1512277"/>
            <a:ext cx="10682327" cy="4958861"/>
          </a:xfrm>
        </p:spPr>
        <p:txBody>
          <a:bodyPr>
            <a:normAutofit/>
          </a:bodyPr>
          <a:lstStyle/>
          <a:p>
            <a:r>
              <a:rPr lang="en-US" altLang="zh-TW" dirty="0"/>
              <a:t>v-if</a:t>
            </a:r>
            <a:r>
              <a:rPr lang="zh-TW" altLang="en-US" dirty="0"/>
              <a:t>，</a:t>
            </a:r>
            <a:r>
              <a:rPr lang="en-US" altLang="zh-TW" dirty="0"/>
              <a:t>v-else</a:t>
            </a:r>
            <a:r>
              <a:rPr lang="zh-TW" altLang="en-US" dirty="0"/>
              <a:t>，</a:t>
            </a:r>
            <a:r>
              <a:rPr lang="en-US" altLang="zh-TW" dirty="0"/>
              <a:t>v-else-if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v-if=“</a:t>
            </a:r>
            <a:r>
              <a:rPr lang="zh-TW" altLang="en-US" dirty="0"/>
              <a:t>條件</a:t>
            </a:r>
            <a:r>
              <a:rPr lang="en-US" altLang="zh-TW" dirty="0"/>
              <a:t>” </a:t>
            </a:r>
            <a:r>
              <a:rPr lang="zh-TW" altLang="en-US" dirty="0"/>
              <a:t>        條件成立，渲染此</a:t>
            </a:r>
            <a:r>
              <a:rPr lang="en-US" altLang="zh-TW" dirty="0"/>
              <a:t>div</a:t>
            </a:r>
          </a:p>
          <a:p>
            <a:pPr marL="0" indent="0">
              <a:buNone/>
            </a:pPr>
            <a:r>
              <a:rPr lang="en-US" altLang="zh-TW" dirty="0"/>
              <a:t>v-else-if =“</a:t>
            </a:r>
            <a:r>
              <a:rPr lang="zh-TW" altLang="en-US" dirty="0"/>
              <a:t>條件</a:t>
            </a:r>
            <a:r>
              <a:rPr lang="en-US" altLang="zh-TW" dirty="0"/>
              <a:t>” </a:t>
            </a:r>
            <a:r>
              <a:rPr lang="zh-TW" altLang="en-US" dirty="0"/>
              <a:t>條件成立，渲染此</a:t>
            </a:r>
            <a:r>
              <a:rPr lang="en-US" altLang="zh-TW" dirty="0"/>
              <a:t>div</a:t>
            </a:r>
          </a:p>
          <a:p>
            <a:pPr marL="0" indent="0">
              <a:buNone/>
            </a:pPr>
            <a:r>
              <a:rPr lang="en-US" altLang="zh-TW" dirty="0"/>
              <a:t>v-else   </a:t>
            </a:r>
            <a:r>
              <a:rPr lang="zh-TW" altLang="en-US" dirty="0"/>
              <a:t>              上述條件皆不成立，渲染此</a:t>
            </a:r>
            <a:r>
              <a:rPr lang="en-US" altLang="zh-TW" dirty="0"/>
              <a:t>div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=&gt;</a:t>
            </a:r>
            <a:r>
              <a:rPr lang="en-US" altLang="zh-TW" dirty="0">
                <a:solidFill>
                  <a:srgbClr val="FF0000"/>
                </a:solidFill>
              </a:rPr>
              <a:t>v-else</a:t>
            </a:r>
            <a:r>
              <a:rPr lang="zh-TW" altLang="en-US" dirty="0">
                <a:solidFill>
                  <a:srgbClr val="FF0000"/>
                </a:solidFill>
              </a:rPr>
              <a:t>與</a:t>
            </a:r>
            <a:r>
              <a:rPr lang="en-US" altLang="zh-TW" dirty="0">
                <a:solidFill>
                  <a:srgbClr val="FF0000"/>
                </a:solidFill>
              </a:rPr>
              <a:t>v-else-if</a:t>
            </a:r>
            <a:r>
              <a:rPr lang="zh-TW" altLang="en-US" dirty="0">
                <a:solidFill>
                  <a:srgbClr val="FF0000"/>
                </a:solidFill>
              </a:rPr>
              <a:t>上層必須要有</a:t>
            </a:r>
            <a:r>
              <a:rPr lang="en-US" altLang="zh-TW" dirty="0">
                <a:solidFill>
                  <a:srgbClr val="FF0000"/>
                </a:solidFill>
              </a:rPr>
              <a:t>v-if</a:t>
            </a:r>
            <a:r>
              <a:rPr lang="zh-TW" altLang="en-US" dirty="0">
                <a:solidFill>
                  <a:srgbClr val="FF0000"/>
                </a:solidFill>
              </a:rPr>
              <a:t>，否則會報錯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v-show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 v-show=“</a:t>
            </a:r>
            <a:r>
              <a:rPr lang="zh-TW" altLang="en-US" dirty="0"/>
              <a:t>條件</a:t>
            </a:r>
            <a:r>
              <a:rPr lang="en-US" altLang="zh-TW" dirty="0"/>
              <a:t>”&gt;</a:t>
            </a:r>
            <a:r>
              <a:rPr lang="zh-TW" altLang="en-US" dirty="0"/>
              <a:t>條件成立，渲染此</a:t>
            </a:r>
            <a:r>
              <a:rPr lang="en-US" altLang="zh-TW" dirty="0"/>
              <a:t>div&lt;/div&gt;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=&gt;v-if</a:t>
            </a:r>
            <a:r>
              <a:rPr lang="zh-TW" altLang="en-US" dirty="0">
                <a:solidFill>
                  <a:srgbClr val="FF0000"/>
                </a:solidFill>
              </a:rPr>
              <a:t>與</a:t>
            </a:r>
            <a:r>
              <a:rPr lang="en-US" altLang="zh-TW" dirty="0">
                <a:solidFill>
                  <a:srgbClr val="FF0000"/>
                </a:solidFill>
              </a:rPr>
              <a:t>v-show</a:t>
            </a:r>
            <a:r>
              <a:rPr lang="zh-TW" altLang="en-US" dirty="0">
                <a:solidFill>
                  <a:srgbClr val="FF0000"/>
                </a:solidFill>
              </a:rPr>
              <a:t>的差別在於，</a:t>
            </a:r>
            <a:r>
              <a:rPr lang="en-US" altLang="zh-TW" dirty="0">
                <a:solidFill>
                  <a:srgbClr val="FF0000"/>
                </a:solidFill>
              </a:rPr>
              <a:t>v-if</a:t>
            </a:r>
            <a:r>
              <a:rPr lang="zh-TW" altLang="en-US" dirty="0">
                <a:solidFill>
                  <a:srgbClr val="FF0000"/>
                </a:solidFill>
              </a:rPr>
              <a:t>條件成立才會</a:t>
            </a:r>
            <a:r>
              <a:rPr lang="en-US" altLang="zh-TW" dirty="0" err="1">
                <a:solidFill>
                  <a:srgbClr val="FF0000"/>
                </a:solidFill>
              </a:rPr>
              <a:t>creatElement</a:t>
            </a:r>
            <a:r>
              <a:rPr lang="zh-TW" altLang="en-US" dirty="0">
                <a:solidFill>
                  <a:srgbClr val="FF0000"/>
                </a:solidFill>
              </a:rPr>
              <a:t>，</a:t>
            </a:r>
            <a:r>
              <a:rPr lang="en-US" altLang="zh-TW" dirty="0">
                <a:solidFill>
                  <a:srgbClr val="FF0000"/>
                </a:solidFill>
              </a:rPr>
              <a:t>v-show</a:t>
            </a:r>
            <a:r>
              <a:rPr lang="zh-TW" altLang="en-US" dirty="0">
                <a:solidFill>
                  <a:srgbClr val="FF0000"/>
                </a:solidFill>
              </a:rPr>
              <a:t>則是用</a:t>
            </a:r>
            <a:r>
              <a:rPr lang="en-US" altLang="zh-TW" dirty="0" err="1">
                <a:solidFill>
                  <a:srgbClr val="FF0000"/>
                </a:solidFill>
              </a:rPr>
              <a:t>display:none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去隱藏元素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v-for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 v-for=“item in </a:t>
            </a:r>
            <a:r>
              <a:rPr lang="zh-TW" altLang="en-US" dirty="0"/>
              <a:t>陣列</a:t>
            </a:r>
            <a:r>
              <a:rPr lang="en-US" altLang="zh-TW" dirty="0"/>
              <a:t>”&gt;{{item}}&lt;/div&gt;</a:t>
            </a:r>
          </a:p>
        </p:txBody>
      </p:sp>
    </p:spTree>
    <p:extLst>
      <p:ext uri="{BB962C8B-B14F-4D97-AF65-F5344CB8AC3E}">
        <p14:creationId xmlns:p14="http://schemas.microsoft.com/office/powerpoint/2010/main" val="215245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</a:t>
            </a:r>
            <a:r>
              <a:rPr lang="zh-TW" altLang="en-US" dirty="0"/>
              <a:t>模板語法與</a:t>
            </a:r>
            <a:r>
              <a:rPr lang="en-US" altLang="zh-TW" dirty="0" err="1"/>
              <a:t>vue</a:t>
            </a:r>
            <a:r>
              <a:rPr lang="zh-TW" altLang="en-US" dirty="0"/>
              <a:t>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380392"/>
            <a:ext cx="9187635" cy="5161085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/>
              <a:t>使用雙大刮號包覆</a:t>
            </a:r>
            <a:r>
              <a:rPr lang="en-US" altLang="zh-TW" dirty="0" err="1"/>
              <a:t>vue</a:t>
            </a:r>
            <a:r>
              <a:rPr lang="zh-TW" altLang="en-US" dirty="0"/>
              <a:t>的參數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:&lt;div&gt;{ { </a:t>
            </a:r>
            <a:r>
              <a:rPr lang="en-US" altLang="zh-TW" dirty="0" err="1"/>
              <a:t>vue</a:t>
            </a:r>
            <a:r>
              <a:rPr lang="en-US" altLang="zh-TW" dirty="0"/>
              <a:t> } }&lt;/div&gt;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v-html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 v-html=“</a:t>
            </a:r>
            <a:r>
              <a:rPr lang="zh-TW" altLang="en-US" dirty="0"/>
              <a:t>渲染元素</a:t>
            </a:r>
            <a:r>
              <a:rPr lang="en-US" altLang="zh-TW" dirty="0"/>
              <a:t>”&gt;&lt;/div&gt;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=&gt;</a:t>
            </a:r>
            <a:r>
              <a:rPr lang="zh-TW" altLang="en-US" dirty="0">
                <a:solidFill>
                  <a:srgbClr val="FF0000"/>
                </a:solidFill>
              </a:rPr>
              <a:t>可解析帶有</a:t>
            </a:r>
            <a:r>
              <a:rPr lang="en-US" altLang="zh-TW" dirty="0">
                <a:solidFill>
                  <a:srgbClr val="FF0000"/>
                </a:solidFill>
              </a:rPr>
              <a:t>HTML</a:t>
            </a:r>
            <a:r>
              <a:rPr lang="zh-TW" altLang="en-US" dirty="0">
                <a:solidFill>
                  <a:srgbClr val="FF0000"/>
                </a:solidFill>
              </a:rPr>
              <a:t>標籤字串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v-pre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</a:t>
            </a:r>
            <a:r>
              <a:rPr lang="zh-TW" altLang="en-US" dirty="0"/>
              <a:t> </a:t>
            </a:r>
            <a:r>
              <a:rPr lang="en-US" altLang="zh-TW" dirty="0"/>
              <a:t>v-pre&gt;{ { </a:t>
            </a:r>
            <a:r>
              <a:rPr lang="zh-TW" altLang="en-US" dirty="0"/>
              <a:t>元素 </a:t>
            </a:r>
            <a:r>
              <a:rPr lang="en-US" altLang="zh-TW" dirty="0"/>
              <a:t>} }&lt;/div&gt;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=&gt;</a:t>
            </a:r>
            <a:r>
              <a:rPr lang="zh-TW" altLang="en-US" dirty="0">
                <a:solidFill>
                  <a:srgbClr val="FF0000"/>
                </a:solidFill>
              </a:rPr>
              <a:t>顯示原始標籤，不</a:t>
            </a:r>
            <a:r>
              <a:rPr lang="en-US" altLang="zh-TW" dirty="0">
                <a:solidFill>
                  <a:srgbClr val="FF0000"/>
                </a:solidFill>
              </a:rPr>
              <a:t>compiled</a:t>
            </a:r>
          </a:p>
          <a:p>
            <a:r>
              <a:rPr lang="en-US" altLang="zh-TW" dirty="0"/>
              <a:t>v-text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 v-text=“</a:t>
            </a:r>
            <a:r>
              <a:rPr lang="zh-TW" altLang="en-US" dirty="0"/>
              <a:t>渲染元素</a:t>
            </a:r>
            <a:r>
              <a:rPr lang="en-US" altLang="zh-TW" dirty="0"/>
              <a:t>”&gt;&lt;/div&gt;</a:t>
            </a:r>
          </a:p>
          <a:p>
            <a:pPr marL="0" indent="0">
              <a:buNone/>
            </a:pPr>
            <a:r>
              <a:rPr lang="en-US" altLang="zh-TW" dirty="0"/>
              <a:t>=&gt;</a:t>
            </a:r>
            <a:r>
              <a:rPr lang="zh-TW" altLang="en-US" dirty="0">
                <a:solidFill>
                  <a:srgbClr val="FF0000"/>
                </a:solidFill>
              </a:rPr>
              <a:t>更新元素的 </a:t>
            </a:r>
            <a:r>
              <a:rPr lang="en-US" altLang="zh-TW" dirty="0" err="1">
                <a:solidFill>
                  <a:srgbClr val="FF0000"/>
                </a:solidFill>
              </a:rPr>
              <a:t>textContent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v-once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 v-once&gt;</a:t>
            </a:r>
            <a:r>
              <a:rPr lang="zh-TW" altLang="en-US" dirty="0"/>
              <a:t>渲染元素</a:t>
            </a:r>
            <a:r>
              <a:rPr lang="en-US" altLang="zh-TW" dirty="0"/>
              <a:t>&lt;/div&gt;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=&gt;</a:t>
            </a:r>
            <a:r>
              <a:rPr lang="zh-TW" altLang="en-US" dirty="0">
                <a:solidFill>
                  <a:srgbClr val="FF0000"/>
                </a:solidFill>
              </a:rPr>
              <a:t>只渲染元素和組件一次，隨後資料變動，也不會更新，會被視為靜態元素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補充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 err="1"/>
              <a:t>vue</a:t>
            </a:r>
            <a:r>
              <a:rPr lang="en-US" altLang="zh-TW" dirty="0"/>
              <a:t>-</a:t>
            </a:r>
            <a:r>
              <a:rPr lang="zh-TW" altLang="en-US" dirty="0"/>
              <a:t>基本指令大全</a:t>
            </a:r>
            <a:r>
              <a:rPr lang="en-US" altLang="zh-TW" dirty="0"/>
              <a:t>:</a:t>
            </a:r>
            <a:r>
              <a:rPr lang="en-US" altLang="zh-TW" dirty="0">
                <a:hlinkClick r:id="rId2"/>
              </a:rPr>
              <a:t>https://juejin.im/entry/59e442f2f265da431a423dbc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893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</a:t>
            </a:r>
            <a:r>
              <a:rPr lang="zh-TW" altLang="en-US" dirty="0"/>
              <a:t>指令的使用</a:t>
            </a:r>
            <a:r>
              <a:rPr lang="en-US" altLang="zh-TW" dirty="0"/>
              <a:t>v-bind</a:t>
            </a:r>
            <a:r>
              <a:rPr lang="zh-TW" altLang="en-US" dirty="0"/>
              <a:t>與</a:t>
            </a:r>
            <a:r>
              <a:rPr lang="en-US" altLang="zh-TW" dirty="0"/>
              <a:t>v-on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v-bind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 </a:t>
            </a:r>
            <a:r>
              <a:rPr lang="en-US" altLang="zh-TW" dirty="0" err="1"/>
              <a:t>v-bind:class</a:t>
            </a:r>
            <a:r>
              <a:rPr lang="en-US" altLang="zh-TW" dirty="0"/>
              <a:t>=“</a:t>
            </a:r>
            <a:r>
              <a:rPr lang="en-US" altLang="zh-TW" dirty="0" err="1"/>
              <a:t>vue</a:t>
            </a:r>
            <a:r>
              <a:rPr lang="en-US" altLang="zh-TW" dirty="0"/>
              <a:t>”&gt;</a:t>
            </a:r>
            <a:r>
              <a:rPr lang="zh-TW" altLang="en-US" dirty="0"/>
              <a:t>綁定一個屬性</a:t>
            </a:r>
            <a:r>
              <a:rPr lang="en-US" altLang="zh-TW" dirty="0"/>
              <a:t>&lt;/div&gt;</a:t>
            </a:r>
          </a:p>
          <a:p>
            <a:r>
              <a:rPr lang="en-US" altLang="zh-TW" dirty="0"/>
              <a:t>v-on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:&lt;button type=“button” </a:t>
            </a:r>
            <a:r>
              <a:rPr lang="en-US" altLang="zh-TW" dirty="0" err="1"/>
              <a:t>v-on:click</a:t>
            </a:r>
            <a:r>
              <a:rPr lang="en-US" altLang="zh-TW" dirty="0"/>
              <a:t>=“</a:t>
            </a:r>
            <a:r>
              <a:rPr lang="zh-TW" altLang="en-US" dirty="0"/>
              <a:t>方法</a:t>
            </a:r>
            <a:r>
              <a:rPr lang="en-US" altLang="zh-TW" dirty="0"/>
              <a:t>”&gt;&lt;/button&gt;</a:t>
            </a:r>
          </a:p>
          <a:p>
            <a:r>
              <a:rPr lang="zh-TW" altLang="en-US" dirty="0"/>
              <a:t>縮短語法的語法糖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上述語法可簡化為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&lt;div 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en-US" altLang="zh-TW" dirty="0"/>
              <a:t>class=“</a:t>
            </a:r>
            <a:r>
              <a:rPr lang="en-US" altLang="zh-TW" dirty="0" err="1"/>
              <a:t>vue</a:t>
            </a:r>
            <a:r>
              <a:rPr lang="en-US" altLang="zh-TW" dirty="0"/>
              <a:t>”&gt;</a:t>
            </a:r>
            <a:r>
              <a:rPr lang="zh-TW" altLang="en-US" dirty="0"/>
              <a:t>綁定一個屬性</a:t>
            </a:r>
            <a:r>
              <a:rPr lang="en-US" altLang="zh-TW" dirty="0"/>
              <a:t>&lt;/div&gt;</a:t>
            </a:r>
          </a:p>
          <a:p>
            <a:pPr marL="0" indent="0">
              <a:buNone/>
            </a:pPr>
            <a:r>
              <a:rPr lang="en-US" altLang="zh-TW" dirty="0"/>
              <a:t>&lt;button type=“button” </a:t>
            </a:r>
            <a:r>
              <a:rPr lang="en-US" altLang="zh-TW" dirty="0">
                <a:solidFill>
                  <a:srgbClr val="FF0000"/>
                </a:solidFill>
              </a:rPr>
              <a:t>@</a:t>
            </a:r>
            <a:r>
              <a:rPr lang="en-US" altLang="zh-TW" dirty="0"/>
              <a:t>:click=“</a:t>
            </a:r>
            <a:r>
              <a:rPr lang="zh-TW" altLang="en-US" dirty="0"/>
              <a:t>方法</a:t>
            </a:r>
            <a:r>
              <a:rPr lang="en-US" altLang="zh-TW" dirty="0"/>
              <a:t>”&gt;&lt;/button&gt;</a:t>
            </a:r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102F632-F119-4467-9357-C3D4B7EB1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554123"/>
              </p:ext>
            </p:extLst>
          </p:nvPr>
        </p:nvGraphicFramePr>
        <p:xfrm>
          <a:off x="3102725" y="3735215"/>
          <a:ext cx="258636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547">
                  <a:extLst>
                    <a:ext uri="{9D8B030D-6E8A-4147-A177-3AD203B41FA5}">
                      <a16:colId xmlns:a16="http://schemas.microsoft.com/office/drawing/2014/main" val="3233327856"/>
                    </a:ext>
                  </a:extLst>
                </a:gridCol>
                <a:gridCol w="1301816">
                  <a:extLst>
                    <a:ext uri="{9D8B030D-6E8A-4147-A177-3AD203B41FA5}">
                      <a16:colId xmlns:a16="http://schemas.microsoft.com/office/drawing/2014/main" val="1437694"/>
                    </a:ext>
                  </a:extLst>
                </a:gridCol>
              </a:tblGrid>
              <a:tr h="351983">
                <a:tc>
                  <a:txBody>
                    <a:bodyPr/>
                    <a:lstStyle/>
                    <a:p>
                      <a:r>
                        <a:rPr lang="en-US" altLang="zh-TW" dirty="0"/>
                        <a:t>v-bind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: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221533"/>
                  </a:ext>
                </a:extLst>
              </a:tr>
              <a:tr h="351983">
                <a:tc>
                  <a:txBody>
                    <a:bodyPr/>
                    <a:lstStyle/>
                    <a:p>
                      <a:r>
                        <a:rPr lang="en-US" altLang="zh-TW" dirty="0"/>
                        <a:t>v-click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@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156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88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</a:t>
            </a:r>
            <a:r>
              <a:rPr lang="zh-TW" altLang="en-US" dirty="0"/>
              <a:t>表單處理</a:t>
            </a:r>
            <a:r>
              <a:rPr lang="en-US" altLang="zh-TW" dirty="0"/>
              <a:t>:v-model</a:t>
            </a:r>
            <a:r>
              <a:rPr lang="zh-TW" altLang="en-US" dirty="0"/>
              <a:t>雙向綁定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35369"/>
            <a:ext cx="8596668" cy="487973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v-model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:&lt;input type=“text” v-model=“</a:t>
            </a:r>
            <a:r>
              <a:rPr lang="zh-TW" altLang="en-US" dirty="0"/>
              <a:t>資料</a:t>
            </a:r>
            <a:r>
              <a:rPr lang="en-US" altLang="zh-TW" dirty="0"/>
              <a:t>”/&gt;</a:t>
            </a:r>
          </a:p>
          <a:p>
            <a:pPr marL="0" indent="0">
              <a:buNone/>
            </a:pPr>
            <a:r>
              <a:rPr lang="en-US" altLang="zh-TW" dirty="0"/>
              <a:t>=&gt;</a:t>
            </a:r>
            <a:r>
              <a:rPr lang="zh-TW" altLang="en-US" dirty="0">
                <a:solidFill>
                  <a:srgbClr val="FF0000"/>
                </a:solidFill>
              </a:rPr>
              <a:t>綁定在表單元件或自訂元件上，為實現雙向綁定用的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lazy-</a:t>
            </a:r>
            <a:r>
              <a:rPr lang="zh-TW" altLang="en-US" dirty="0"/>
              <a:t>修飾符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 :&lt;input type=“text” v-</a:t>
            </a:r>
            <a:r>
              <a:rPr lang="en-US" altLang="zh-TW" dirty="0" err="1"/>
              <a:t>model.lazy</a:t>
            </a:r>
            <a:r>
              <a:rPr lang="en-US" altLang="zh-TW" dirty="0"/>
              <a:t>=“</a:t>
            </a:r>
            <a:r>
              <a:rPr lang="zh-TW" altLang="en-US" dirty="0"/>
              <a:t>資料</a:t>
            </a:r>
            <a:r>
              <a:rPr lang="en-US" altLang="zh-TW" dirty="0"/>
              <a:t>”/&gt;</a:t>
            </a:r>
          </a:p>
          <a:p>
            <a:pPr marL="0" indent="0">
              <a:buNone/>
            </a:pPr>
            <a:r>
              <a:rPr lang="en-US" altLang="zh-TW" dirty="0"/>
              <a:t>=&gt;</a:t>
            </a:r>
            <a:r>
              <a:rPr lang="zh-TW" altLang="en-US" dirty="0">
                <a:solidFill>
                  <a:srgbClr val="FF0000"/>
                </a:solidFill>
              </a:rPr>
              <a:t>數據輸入完後再進行同步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number-</a:t>
            </a:r>
            <a:r>
              <a:rPr lang="zh-TW" altLang="en-US" dirty="0"/>
              <a:t>修飾符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 :&lt;input type=“text” v-</a:t>
            </a:r>
            <a:r>
              <a:rPr lang="en-US" altLang="zh-TW" dirty="0" err="1"/>
              <a:t>model.number</a:t>
            </a:r>
            <a:r>
              <a:rPr lang="en-US" altLang="zh-TW" dirty="0"/>
              <a:t>=“</a:t>
            </a:r>
            <a:r>
              <a:rPr lang="zh-TW" altLang="en-US" dirty="0"/>
              <a:t>資料</a:t>
            </a:r>
            <a:r>
              <a:rPr lang="en-US" altLang="zh-TW" dirty="0"/>
              <a:t>”/&gt;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=&gt;</a:t>
            </a:r>
            <a:r>
              <a:rPr lang="zh-TW" altLang="en-US" dirty="0">
                <a:solidFill>
                  <a:srgbClr val="FF0000"/>
                </a:solidFill>
              </a:rPr>
              <a:t>輸入自動作為數字進行類型轉換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trim-</a:t>
            </a:r>
            <a:r>
              <a:rPr lang="zh-TW" altLang="en-US" dirty="0"/>
              <a:t>修飾符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 :&lt;input type=“text” v-</a:t>
            </a:r>
            <a:r>
              <a:rPr lang="en-US" altLang="zh-TW" dirty="0" err="1"/>
              <a:t>model.trim</a:t>
            </a:r>
            <a:r>
              <a:rPr lang="en-US" altLang="zh-TW" dirty="0"/>
              <a:t>=“</a:t>
            </a:r>
            <a:r>
              <a:rPr lang="zh-TW" altLang="en-US" dirty="0"/>
              <a:t>資料</a:t>
            </a:r>
            <a:r>
              <a:rPr lang="en-US" altLang="zh-TW" dirty="0"/>
              <a:t>”/&gt;</a:t>
            </a:r>
          </a:p>
          <a:p>
            <a:pPr marL="0" indent="0">
              <a:buNone/>
            </a:pPr>
            <a:r>
              <a:rPr lang="en-US" altLang="zh-TW" dirty="0"/>
              <a:t>=&gt;</a:t>
            </a:r>
            <a:r>
              <a:rPr lang="zh-TW" altLang="en-US" dirty="0">
                <a:solidFill>
                  <a:srgbClr val="FF0000"/>
                </a:solidFill>
              </a:rPr>
              <a:t>將輸入的值，頭尾去除空白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後綴修飾符</a:t>
            </a:r>
            <a:r>
              <a:rPr lang="en-US" altLang="zh-TW" dirty="0"/>
              <a:t>:</a:t>
            </a:r>
            <a:r>
              <a:rPr lang="en-US" altLang="zh-TW" dirty="0">
                <a:hlinkClick r:id="rId2"/>
              </a:rPr>
              <a:t>https://ithelp.ithome.com.tw/articles/10199021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7137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</a:t>
            </a:r>
            <a:r>
              <a:rPr lang="zh-TW" altLang="en-US" dirty="0"/>
              <a:t>建立完整</a:t>
            </a:r>
            <a:r>
              <a:rPr lang="en-US" altLang="zh-TW" dirty="0" err="1"/>
              <a:t>vue</a:t>
            </a:r>
            <a:r>
              <a:rPr lang="zh-TW" altLang="en-US" dirty="0"/>
              <a:t>實例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36334"/>
            <a:ext cx="3516597" cy="5154612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/>
              <a:t>Vue</a:t>
            </a:r>
            <a:r>
              <a:rPr lang="zh-TW" altLang="en-US" dirty="0"/>
              <a:t>實例如何建立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範例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vm</a:t>
            </a:r>
            <a:r>
              <a:rPr lang="en-US" altLang="zh-TW" dirty="0"/>
              <a:t>=new </a:t>
            </a:r>
            <a:r>
              <a:rPr lang="en-US" altLang="zh-TW" dirty="0" err="1"/>
              <a:t>Vue</a:t>
            </a:r>
            <a:r>
              <a:rPr lang="en-US" altLang="zh-TW" dirty="0"/>
              <a:t>({</a:t>
            </a:r>
          </a:p>
          <a:p>
            <a:pPr marL="0" indent="0">
              <a:buNone/>
            </a:pPr>
            <a:r>
              <a:rPr lang="en-US" altLang="zh-TW" dirty="0"/>
              <a:t>  el:#app,</a:t>
            </a:r>
          </a:p>
          <a:p>
            <a:pPr marL="0" indent="0">
              <a:buNone/>
            </a:pPr>
            <a:r>
              <a:rPr lang="en-US" altLang="zh-TW" dirty="0"/>
              <a:t>  data:{</a:t>
            </a:r>
          </a:p>
          <a:p>
            <a:pPr marL="0" indent="0">
              <a:buNone/>
            </a:pPr>
            <a:r>
              <a:rPr lang="en-US" altLang="zh-TW" dirty="0"/>
              <a:t>	 count:1</a:t>
            </a:r>
          </a:p>
          <a:p>
            <a:pPr marL="0" indent="0">
              <a:buNone/>
            </a:pPr>
            <a:r>
              <a:rPr lang="en-US" altLang="zh-TW" dirty="0"/>
              <a:t>},</a:t>
            </a:r>
          </a:p>
          <a:p>
            <a:pPr marL="0" indent="0">
              <a:buNone/>
            </a:pPr>
            <a:r>
              <a:rPr lang="en-US" altLang="zh-TW" dirty="0"/>
              <a:t>  methods:{	</a:t>
            </a:r>
          </a:p>
          <a:p>
            <a:pPr marL="0" indent="0">
              <a:buNone/>
            </a:pPr>
            <a:r>
              <a:rPr lang="en-US" altLang="zh-TW" dirty="0"/>
              <a:t>	add(){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this.count</a:t>
            </a:r>
            <a:r>
              <a:rPr lang="en-US" altLang="zh-TW" dirty="0"/>
              <a:t>+=1;</a:t>
            </a:r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pPr marL="0" indent="0">
              <a:buNone/>
            </a:pPr>
            <a:r>
              <a:rPr lang="en-US" altLang="zh-TW" dirty="0"/>
              <a:t>  }</a:t>
            </a:r>
          </a:p>
          <a:p>
            <a:pPr marL="0" indent="0">
              <a:buNone/>
            </a:pPr>
            <a:r>
              <a:rPr lang="en-US" altLang="zh-TW" dirty="0"/>
              <a:t>})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5841350" y="1536334"/>
            <a:ext cx="5342466" cy="5154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/>
              <a:t>Vue</a:t>
            </a:r>
            <a:r>
              <a:rPr lang="zh-TW" altLang="en-US" dirty="0"/>
              <a:t> </a:t>
            </a:r>
            <a:r>
              <a:rPr lang="en-US" altLang="zh-TW" dirty="0"/>
              <a:t>template</a:t>
            </a:r>
          </a:p>
          <a:p>
            <a:pPr marL="0" indent="0">
              <a:buNone/>
            </a:pPr>
            <a:r>
              <a:rPr lang="en-US" altLang="zh-TW" dirty="0"/>
              <a:t>&lt;div id=“app”&gt;</a:t>
            </a:r>
          </a:p>
          <a:p>
            <a:pPr marL="0" indent="0">
              <a:buNone/>
            </a:pPr>
            <a:r>
              <a:rPr lang="en-US" altLang="zh-TW" dirty="0"/>
              <a:t>  &lt;div&gt;{{</a:t>
            </a:r>
            <a:r>
              <a:rPr lang="zh-TW" altLang="en-US" dirty="0"/>
              <a:t> </a:t>
            </a:r>
            <a:r>
              <a:rPr lang="en-US" altLang="zh-TW" dirty="0"/>
              <a:t>count</a:t>
            </a:r>
            <a:r>
              <a:rPr lang="zh-TW" altLang="en-US" dirty="0"/>
              <a:t> </a:t>
            </a:r>
            <a:r>
              <a:rPr lang="en-US" altLang="zh-TW" dirty="0"/>
              <a:t>}}&lt;/div&gt;</a:t>
            </a:r>
          </a:p>
          <a:p>
            <a:pPr marL="0" indent="0">
              <a:buNone/>
            </a:pPr>
            <a:r>
              <a:rPr lang="en-US" altLang="zh-TW" dirty="0"/>
              <a:t>  &lt;button </a:t>
            </a:r>
            <a:r>
              <a:rPr lang="en-US" altLang="zh-TW" dirty="0" err="1"/>
              <a:t>v-on:click</a:t>
            </a:r>
            <a:r>
              <a:rPr lang="en-US" altLang="zh-TW" dirty="0"/>
              <a:t>=“add”&gt;add&lt;/button&gt;</a:t>
            </a:r>
          </a:p>
          <a:p>
            <a:pPr marL="0" indent="0">
              <a:buNone/>
            </a:pPr>
            <a:r>
              <a:rPr lang="en-US" altLang="zh-TW" dirty="0"/>
              <a:t>&lt;/div&gt;</a:t>
            </a:r>
          </a:p>
          <a:p>
            <a:pPr marL="0" indent="0">
              <a:buFont typeface="Wingdings 3" charset="2"/>
              <a:buNone/>
            </a:pPr>
            <a:endParaRPr lang="en-US" altLang="zh-TW" dirty="0"/>
          </a:p>
          <a:p>
            <a:pPr marL="0" indent="0">
              <a:buFont typeface="Wingdings 3" charset="2"/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Font typeface="Wingdings 3" charset="2"/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Font typeface="Wingdings 3" charset="2"/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zh-TW" altLang="en-US" dirty="0">
                <a:solidFill>
                  <a:srgbClr val="FF0000"/>
                </a:solidFill>
              </a:rPr>
              <a:t>將</a:t>
            </a:r>
            <a:r>
              <a:rPr lang="en-US" altLang="zh-TW" dirty="0" err="1">
                <a:solidFill>
                  <a:srgbClr val="FF0000"/>
                </a:solidFill>
              </a:rPr>
              <a:t>vue</a:t>
            </a:r>
            <a:r>
              <a:rPr lang="zh-TW" altLang="en-US" dirty="0">
                <a:solidFill>
                  <a:srgbClr val="FF0000"/>
                </a:solidFill>
              </a:rPr>
              <a:t>實例綁定到</a:t>
            </a:r>
            <a:r>
              <a:rPr lang="en-US" altLang="zh-TW" dirty="0">
                <a:solidFill>
                  <a:srgbClr val="FF0000"/>
                </a:solidFill>
              </a:rPr>
              <a:t>id</a:t>
            </a:r>
            <a:r>
              <a:rPr lang="zh-TW" altLang="en-US" dirty="0">
                <a:solidFill>
                  <a:srgbClr val="FF0000"/>
                </a:solidFill>
              </a:rPr>
              <a:t>名為</a:t>
            </a:r>
            <a:r>
              <a:rPr lang="en-US" altLang="zh-TW" dirty="0">
                <a:solidFill>
                  <a:srgbClr val="FF0000"/>
                </a:solidFill>
              </a:rPr>
              <a:t>app</a:t>
            </a:r>
            <a:r>
              <a:rPr lang="zh-TW" altLang="en-US" dirty="0">
                <a:solidFill>
                  <a:srgbClr val="FF0000"/>
                </a:solidFill>
              </a:rPr>
              <a:t>的元素上，該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zh-TW" altLang="en-US" dirty="0">
                <a:solidFill>
                  <a:srgbClr val="FF0000"/>
                </a:solidFill>
              </a:rPr>
              <a:t>元素內的內容便可使用</a:t>
            </a:r>
            <a:r>
              <a:rPr lang="en-US" altLang="zh-TW" dirty="0" err="1">
                <a:solidFill>
                  <a:srgbClr val="FF0000"/>
                </a:solidFill>
              </a:rPr>
              <a:t>vue</a:t>
            </a:r>
            <a:r>
              <a:rPr lang="zh-TW" altLang="en-US" dirty="0">
                <a:solidFill>
                  <a:srgbClr val="FF0000"/>
                </a:solidFill>
              </a:rPr>
              <a:t>實例中的資料與方法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Font typeface="Wingdings 3" charset="2"/>
              <a:buNone/>
            </a:pPr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>
            <a:off x="4193931" y="2919046"/>
            <a:ext cx="781737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下箭號 5"/>
          <p:cNvSpPr/>
          <p:nvPr/>
        </p:nvSpPr>
        <p:spPr>
          <a:xfrm rot="10800000">
            <a:off x="7297615" y="3966552"/>
            <a:ext cx="571500" cy="6882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84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-computed</a:t>
            </a:r>
            <a:r>
              <a:rPr lang="zh-TW" altLang="en-US" dirty="0"/>
              <a:t>計算屬性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語法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=&gt;</a:t>
            </a:r>
            <a:r>
              <a:rPr lang="zh-TW" altLang="en-US" dirty="0"/>
              <a:t> 在</a:t>
            </a:r>
            <a:r>
              <a:rPr lang="en-US" altLang="zh-TW" dirty="0"/>
              <a:t>computed</a:t>
            </a:r>
            <a:r>
              <a:rPr lang="zh-TW" altLang="en-US" dirty="0"/>
              <a:t>物件中，宣告一個函式或是物件，並且</a:t>
            </a:r>
            <a:r>
              <a:rPr lang="en-US" altLang="zh-TW" dirty="0"/>
              <a:t>return</a:t>
            </a:r>
            <a:r>
              <a:rPr lang="zh-TW" altLang="en-US" dirty="0"/>
              <a:t>一個經過計算處理後的值，只要函式內的其中一個數值發生改變，值就會重新計算，並</a:t>
            </a:r>
            <a:r>
              <a:rPr lang="en-US" altLang="zh-TW" dirty="0"/>
              <a:t>return</a:t>
            </a:r>
            <a:endParaRPr lang="zh-TW" altLang="en-US" dirty="0"/>
          </a:p>
          <a:p>
            <a:pPr marL="0" indent="0">
              <a:buNone/>
            </a:pPr>
            <a:endParaRPr lang="zh-TW" altLang="en-US" u="sng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42" y="2545373"/>
            <a:ext cx="4515371" cy="136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-watch</a:t>
            </a:r>
            <a:r>
              <a:rPr lang="zh-TW" altLang="en-US" dirty="0"/>
              <a:t>屬性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404116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1416</TotalTime>
  <Words>873</Words>
  <Application>Microsoft Office PowerPoint</Application>
  <PresentationFormat>寬螢幕</PresentationFormat>
  <Paragraphs>160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多面向</vt:lpstr>
      <vt:lpstr>Vue.js教育訓練</vt:lpstr>
      <vt:lpstr>Vue-Hello World與MVVM架構</vt:lpstr>
      <vt:lpstr>Vue-if else控制流程與v-show使用</vt:lpstr>
      <vt:lpstr>Vue-模板語法與vue指令</vt:lpstr>
      <vt:lpstr>Vue-指令的使用v-bind與v-on</vt:lpstr>
      <vt:lpstr>Vue-表單處理:v-model雙向綁定</vt:lpstr>
      <vt:lpstr>Vue-建立完整vue實例</vt:lpstr>
      <vt:lpstr>Vue-computed計算屬性</vt:lpstr>
      <vt:lpstr>Vue-watch屬性</vt:lpstr>
      <vt:lpstr>Vue-生命週期函式</vt:lpstr>
      <vt:lpstr>Vue-vue組件</vt:lpstr>
      <vt:lpstr>Vue-slot插槽</vt:lpstr>
      <vt:lpstr>Vue-vue cli 單一組件</vt:lpstr>
      <vt:lpstr>Vue-vue router</vt:lpstr>
      <vt:lpstr>Vue-狀態管理的vuex</vt:lpstr>
      <vt:lpstr>Vue-vue的過渡效果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Vue.js教育訓練</dc:title>
  <dc:creator>TingAn</dc:creator>
  <cp:lastModifiedBy>CHANG WEI LIN</cp:lastModifiedBy>
  <cp:revision>25</cp:revision>
  <dcterms:created xsi:type="dcterms:W3CDTF">2020-07-06T04:01:16Z</dcterms:created>
  <dcterms:modified xsi:type="dcterms:W3CDTF">2020-07-07T04:09:15Z</dcterms:modified>
</cp:coreProperties>
</file>