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1"/>
    <p:sldMasterId id="2147483671" r:id="rId2"/>
  </p:sldMasterIdLst>
  <p:notesMasterIdLst>
    <p:notesMasterId r:id="rId14"/>
  </p:notesMasterIdLst>
  <p:sldIdLst>
    <p:sldId id="275" r:id="rId3"/>
    <p:sldId id="308" r:id="rId4"/>
    <p:sldId id="298" r:id="rId5"/>
    <p:sldId id="296" r:id="rId6"/>
    <p:sldId id="297" r:id="rId7"/>
    <p:sldId id="300" r:id="rId8"/>
    <p:sldId id="301" r:id="rId9"/>
    <p:sldId id="302" r:id="rId10"/>
    <p:sldId id="281" r:id="rId11"/>
    <p:sldId id="305" r:id="rId12"/>
    <p:sldId id="306" r:id="rId13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7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121"/>
    <a:srgbClr val="C9394A"/>
    <a:srgbClr val="C94A33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 autoAdjust="0"/>
    <p:restoredTop sz="94980" autoAdjust="0"/>
  </p:normalViewPr>
  <p:slideViewPr>
    <p:cSldViewPr>
      <p:cViewPr varScale="1">
        <p:scale>
          <a:sx n="81" d="100"/>
          <a:sy n="81" d="100"/>
        </p:scale>
        <p:origin x="1110" y="84"/>
      </p:cViewPr>
      <p:guideLst>
        <p:guide orient="horz" pos="667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‹#›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zh-CN" altLang="en-US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2019/2/11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477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algn="r"/>
            <a:fld id="{CAD2D6BD-DE1B-4B5F-8B41-2702339687B9}" type="datetime1">
              <a:rPr lang="zh-CN" altLang="en-US" smtClean="0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2019/2/11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487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10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6504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11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946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273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636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集中式版本：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版本库是集中存放在中央服务器的，工作时用的都是自己的电脑，所以要先从中央服务器取得最新的版本，干完活了，再把自己的内容推送给中央服务器。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中央服务器就好比是一个图书馆，你要改一本书，必须先从图书馆借出来，然后回到家自己改，改完了，再放回图书馆。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集中式版本控制系统最大的毛病就是必须联网才能工作，如果中央服务器要是出了问题，所有人都没法干活了。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分布式版本：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分布式的安全性要高很多，因为每个人电脑里都有完整的版本库，某一个人的电脑坏掉了不要紧，从其他人那里复制一个就可以了。</a:t>
            </a:r>
            <a:endParaRPr lang="zh-CN" altLang="en-US" dirty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701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629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075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工作区：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就是你在电脑里能看到的目录，本地开发的代码环境。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暂存区：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在初始化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git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版本库会生成一个隐藏的文件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.git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，它的文件夹里面还有很多文件，其中有一个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index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文件 就是暂存区也可以叫做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stage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。（暂存区只是一个临时保存修改文件的地方。）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我们把文件往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Git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版本库里添加的时候，是分两步执行的：</a:t>
            </a:r>
          </a:p>
          <a:p>
            <a:pPr>
              <a:lnSpc>
                <a:spcPct val="150000"/>
              </a:lnSpc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第一步是用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git add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把文件添加进去，实际上就是把文件修改添加到暂存区；</a:t>
            </a:r>
          </a:p>
          <a:p>
            <a:pPr>
              <a:lnSpc>
                <a:spcPct val="150000"/>
              </a:lnSpc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第二步是用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git commit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提交更改，实际上就是把暂存区的所有内容提交到当前分支。</a:t>
            </a:r>
          </a:p>
          <a:p>
            <a:pPr>
              <a:lnSpc>
                <a:spcPct val="150000"/>
              </a:lnSpc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创建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Git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版本库时，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Git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自动为我们创建了唯一一个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master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Calibri" pitchFamily="34" charset="0"/>
              </a:rPr>
              <a:t>分支。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7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280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8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885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9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603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57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7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774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71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84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38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2019/2/11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05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2019/2/11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177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2019/2/11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95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2019/2/11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BAE8E15-8381-4B06-989E-66A608F4AB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187624" cy="37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865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2019/2/11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8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3748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2019/2/11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81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6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6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92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2019/2/11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38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2019/2/11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0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2019/2/11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5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2019/2/11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36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2019/2/11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182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2019/2/11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01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单击此处编辑母版文本样式</a:t>
            </a:r>
            <a:endParaRPr lang="en-US" altLang="zh-CN">
              <a:sym typeface="Calibri" pitchFamily="34" charset="0"/>
            </a:endParaRPr>
          </a:p>
          <a:p>
            <a:pPr lvl="1"/>
            <a:r>
              <a:rPr lang="zh-CN" altLang="en-US">
                <a:sym typeface="Calibri" pitchFamily="34" charset="0"/>
              </a:rPr>
              <a:t>第二级</a:t>
            </a:r>
            <a:endParaRPr lang="en-US" altLang="zh-CN">
              <a:sym typeface="Calibri" pitchFamily="34" charset="0"/>
            </a:endParaRPr>
          </a:p>
          <a:p>
            <a:pPr lvl="2"/>
            <a:r>
              <a:rPr lang="zh-CN" altLang="en-US">
                <a:sym typeface="Calibri" pitchFamily="34" charset="0"/>
              </a:rPr>
              <a:t>第三级</a:t>
            </a:r>
            <a:endParaRPr lang="en-US" altLang="zh-CN">
              <a:sym typeface="Calibri" pitchFamily="34" charset="0"/>
            </a:endParaRPr>
          </a:p>
          <a:p>
            <a:pPr lvl="3"/>
            <a:r>
              <a:rPr lang="zh-CN" altLang="en-US">
                <a:sym typeface="Calibri" pitchFamily="34" charset="0"/>
              </a:rPr>
              <a:t>第四级</a:t>
            </a:r>
            <a:endParaRPr lang="en-US" altLang="zh-CN">
              <a:sym typeface="Calibri" pitchFamily="34" charset="0"/>
            </a:endParaRPr>
          </a:p>
          <a:p>
            <a:pPr lvl="4"/>
            <a:r>
              <a:rPr lang="zh-CN" altLang="en-US">
                <a:sym typeface="Calibri" pitchFamily="34" charset="0"/>
              </a:rPr>
              <a:t>第五级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72FF226-3854-4B01-BCC1-E212D9814AB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1480"/>
            <a:ext cx="1331640" cy="41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94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803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>
            <a:off x="3257930" y="1923678"/>
            <a:ext cx="267573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简介及应用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E8874F-65CE-42C1-BEAD-4E67B6191FA4}"/>
              </a:ext>
            </a:extLst>
          </p:cNvPr>
          <p:cNvSpPr txBox="1"/>
          <p:nvPr/>
        </p:nvSpPr>
        <p:spPr>
          <a:xfrm>
            <a:off x="5364088" y="408391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讲师：孟庆凡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C41C750-5204-4DCE-9F41-69E29BA528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987574"/>
            <a:ext cx="73818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031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96982C2-8520-4517-B7CE-A255274B0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275606"/>
            <a:ext cx="6416886" cy="289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779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>
            <a:spLocks/>
          </p:cNvSpPr>
          <p:nvPr/>
        </p:nvSpPr>
        <p:spPr>
          <a:xfrm>
            <a:off x="578721" y="1158774"/>
            <a:ext cx="8565279" cy="101566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latin typeface="微软雅黑" charset="0"/>
                <a:ea typeface="微软雅黑" charset="0"/>
                <a:cs typeface="微软雅黑" charset="0"/>
              </a:rPr>
              <a:t>Windows</a:t>
            </a:r>
            <a:r>
              <a:rPr lang="zh-CN" altLang="en-US" sz="2000" dirty="0">
                <a:latin typeface="微软雅黑" charset="0"/>
                <a:ea typeface="微软雅黑" charset="0"/>
                <a:cs typeface="微软雅黑" charset="0"/>
              </a:rPr>
              <a:t>安装参考链接：</a:t>
            </a:r>
            <a:endParaRPr lang="en-US" altLang="zh-CN" sz="2000" dirty="0">
              <a:latin typeface="微软雅黑" charset="0"/>
              <a:ea typeface="微软雅黑" charset="0"/>
              <a:cs typeface="微软雅黑" charset="0"/>
            </a:endParaRPr>
          </a:p>
          <a:p>
            <a:pPr lvl="1"/>
            <a:endParaRPr lang="en-US" altLang="zh-CN" sz="2000" dirty="0">
              <a:latin typeface="微软雅黑" charset="0"/>
              <a:ea typeface="微软雅黑" charset="0"/>
              <a:cs typeface="微软雅黑" charset="0"/>
            </a:endParaRPr>
          </a:p>
          <a:p>
            <a:pPr lvl="1"/>
            <a:r>
              <a:rPr lang="en-US" altLang="zh-CN" sz="2000" dirty="0">
                <a:latin typeface="微软雅黑" charset="0"/>
                <a:ea typeface="微软雅黑" charset="0"/>
                <a:cs typeface="微软雅黑" charset="0"/>
              </a:rPr>
              <a:t>	</a:t>
            </a:r>
            <a:r>
              <a:rPr lang="en-US" altLang="zh-CN" sz="1600" dirty="0">
                <a:latin typeface="微软雅黑" charset="0"/>
                <a:ea typeface="微软雅黑" charset="0"/>
                <a:cs typeface="微软雅黑" charset="0"/>
              </a:rPr>
              <a:t>https://segmentfault.com/a/1190000011809698</a:t>
            </a:r>
            <a:endParaRPr lang="zh-CN" altLang="en-US" sz="1600" u="none" strike="noStrike" kern="1200" cap="none" spc="0" baseline="0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811215" y="412416"/>
            <a:ext cx="152157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安装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F566A662-EE41-4270-884D-D6CD57CB2DF2}"/>
              </a:ext>
            </a:extLst>
          </p:cNvPr>
          <p:cNvSpPr>
            <a:spLocks/>
          </p:cNvSpPr>
          <p:nvPr/>
        </p:nvSpPr>
        <p:spPr>
          <a:xfrm>
            <a:off x="683568" y="2394989"/>
            <a:ext cx="8565279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全局配置用户信息</a:t>
            </a:r>
            <a:r>
              <a:rPr lang="zh-CN" altLang="en-US" sz="2000" u="none" strike="noStrike" kern="1200" cap="none" spc="0" baseline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：</a:t>
            </a:r>
            <a:endParaRPr lang="en-US" altLang="zh-CN" sz="2000" u="none" strike="noStrike" kern="1200" cap="none" spc="0" baseline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/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6F64CF9-0A4F-43B1-AD4E-4213670D3B49}"/>
              </a:ext>
            </a:extLst>
          </p:cNvPr>
          <p:cNvSpPr txBox="1"/>
          <p:nvPr/>
        </p:nvSpPr>
        <p:spPr>
          <a:xfrm>
            <a:off x="1547664" y="3081489"/>
            <a:ext cx="5400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git config </a:t>
            </a:r>
            <a:r>
              <a:rPr lang="en-US" altLang="zh-CN" b="1" dirty="0">
                <a:solidFill>
                  <a:srgbClr val="C9394A"/>
                </a:solidFill>
              </a:rPr>
              <a:t>--global</a:t>
            </a:r>
            <a:r>
              <a:rPr lang="en-US" altLang="zh-CN" dirty="0">
                <a:solidFill>
                  <a:srgbClr val="C9394A"/>
                </a:solidFill>
              </a:rPr>
              <a:t> </a:t>
            </a:r>
            <a:r>
              <a:rPr lang="en-US" altLang="zh-CN" dirty="0"/>
              <a:t>user.name</a:t>
            </a:r>
            <a:r>
              <a:rPr lang="zh-CN" altLang="en-US" dirty="0"/>
              <a:t>  </a:t>
            </a:r>
            <a:r>
              <a:rPr lang="en-US" altLang="zh-CN" dirty="0"/>
              <a:t>xxx</a:t>
            </a:r>
            <a:r>
              <a:rPr lang="en-US" altLang="zh-CN" sz="1400" dirty="0"/>
              <a:t>(</a:t>
            </a:r>
            <a:r>
              <a:rPr lang="zh-CN" altLang="en-US" sz="1400" dirty="0"/>
              <a:t>用户名</a:t>
            </a:r>
            <a:r>
              <a:rPr lang="en-US" altLang="zh-CN" sz="1400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git config </a:t>
            </a:r>
            <a:r>
              <a:rPr lang="en-US" altLang="zh-CN" b="1" dirty="0">
                <a:solidFill>
                  <a:srgbClr val="C9394A"/>
                </a:solidFill>
              </a:rPr>
              <a:t>--global </a:t>
            </a:r>
            <a:r>
              <a:rPr lang="en-US" altLang="zh-CN" dirty="0" err="1"/>
              <a:t>user.email</a:t>
            </a:r>
            <a:r>
              <a:rPr lang="en-US" altLang="zh-CN" dirty="0"/>
              <a:t>  </a:t>
            </a:r>
            <a:r>
              <a:rPr lang="en-US" altLang="zh-CN" dirty="0" err="1"/>
              <a:t>xxxx</a:t>
            </a:r>
            <a:r>
              <a:rPr lang="en-US" altLang="zh-CN" sz="1400" dirty="0"/>
              <a:t>(</a:t>
            </a:r>
            <a:r>
              <a:rPr lang="zh-CN" altLang="en-US" sz="1400" dirty="0"/>
              <a:t>邮箱地址</a:t>
            </a:r>
            <a:r>
              <a:rPr lang="en-US" altLang="zh-CN" sz="1400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git config --list   </a:t>
            </a:r>
            <a:r>
              <a:rPr lang="zh-CN" altLang="en-US" sz="1400" dirty="0"/>
              <a:t>查看全局的配置</a:t>
            </a:r>
            <a:r>
              <a:rPr lang="en-US" altLang="zh-CN" sz="1400" dirty="0"/>
              <a:t>   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53566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>
            <a:spLocks/>
          </p:cNvSpPr>
          <p:nvPr/>
        </p:nvSpPr>
        <p:spPr>
          <a:xfrm>
            <a:off x="289360" y="1219616"/>
            <a:ext cx="8565279" cy="173233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1">
              <a:lnSpc>
                <a:spcPct val="200000"/>
              </a:lnSpc>
            </a:pPr>
            <a:r>
              <a:rPr lang="en-US" altLang="zh-CN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</a:rPr>
              <a:t>git</a:t>
            </a:r>
            <a:r>
              <a:rPr lang="zh-CN" altLang="en-US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</a:rPr>
              <a:t>是一个</a:t>
            </a:r>
            <a:r>
              <a:rPr lang="zh-CN" altLang="en-US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开源</a:t>
            </a:r>
            <a:r>
              <a:rPr lang="zh-CN" altLang="en-US" dirty="0">
                <a:latin typeface="微软雅黑" charset="0"/>
                <a:ea typeface="微软雅黑" charset="0"/>
                <a:cs typeface="微软雅黑" charset="0"/>
              </a:rPr>
              <a:t>的</a:t>
            </a:r>
            <a:r>
              <a:rPr lang="zh-CN" altLang="en-US" b="1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分布式</a:t>
            </a:r>
            <a:r>
              <a:rPr lang="zh-CN" altLang="en-US" dirty="0">
                <a:latin typeface="微软雅黑" charset="0"/>
                <a:ea typeface="微软雅黑" charset="0"/>
                <a:cs typeface="微软雅黑" charset="0"/>
              </a:rPr>
              <a:t>版本</a:t>
            </a:r>
            <a:r>
              <a:rPr lang="zh-CN" altLang="en-US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</a:rPr>
              <a:t>控制系统，</a:t>
            </a:r>
            <a:r>
              <a:rPr lang="zh-CN" altLang="en-US" dirty="0">
                <a:solidFill>
                  <a:srgbClr val="212121"/>
                </a:solidFill>
                <a:latin typeface="微软雅黑" charset="0"/>
                <a:ea typeface="微软雅黑" charset="0"/>
              </a:rPr>
              <a:t>快速，高效地处理从小型到大型项目的所有事物</a:t>
            </a:r>
            <a:r>
              <a:rPr lang="zh-CN" altLang="en-US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</a:rPr>
              <a:t>管理。</a:t>
            </a:r>
            <a:endParaRPr lang="en-US" altLang="zh-CN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lvl="1">
              <a:lnSpc>
                <a:spcPct val="200000"/>
              </a:lnSpc>
            </a:pPr>
            <a:endParaRPr lang="zh-CN" altLang="en-US" u="none" strike="noStrike" kern="120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811215" y="418146"/>
            <a:ext cx="190629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Git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是什么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E7B2492-B284-483A-8EFF-5039E6E20A6A}"/>
              </a:ext>
            </a:extLst>
          </p:cNvPr>
          <p:cNvSpPr/>
          <p:nvPr/>
        </p:nvSpPr>
        <p:spPr>
          <a:xfrm>
            <a:off x="1043608" y="3147814"/>
            <a:ext cx="38779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2121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结束了手动管理多个“版本”的史前时代</a:t>
            </a:r>
          </a:p>
        </p:txBody>
      </p:sp>
    </p:spTree>
    <p:extLst>
      <p:ext uri="{BB962C8B-B14F-4D97-AF65-F5344CB8AC3E}">
        <p14:creationId xmlns:p14="http://schemas.microsoft.com/office/powerpoint/2010/main" val="2222338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115511" y="483518"/>
            <a:ext cx="2912977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g</a:t>
            </a:r>
            <a:r>
              <a:rPr lang="en-US" altLang="zh-CN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it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和</a:t>
            </a:r>
            <a:r>
              <a:rPr lang="en-US" altLang="zh-CN" sz="3000" b="1" kern="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svn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的区别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965933C-9E07-467B-823E-B9A832975707}"/>
              </a:ext>
            </a:extLst>
          </p:cNvPr>
          <p:cNvSpPr txBox="1"/>
          <p:nvPr/>
        </p:nvSpPr>
        <p:spPr>
          <a:xfrm>
            <a:off x="6588224" y="131520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集中式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9020954-254B-4420-880F-0D2816023D3C}"/>
              </a:ext>
            </a:extLst>
          </p:cNvPr>
          <p:cNvSpPr txBox="1"/>
          <p:nvPr/>
        </p:nvSpPr>
        <p:spPr>
          <a:xfrm>
            <a:off x="1678614" y="13110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分布式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429B8E5-B93C-407F-83C0-F4698147E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670" y="1995686"/>
            <a:ext cx="3338269" cy="241097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60DD450-4BC9-4E75-BDE6-D7AC34C9B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1953928"/>
            <a:ext cx="2811885" cy="241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21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059832" y="483518"/>
            <a:ext cx="2635658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为什么使用</a:t>
            </a:r>
            <a:r>
              <a:rPr lang="en-US" altLang="zh-CN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git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FA1130E-39AC-4D75-99C8-DFDC8794019C}"/>
              </a:ext>
            </a:extLst>
          </p:cNvPr>
          <p:cNvSpPr/>
          <p:nvPr/>
        </p:nvSpPr>
        <p:spPr>
          <a:xfrm>
            <a:off x="1007604" y="1347614"/>
            <a:ext cx="7128792" cy="3801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git是分布式的，svn是集中式的。(最核心)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git是每个历史版本都存储完整的文件，便于恢复。svn是存储差异文件，历史版本不可恢复。(核心)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git可离线完成大部分操作，svn则不能。(最核心)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自动记录每次的修改，并且可以方便的切换到任一版本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强大的分支管理可以完成多人协作开发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基于以上区别,git有了很明显的优势,特别在于它具有的本地仓库。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0372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267744" y="555526"/>
            <a:ext cx="6336704" cy="12926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</a:rPr>
              <a:t>工作区和暂存区和版本库</a:t>
            </a:r>
          </a:p>
          <a:p>
            <a:endParaRPr lang="zh-CN" altLang="en-US" sz="3000" b="1" kern="0" dirty="0">
              <a:solidFill>
                <a:srgbClr val="C9394A"/>
              </a:solidFill>
              <a:latin typeface="微软雅黑" charset="0"/>
              <a:ea typeface="微软雅黑" charset="0"/>
            </a:endParaRPr>
          </a:p>
          <a:p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45748F1-F962-447D-A02F-A825D90D0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724" y="1662059"/>
            <a:ext cx="4968552" cy="267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978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图片 104">
            <a:extLst>
              <a:ext uri="{FF2B5EF4-FFF2-40B4-BE49-F238E27FC236}">
                <a16:creationId xmlns:a16="http://schemas.microsoft.com/office/drawing/2014/main" id="{99AF3EEC-835D-4B44-BE6E-155A58046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55526"/>
            <a:ext cx="6275437" cy="2871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图片 106">
            <a:extLst>
              <a:ext uri="{FF2B5EF4-FFF2-40B4-BE49-F238E27FC236}">
                <a16:creationId xmlns:a16="http://schemas.microsoft.com/office/drawing/2014/main" id="{D02F7A66-DC86-49E8-A8A1-BC1B9D99B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69" y="2733157"/>
            <a:ext cx="3168352" cy="2410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8638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108">
            <a:extLst>
              <a:ext uri="{FF2B5EF4-FFF2-40B4-BE49-F238E27FC236}">
                <a16:creationId xmlns:a16="http://schemas.microsoft.com/office/drawing/2014/main" id="{F626C763-DF20-418F-8FE1-DCE87BBB6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9622"/>
            <a:ext cx="8532949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9454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1B4A18C-6CD4-4278-986E-1849295E5A91}"/>
              </a:ext>
            </a:extLst>
          </p:cNvPr>
          <p:cNvSpPr/>
          <p:nvPr/>
        </p:nvSpPr>
        <p:spPr>
          <a:xfrm>
            <a:off x="4211960" y="4659982"/>
            <a:ext cx="4372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官方网站：https://git-scm.com/book/zh/v2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41F4DE0-2C25-4A61-B866-25C62E464106}"/>
              </a:ext>
            </a:extLst>
          </p:cNvPr>
          <p:cNvSpPr txBox="1"/>
          <p:nvPr/>
        </p:nvSpPr>
        <p:spPr>
          <a:xfrm>
            <a:off x="1403648" y="411510"/>
            <a:ext cx="63367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基本操作</a:t>
            </a:r>
            <a:endParaRPr lang="zh-CN" altLang="zh-CN" b="1" dirty="0"/>
          </a:p>
          <a:p>
            <a:pPr>
              <a:lnSpc>
                <a:spcPct val="150000"/>
              </a:lnSpc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主要掌握一些几个命令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主要，这些命令都是基于单人开发的版本控制。</a:t>
            </a:r>
          </a:p>
          <a:p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610F3F6-B03B-43AA-9EFB-E09442613B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435344"/>
              </p:ext>
            </p:extLst>
          </p:nvPr>
        </p:nvGraphicFramePr>
        <p:xfrm>
          <a:off x="1187624" y="1188422"/>
          <a:ext cx="7103878" cy="3471560"/>
        </p:xfrm>
        <a:graphic>
          <a:graphicData uri="http://schemas.openxmlformats.org/drawingml/2006/table">
            <a:tbl>
              <a:tblPr/>
              <a:tblGrid>
                <a:gridCol w="3551939">
                  <a:extLst>
                    <a:ext uri="{9D8B030D-6E8A-4147-A177-3AD203B41FA5}">
                      <a16:colId xmlns:a16="http://schemas.microsoft.com/office/drawing/2014/main" val="320442646"/>
                    </a:ext>
                  </a:extLst>
                </a:gridCol>
                <a:gridCol w="3551939">
                  <a:extLst>
                    <a:ext uri="{9D8B030D-6E8A-4147-A177-3AD203B41FA5}">
                      <a16:colId xmlns:a16="http://schemas.microsoft.com/office/drawing/2014/main" val="788509136"/>
                    </a:ext>
                  </a:extLst>
                </a:gridCol>
              </a:tblGrid>
              <a:tr h="315728">
                <a:tc>
                  <a:txBody>
                    <a:bodyPr/>
                    <a:lstStyle/>
                    <a:p>
                      <a:pPr latinLnBrk="1"/>
                      <a:r>
                        <a:rPr lang="en-US" sz="1600" dirty="0">
                          <a:effectLst/>
                        </a:rPr>
                        <a:t>git config --list</a:t>
                      </a:r>
                    </a:p>
                  </a:txBody>
                  <a:tcPr marL="85510" marR="85510" marT="39466" marB="3946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600">
                          <a:effectLst/>
                        </a:rPr>
                        <a:t>获取</a:t>
                      </a:r>
                      <a:r>
                        <a:rPr lang="en-US" altLang="zh-CN" sz="1600">
                          <a:effectLst/>
                        </a:rPr>
                        <a:t>git </a:t>
                      </a:r>
                      <a:r>
                        <a:rPr lang="zh-CN" altLang="en-US" sz="1600">
                          <a:effectLst/>
                        </a:rPr>
                        <a:t>的配置项</a:t>
                      </a:r>
                    </a:p>
                  </a:txBody>
                  <a:tcPr marL="85510" marR="85510" marT="39466" marB="3946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918905"/>
                  </a:ext>
                </a:extLst>
              </a:tr>
              <a:tr h="315728">
                <a:tc>
                  <a:txBody>
                    <a:bodyPr/>
                    <a:lstStyle/>
                    <a:p>
                      <a:pPr latinLnBrk="1"/>
                      <a:r>
                        <a:rPr lang="en-US" sz="1600">
                          <a:effectLst/>
                        </a:rPr>
                        <a:t>git config </a:t>
                      </a:r>
                      <a:r>
                        <a:rPr lang="zh-CN" altLang="en-US" sz="1600">
                          <a:effectLst/>
                        </a:rPr>
                        <a:t>配置项名</a:t>
                      </a:r>
                    </a:p>
                  </a:txBody>
                  <a:tcPr marL="85510" marR="85510" marT="39466" marB="3946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600">
                          <a:effectLst/>
                        </a:rPr>
                        <a:t>获取具体的配置名</a:t>
                      </a:r>
                    </a:p>
                  </a:txBody>
                  <a:tcPr marL="85510" marR="85510" marT="39466" marB="3946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315914"/>
                  </a:ext>
                </a:extLst>
              </a:tr>
              <a:tr h="315728">
                <a:tc>
                  <a:txBody>
                    <a:bodyPr/>
                    <a:lstStyle/>
                    <a:p>
                      <a:pPr latinLnBrk="1"/>
                      <a:r>
                        <a:rPr lang="en-US" sz="1600">
                          <a:effectLst/>
                        </a:rPr>
                        <a:t>git config </a:t>
                      </a:r>
                      <a:r>
                        <a:rPr lang="zh-CN" altLang="en-US" sz="1600">
                          <a:effectLst/>
                        </a:rPr>
                        <a:t>配置项名 新名字</a:t>
                      </a:r>
                    </a:p>
                  </a:txBody>
                  <a:tcPr marL="85510" marR="85510" marT="39466" marB="3946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600" dirty="0">
                          <a:effectLst/>
                        </a:rPr>
                        <a:t>修改配置项</a:t>
                      </a:r>
                    </a:p>
                  </a:txBody>
                  <a:tcPr marL="85510" marR="85510" marT="39466" marB="3946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630741"/>
                  </a:ext>
                </a:extLst>
              </a:tr>
              <a:tr h="315728">
                <a:tc>
                  <a:txBody>
                    <a:bodyPr/>
                    <a:lstStyle/>
                    <a:p>
                      <a:pPr latinLnBrk="1"/>
                      <a:r>
                        <a:rPr lang="en-US" sz="1600">
                          <a:effectLst/>
                        </a:rPr>
                        <a:t>git init</a:t>
                      </a:r>
                    </a:p>
                  </a:txBody>
                  <a:tcPr marL="85510" marR="85510" marT="39466" marB="3946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600">
                          <a:effectLst/>
                        </a:rPr>
                        <a:t>初始化本地版本库</a:t>
                      </a:r>
                    </a:p>
                  </a:txBody>
                  <a:tcPr marL="85510" marR="85510" marT="39466" marB="3946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031015"/>
                  </a:ext>
                </a:extLst>
              </a:tr>
              <a:tr h="315728">
                <a:tc>
                  <a:txBody>
                    <a:bodyPr/>
                    <a:lstStyle/>
                    <a:p>
                      <a:pPr latinLnBrk="1"/>
                      <a:r>
                        <a:rPr lang="en-US" sz="1600">
                          <a:effectLst/>
                        </a:rPr>
                        <a:t>git status</a:t>
                      </a:r>
                    </a:p>
                  </a:txBody>
                  <a:tcPr marL="85510" marR="85510" marT="39466" marB="3946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600" dirty="0">
                          <a:effectLst/>
                        </a:rPr>
                        <a:t>查看仓库状态</a:t>
                      </a:r>
                    </a:p>
                  </a:txBody>
                  <a:tcPr marL="85510" marR="85510" marT="39466" marB="3946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440706"/>
                  </a:ext>
                </a:extLst>
              </a:tr>
              <a:tr h="315728">
                <a:tc>
                  <a:txBody>
                    <a:bodyPr/>
                    <a:lstStyle/>
                    <a:p>
                      <a:pPr latinLnBrk="1"/>
                      <a:r>
                        <a:rPr lang="en-US" sz="1600">
                          <a:effectLst/>
                        </a:rPr>
                        <a:t>git add .</a:t>
                      </a:r>
                    </a:p>
                  </a:txBody>
                  <a:tcPr marL="85510" marR="85510" marT="39466" marB="3946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600">
                          <a:effectLst/>
                        </a:rPr>
                        <a:t>把工作区的所有修改提交到暂存区</a:t>
                      </a:r>
                    </a:p>
                  </a:txBody>
                  <a:tcPr marL="85510" marR="85510" marT="39466" marB="3946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762091"/>
                  </a:ext>
                </a:extLst>
              </a:tr>
              <a:tr h="315728">
                <a:tc>
                  <a:txBody>
                    <a:bodyPr/>
                    <a:lstStyle/>
                    <a:p>
                      <a:pPr latinLnBrk="1"/>
                      <a:r>
                        <a:rPr lang="en-US" sz="1600">
                          <a:effectLst/>
                        </a:rPr>
                        <a:t>git add </a:t>
                      </a:r>
                      <a:r>
                        <a:rPr lang="zh-CN" altLang="en-US" sz="1600">
                          <a:effectLst/>
                        </a:rPr>
                        <a:t>文件路径</a:t>
                      </a:r>
                    </a:p>
                  </a:txBody>
                  <a:tcPr marL="85510" marR="85510" marT="39466" marB="3946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600">
                          <a:effectLst/>
                        </a:rPr>
                        <a:t>把工作区指定文件提交到暂存区</a:t>
                      </a:r>
                    </a:p>
                  </a:txBody>
                  <a:tcPr marL="85510" marR="85510" marT="39466" marB="3946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893237"/>
                  </a:ext>
                </a:extLst>
              </a:tr>
              <a:tr h="552524">
                <a:tc>
                  <a:txBody>
                    <a:bodyPr/>
                    <a:lstStyle/>
                    <a:p>
                      <a:pPr latinLnBrk="1"/>
                      <a:r>
                        <a:rPr lang="en-US" sz="1600">
                          <a:effectLst/>
                        </a:rPr>
                        <a:t>git commit -m "</a:t>
                      </a:r>
                      <a:r>
                        <a:rPr lang="zh-CN" altLang="en-US" sz="1600">
                          <a:effectLst/>
                        </a:rPr>
                        <a:t>描述</a:t>
                      </a:r>
                      <a:r>
                        <a:rPr lang="en-US" altLang="zh-CN" sz="1600">
                          <a:effectLst/>
                        </a:rPr>
                        <a:t>"</a:t>
                      </a:r>
                    </a:p>
                  </a:txBody>
                  <a:tcPr marL="85510" marR="85510" marT="39466" marB="3946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600">
                          <a:effectLst/>
                        </a:rPr>
                        <a:t>把暂存区的修改提交本地版本库（</a:t>
                      </a:r>
                      <a:r>
                        <a:rPr lang="en-US" altLang="zh-CN" sz="1600">
                          <a:effectLst/>
                        </a:rPr>
                        <a:t>master</a:t>
                      </a:r>
                      <a:r>
                        <a:rPr lang="zh-CN" altLang="en-US" sz="1600">
                          <a:effectLst/>
                        </a:rPr>
                        <a:t>分支）</a:t>
                      </a:r>
                    </a:p>
                  </a:txBody>
                  <a:tcPr marL="85510" marR="85510" marT="39466" marB="3946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761784"/>
                  </a:ext>
                </a:extLst>
              </a:tr>
              <a:tr h="315728">
                <a:tc>
                  <a:txBody>
                    <a:bodyPr/>
                    <a:lstStyle/>
                    <a:p>
                      <a:pPr latinLnBrk="1"/>
                      <a:r>
                        <a:rPr lang="en-US" sz="1600">
                          <a:effectLst/>
                        </a:rPr>
                        <a:t>git diff</a:t>
                      </a:r>
                    </a:p>
                  </a:txBody>
                  <a:tcPr marL="85510" marR="85510" marT="39466" marB="3946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600">
                          <a:effectLst/>
                        </a:rPr>
                        <a:t>查看工作区具体修改</a:t>
                      </a:r>
                    </a:p>
                  </a:txBody>
                  <a:tcPr marL="85510" marR="85510" marT="39466" marB="3946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702775"/>
                  </a:ext>
                </a:extLst>
              </a:tr>
              <a:tr h="315728">
                <a:tc>
                  <a:txBody>
                    <a:bodyPr/>
                    <a:lstStyle/>
                    <a:p>
                      <a:pPr latinLnBrk="1"/>
                      <a:r>
                        <a:rPr lang="en-US" sz="1600">
                          <a:effectLst/>
                        </a:rPr>
                        <a:t>git diff --cached</a:t>
                      </a:r>
                    </a:p>
                  </a:txBody>
                  <a:tcPr marL="85510" marR="85510" marT="39466" marB="3946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600" dirty="0">
                          <a:effectLst/>
                        </a:rPr>
                        <a:t>查看暂存区具体修改</a:t>
                      </a:r>
                    </a:p>
                  </a:txBody>
                  <a:tcPr marL="85510" marR="85510" marT="39466" marB="39466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94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997788"/>
      </p:ext>
    </p:extLst>
  </p:cSld>
  <p:clrMapOvr>
    <a:masterClrMapping/>
  </p:clrMapOvr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556</Words>
  <Application>Microsoft Office PowerPoint</Application>
  <PresentationFormat>全屏显示(16:9)</PresentationFormat>
  <Paragraphs>83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微软雅黑</vt:lpstr>
      <vt:lpstr>Arial</vt:lpstr>
      <vt:lpstr>Calibri</vt:lpstr>
      <vt:lpstr>Wingdings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孟 庆凡</cp:lastModifiedBy>
  <cp:revision>133</cp:revision>
  <dcterms:created xsi:type="dcterms:W3CDTF">2016-04-25T01:54:29Z</dcterms:created>
  <dcterms:modified xsi:type="dcterms:W3CDTF">2019-02-12T08:07:34Z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