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34"/>
  </p:notesMasterIdLst>
  <p:sldIdLst>
    <p:sldId id="275" r:id="rId3"/>
    <p:sldId id="312" r:id="rId4"/>
    <p:sldId id="313" r:id="rId5"/>
    <p:sldId id="314" r:id="rId6"/>
    <p:sldId id="315" r:id="rId7"/>
    <p:sldId id="287" r:id="rId8"/>
    <p:sldId id="282" r:id="rId9"/>
    <p:sldId id="319" r:id="rId10"/>
    <p:sldId id="320" r:id="rId11"/>
    <p:sldId id="321" r:id="rId12"/>
    <p:sldId id="324" r:id="rId13"/>
    <p:sldId id="325" r:id="rId14"/>
    <p:sldId id="322" r:id="rId15"/>
    <p:sldId id="323" r:id="rId16"/>
    <p:sldId id="317" r:id="rId17"/>
    <p:sldId id="318" r:id="rId18"/>
    <p:sldId id="311" r:id="rId19"/>
    <p:sldId id="303" r:id="rId20"/>
    <p:sldId id="305" r:id="rId21"/>
    <p:sldId id="304" r:id="rId22"/>
    <p:sldId id="290" r:id="rId23"/>
    <p:sldId id="306" r:id="rId24"/>
    <p:sldId id="289" r:id="rId25"/>
    <p:sldId id="294" r:id="rId26"/>
    <p:sldId id="295" r:id="rId27"/>
    <p:sldId id="309" r:id="rId28"/>
    <p:sldId id="288" r:id="rId29"/>
    <p:sldId id="307" r:id="rId30"/>
    <p:sldId id="310" r:id="rId31"/>
    <p:sldId id="308" r:id="rId32"/>
    <p:sldId id="299" r:id="rId3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88" d="100"/>
          <a:sy n="88" d="100"/>
        </p:scale>
        <p:origin x="960" y="-4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2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8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0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9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3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4042" y="1923678"/>
            <a:ext cx="29835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gulp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340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的简写，目标。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作用：用来指定输出结果的路径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（路径）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中，我们使用的都是相对路径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中，我们要指定具体的文件，如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文件。而在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方法中，只需要指定路径即可，不要指定具体的文件。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37498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pipe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，是管道的意思。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借鉴了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操作系统的管道（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）思想，前一级的输出，直接变成后一级的输入。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如图：</a:t>
            </a:r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3074" name="图片 22">
            <a:extLst>
              <a:ext uri="{FF2B5EF4-FFF2-40B4-BE49-F238E27FC236}">
                <a16:creationId xmlns:a16="http://schemas.microsoft.com/office/drawing/2014/main" id="{578C84A7-2FB3-4380-A620-F44BAD93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759943"/>
            <a:ext cx="52673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340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的简写，目标。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作用：用来指定输出结果的路径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（路径）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中，我们使用的都是相对路径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中，我们要指定具体的文件，如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文件。而在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方法中，只需要指定路径即可，不要指定具体的文件。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40381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0" y="895726"/>
            <a:ext cx="9144000" cy="39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sz="1400" dirty="0">
                <a:latin typeface="宋体" panose="02010600030101010101" pitchFamily="2" charset="-122"/>
              </a:rPr>
              <a:t>作用：指定需要执行任务的文件。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格式：</a:t>
            </a:r>
            <a:r>
              <a:rPr lang="en-US" altLang="zh-CN" sz="1400" b="1" dirty="0" err="1">
                <a:latin typeface="宋体" panose="02010600030101010101" pitchFamily="2" charset="-122"/>
              </a:rPr>
              <a:t>gulp.src</a:t>
            </a:r>
            <a:r>
              <a:rPr lang="en-US" altLang="zh-CN" sz="1400" b="1" dirty="0">
                <a:latin typeface="宋体" panose="02010600030101010101" pitchFamily="2" charset="-122"/>
              </a:rPr>
              <a:t>(globs[, options])</a:t>
            </a:r>
            <a:endParaRPr lang="zh-CN" altLang="zh-CN" sz="1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</a:rPr>
              <a:t>globs</a:t>
            </a:r>
            <a:r>
              <a:rPr lang="zh-CN" altLang="zh-CN" sz="1400" dirty="0">
                <a:latin typeface="宋体" panose="02010600030101010101" pitchFamily="2" charset="-122"/>
              </a:rPr>
              <a:t>：需要处理的源文件匹配符路径，字符串或字符串数组。可以使用类似正则的方式来进行文件的匹配。常见的用法有：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/a.js"</a:t>
            </a:r>
            <a:r>
              <a:rPr lang="zh-CN" altLang="zh-CN" sz="1400" dirty="0">
                <a:latin typeface="宋体" panose="02010600030101010101" pitchFamily="2" charset="-122"/>
              </a:rPr>
              <a:t>，指定具体某个文件，就是指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目录下的</a:t>
            </a:r>
            <a:r>
              <a:rPr lang="en-US" altLang="zh-CN" sz="1400" dirty="0">
                <a:latin typeface="宋体" panose="02010600030101010101" pitchFamily="2" charset="-122"/>
              </a:rPr>
              <a:t>a.js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</a:rPr>
              <a:t>*</a:t>
            </a:r>
            <a:r>
              <a:rPr lang="zh-CN" altLang="zh-CN" sz="1400" dirty="0">
                <a:latin typeface="宋体" panose="02010600030101010101" pitchFamily="2" charset="-122"/>
              </a:rPr>
              <a:t>”</a:t>
            </a:r>
            <a:r>
              <a:rPr lang="en-US" altLang="zh-CN" sz="1400" dirty="0">
                <a:latin typeface="宋体" panose="02010600030101010101" pitchFamily="2" charset="-122"/>
              </a:rPr>
              <a:t>, </a:t>
            </a:r>
            <a:r>
              <a:rPr lang="zh-CN" altLang="zh-CN" sz="1400" dirty="0">
                <a:latin typeface="宋体" panose="02010600030101010101" pitchFamily="2" charset="-122"/>
              </a:rPr>
              <a:t>匹配某个文件夹下的所有文件，如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/*.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，匹配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下所有的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</a:rPr>
              <a:t>**</a:t>
            </a:r>
            <a:r>
              <a:rPr lang="zh-CN" altLang="zh-CN" sz="1400" dirty="0">
                <a:latin typeface="宋体" panose="02010600030101010101" pitchFamily="2" charset="-122"/>
              </a:rPr>
              <a:t>”， 匹配</a:t>
            </a:r>
            <a:r>
              <a:rPr lang="en-US" altLang="zh-CN" sz="1400" dirty="0">
                <a:latin typeface="宋体" panose="02010600030101010101" pitchFamily="2" charset="-122"/>
              </a:rPr>
              <a:t>0</a:t>
            </a:r>
            <a:r>
              <a:rPr lang="zh-CN" altLang="zh-CN" sz="1400" dirty="0">
                <a:latin typeface="宋体" panose="02010600030101010101" pitchFamily="2" charset="-122"/>
              </a:rPr>
              <a:t>个或多个子文件夹，如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/**/*.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，匹配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下的所有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文件以及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下的子目录中的所有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</a:rPr>
              <a:t>{ }</a:t>
            </a:r>
            <a:r>
              <a:rPr lang="zh-CN" altLang="zh-CN" sz="1400" dirty="0">
                <a:latin typeface="宋体" panose="02010600030101010101" pitchFamily="2" charset="-122"/>
              </a:rPr>
              <a:t>”，匹配多个属性，如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/{a,b}.js </a:t>
            </a:r>
            <a:r>
              <a:rPr lang="zh-CN" altLang="zh-CN" sz="1400" dirty="0">
                <a:latin typeface="宋体" panose="02010600030101010101" pitchFamily="2" charset="-122"/>
              </a:rPr>
              <a:t>，包含</a:t>
            </a:r>
            <a:r>
              <a:rPr lang="en-US" altLang="zh-CN" sz="1400" dirty="0">
                <a:latin typeface="宋体" panose="02010600030101010101" pitchFamily="2" charset="-122"/>
              </a:rPr>
              <a:t>a.js</a:t>
            </a:r>
            <a:r>
              <a:rPr lang="zh-CN" altLang="zh-CN" sz="1400" dirty="0">
                <a:latin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</a:rPr>
              <a:t>b.js</a:t>
            </a:r>
            <a:r>
              <a:rPr lang="zh-CN" altLang="zh-CN" sz="1400" dirty="0">
                <a:latin typeface="宋体" panose="02010600030101010101" pitchFamily="2" charset="-122"/>
              </a:rPr>
              <a:t>，再如</a:t>
            </a:r>
            <a:r>
              <a:rPr lang="en-US" altLang="zh-CN" sz="1400" dirty="0">
                <a:latin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/*.{ jpg, </a:t>
            </a:r>
            <a:r>
              <a:rPr lang="en-US" altLang="zh-CN" sz="1400" dirty="0" err="1">
                <a:latin typeface="宋体" panose="02010600030101010101" pitchFamily="2" charset="-122"/>
              </a:rPr>
              <a:t>png</a:t>
            </a:r>
            <a:r>
              <a:rPr lang="en-US" altLang="zh-CN" sz="1400" dirty="0">
                <a:latin typeface="宋体" panose="02010600030101010101" pitchFamily="2" charset="-122"/>
              </a:rPr>
              <a:t>, gif } </a:t>
            </a:r>
            <a:r>
              <a:rPr lang="zh-CN" altLang="zh-CN" sz="1400" dirty="0">
                <a:latin typeface="宋体" panose="02010600030101010101" pitchFamily="2" charset="-122"/>
              </a:rPr>
              <a:t>表示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所有的</a:t>
            </a:r>
            <a:r>
              <a:rPr lang="en-US" altLang="zh-CN" sz="1400" dirty="0">
                <a:latin typeface="宋体" panose="02010600030101010101" pitchFamily="2" charset="-122"/>
              </a:rPr>
              <a:t>jpg/</a:t>
            </a:r>
            <a:r>
              <a:rPr lang="en-US" altLang="zh-CN" sz="1400" dirty="0" err="1">
                <a:latin typeface="宋体" panose="02010600030101010101" pitchFamily="2" charset="-122"/>
              </a:rPr>
              <a:t>png</a:t>
            </a:r>
            <a:r>
              <a:rPr lang="en-US" altLang="zh-CN" sz="1400" dirty="0">
                <a:latin typeface="宋体" panose="02010600030101010101" pitchFamily="2" charset="-122"/>
              </a:rPr>
              <a:t>/gif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“！”，排除文件，如 ！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/a.js</a:t>
            </a:r>
            <a:r>
              <a:rPr lang="zh-CN" altLang="zh-CN" sz="1400" dirty="0">
                <a:latin typeface="宋体" panose="02010600030101010101" pitchFamily="2" charset="-122"/>
              </a:rPr>
              <a:t>，不包含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下的</a:t>
            </a:r>
            <a:r>
              <a:rPr lang="en-US" altLang="zh-CN" sz="1400" dirty="0">
                <a:latin typeface="宋体" panose="02010600030101010101" pitchFamily="2" charset="-122"/>
              </a:rPr>
              <a:t>a.js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9632DBF9-A9E1-42AD-939C-55B84D07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55654"/>
            <a:ext cx="5267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0" y="895726"/>
            <a:ext cx="9144000" cy="39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sz="1400" dirty="0">
                <a:latin typeface="宋体" panose="02010600030101010101" pitchFamily="2" charset="-122"/>
              </a:rPr>
              <a:t>作用：指定需要执行任务的文件。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格式：</a:t>
            </a:r>
            <a:r>
              <a:rPr lang="en-US" altLang="zh-CN" sz="1400" b="1" dirty="0" err="1">
                <a:latin typeface="宋体" panose="02010600030101010101" pitchFamily="2" charset="-122"/>
              </a:rPr>
              <a:t>gulp.src</a:t>
            </a:r>
            <a:r>
              <a:rPr lang="en-US" altLang="zh-CN" sz="1400" b="1" dirty="0">
                <a:latin typeface="宋体" panose="02010600030101010101" pitchFamily="2" charset="-122"/>
              </a:rPr>
              <a:t>(globs[, options])</a:t>
            </a:r>
            <a:endParaRPr lang="zh-CN" altLang="zh-CN" sz="1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</a:rPr>
              <a:t>globs</a:t>
            </a:r>
            <a:r>
              <a:rPr lang="zh-CN" altLang="zh-CN" sz="1400" dirty="0">
                <a:latin typeface="宋体" panose="02010600030101010101" pitchFamily="2" charset="-122"/>
              </a:rPr>
              <a:t>：需要处理的源文件匹配符路径，字符串或字符串数组。可以使用类似正则的方式来进行文件的匹配。常见的用法有：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/a.js"</a:t>
            </a:r>
            <a:r>
              <a:rPr lang="zh-CN" altLang="zh-CN" sz="1400" dirty="0">
                <a:latin typeface="宋体" panose="02010600030101010101" pitchFamily="2" charset="-122"/>
              </a:rPr>
              <a:t>，指定具体某个文件，就是指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目录下的</a:t>
            </a:r>
            <a:r>
              <a:rPr lang="en-US" altLang="zh-CN" sz="1400" dirty="0">
                <a:latin typeface="宋体" panose="02010600030101010101" pitchFamily="2" charset="-122"/>
              </a:rPr>
              <a:t>a.js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</a:rPr>
              <a:t>*</a:t>
            </a:r>
            <a:r>
              <a:rPr lang="zh-CN" altLang="zh-CN" sz="1400" dirty="0">
                <a:latin typeface="宋体" panose="02010600030101010101" pitchFamily="2" charset="-122"/>
              </a:rPr>
              <a:t>”</a:t>
            </a:r>
            <a:r>
              <a:rPr lang="en-US" altLang="zh-CN" sz="1400" dirty="0">
                <a:latin typeface="宋体" panose="02010600030101010101" pitchFamily="2" charset="-122"/>
              </a:rPr>
              <a:t>, </a:t>
            </a:r>
            <a:r>
              <a:rPr lang="zh-CN" altLang="zh-CN" sz="1400" dirty="0">
                <a:latin typeface="宋体" panose="02010600030101010101" pitchFamily="2" charset="-122"/>
              </a:rPr>
              <a:t>匹配某个文件夹下的所有文件，如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/*.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，匹配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下所有的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</a:rPr>
              <a:t>**</a:t>
            </a:r>
            <a:r>
              <a:rPr lang="zh-CN" altLang="zh-CN" sz="1400" dirty="0">
                <a:latin typeface="宋体" panose="02010600030101010101" pitchFamily="2" charset="-122"/>
              </a:rPr>
              <a:t>”， 匹配</a:t>
            </a:r>
            <a:r>
              <a:rPr lang="en-US" altLang="zh-CN" sz="1400" dirty="0">
                <a:latin typeface="宋体" panose="02010600030101010101" pitchFamily="2" charset="-122"/>
              </a:rPr>
              <a:t>0</a:t>
            </a:r>
            <a:r>
              <a:rPr lang="zh-CN" altLang="zh-CN" sz="1400" dirty="0">
                <a:latin typeface="宋体" panose="02010600030101010101" pitchFamily="2" charset="-122"/>
              </a:rPr>
              <a:t>个或多个子文件夹，如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/**/*.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，匹配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下的所有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文件以及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下的子目录中的所有</a:t>
            </a:r>
            <a:r>
              <a:rPr lang="en-US" altLang="zh-CN" sz="1400" dirty="0" err="1">
                <a:latin typeface="宋体" panose="02010600030101010101" pitchFamily="2" charset="-122"/>
              </a:rPr>
              <a:t>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</a:rPr>
              <a:t>{ }</a:t>
            </a:r>
            <a:r>
              <a:rPr lang="zh-CN" altLang="zh-CN" sz="1400" dirty="0">
                <a:latin typeface="宋体" panose="02010600030101010101" pitchFamily="2" charset="-122"/>
              </a:rPr>
              <a:t>”，匹配多个属性，如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/{a,b}.js </a:t>
            </a:r>
            <a:r>
              <a:rPr lang="zh-CN" altLang="zh-CN" sz="1400" dirty="0">
                <a:latin typeface="宋体" panose="02010600030101010101" pitchFamily="2" charset="-122"/>
              </a:rPr>
              <a:t>，包含</a:t>
            </a:r>
            <a:r>
              <a:rPr lang="en-US" altLang="zh-CN" sz="1400" dirty="0">
                <a:latin typeface="宋体" panose="02010600030101010101" pitchFamily="2" charset="-122"/>
              </a:rPr>
              <a:t>a.js</a:t>
            </a:r>
            <a:r>
              <a:rPr lang="zh-CN" altLang="zh-CN" sz="1400" dirty="0">
                <a:latin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</a:rPr>
              <a:t>b.js</a:t>
            </a:r>
            <a:r>
              <a:rPr lang="zh-CN" altLang="zh-CN" sz="1400" dirty="0">
                <a:latin typeface="宋体" panose="02010600030101010101" pitchFamily="2" charset="-122"/>
              </a:rPr>
              <a:t>，再如</a:t>
            </a:r>
            <a:r>
              <a:rPr lang="en-US" altLang="zh-CN" sz="1400" dirty="0">
                <a:latin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/*.{ jpg, </a:t>
            </a:r>
            <a:r>
              <a:rPr lang="en-US" altLang="zh-CN" sz="1400" dirty="0" err="1">
                <a:latin typeface="宋体" panose="02010600030101010101" pitchFamily="2" charset="-122"/>
              </a:rPr>
              <a:t>png</a:t>
            </a:r>
            <a:r>
              <a:rPr lang="en-US" altLang="zh-CN" sz="1400" dirty="0">
                <a:latin typeface="宋体" panose="02010600030101010101" pitchFamily="2" charset="-122"/>
              </a:rPr>
              <a:t>, gif } </a:t>
            </a:r>
            <a:r>
              <a:rPr lang="zh-CN" altLang="zh-CN" sz="1400" dirty="0">
                <a:latin typeface="宋体" panose="02010600030101010101" pitchFamily="2" charset="-122"/>
              </a:rPr>
              <a:t>表示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所有的</a:t>
            </a:r>
            <a:r>
              <a:rPr lang="en-US" altLang="zh-CN" sz="1400" dirty="0">
                <a:latin typeface="宋体" panose="02010600030101010101" pitchFamily="2" charset="-122"/>
              </a:rPr>
              <a:t>jpg/</a:t>
            </a:r>
            <a:r>
              <a:rPr lang="en-US" altLang="zh-CN" sz="1400" dirty="0" err="1">
                <a:latin typeface="宋体" panose="02010600030101010101" pitchFamily="2" charset="-122"/>
              </a:rPr>
              <a:t>png</a:t>
            </a:r>
            <a:r>
              <a:rPr lang="en-US" altLang="zh-CN" sz="1400" dirty="0">
                <a:latin typeface="宋体" panose="02010600030101010101" pitchFamily="2" charset="-122"/>
              </a:rPr>
              <a:t>/gif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“！”，排除文件，如 ！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en-US" altLang="zh-CN" sz="1400" dirty="0">
                <a:latin typeface="宋体" panose="02010600030101010101" pitchFamily="2" charset="-122"/>
              </a:rPr>
              <a:t>/a.js</a:t>
            </a:r>
            <a:r>
              <a:rPr lang="zh-CN" altLang="zh-CN" sz="1400" dirty="0">
                <a:latin typeface="宋体" panose="02010600030101010101" pitchFamily="2" charset="-122"/>
              </a:rPr>
              <a:t>，不包含</a:t>
            </a:r>
            <a:r>
              <a:rPr lang="en-US" altLang="zh-CN" sz="1400" dirty="0" err="1">
                <a:latin typeface="宋体" panose="02010600030101010101" pitchFamily="2" charset="-122"/>
              </a:rPr>
              <a:t>src</a:t>
            </a:r>
            <a:r>
              <a:rPr lang="zh-CN" altLang="zh-CN" sz="1400" dirty="0">
                <a:latin typeface="宋体" panose="02010600030101010101" pitchFamily="2" charset="-122"/>
              </a:rPr>
              <a:t>下的</a:t>
            </a:r>
            <a:r>
              <a:rPr lang="en-US" altLang="zh-CN" sz="1400" dirty="0">
                <a:latin typeface="宋体" panose="02010600030101010101" pitchFamily="2" charset="-122"/>
              </a:rPr>
              <a:t>a.js</a:t>
            </a:r>
            <a:r>
              <a:rPr lang="zh-CN" altLang="zh-CN" sz="1400" dirty="0">
                <a:latin typeface="宋体" panose="02010600030101010101" pitchFamily="2" charset="-122"/>
              </a:rPr>
              <a:t>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9632DBF9-A9E1-42AD-939C-55B84D07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55654"/>
            <a:ext cx="5267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1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570572" y="4587974"/>
            <a:ext cx="20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https://gulpjs.com/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692F2-7E46-449A-8216-F5775D7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5526"/>
            <a:ext cx="7596336" cy="3700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92162-72C3-4ED1-8CBD-E2665F0C6B5C}"/>
              </a:ext>
            </a:extLst>
          </p:cNvPr>
          <p:cNvSpPr txBox="1"/>
          <p:nvPr/>
        </p:nvSpPr>
        <p:spPr>
          <a:xfrm>
            <a:off x="6876256" y="3708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9534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E8FDD-953E-495C-A15E-3AE7518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4990476" cy="25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A6CE3-BD6E-4591-9F1C-0FF88A7F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7" y="428893"/>
            <a:ext cx="392380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611560" y="1328926"/>
            <a:ext cx="9105847" cy="33547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、全局安装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宋体" panose="02010600030101010101" pitchFamily="2" charset="-122"/>
              </a:rPr>
              <a:t>全局安装，是为了在任何地方，可以使用</a:t>
            </a:r>
            <a:r>
              <a:rPr lang="en-US" altLang="zh-CN" sz="1200" b="1" dirty="0">
                <a:latin typeface="宋体" panose="02010600030101010101" pitchFamily="2" charset="-122"/>
              </a:rPr>
              <a:t>gulp </a:t>
            </a:r>
            <a:r>
              <a:rPr lang="zh-CN" altLang="zh-CN" sz="1200" b="1" dirty="0">
                <a:latin typeface="宋体" panose="02010600030101010101" pitchFamily="2" charset="-122"/>
              </a:rPr>
              <a:t>命令</a:t>
            </a:r>
            <a:r>
              <a:rPr lang="zh-CN" altLang="zh-CN" sz="1200" dirty="0">
                <a:latin typeface="宋体" panose="02010600030101010101" pitchFamily="2" charset="-122"/>
              </a:rPr>
              <a:t>来执行任务。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--global gulp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测试命令：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–v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、作为项目的开发依赖（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devDependencies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gulp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7864" y="319837"/>
            <a:ext cx="19832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安装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31261" y="771550"/>
            <a:ext cx="8565279" cy="61555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62424" y="142106"/>
            <a:ext cx="3057247" cy="80021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zh-CN" sz="28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什么是自动化构建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D7532-CC57-4204-8FE6-3CC51288568E}"/>
              </a:ext>
            </a:extLst>
          </p:cNvPr>
          <p:cNvSpPr/>
          <p:nvPr/>
        </p:nvSpPr>
        <p:spPr>
          <a:xfrm>
            <a:off x="971600" y="958680"/>
            <a:ext cx="7200800" cy="15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从前端的角度来讲，如何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优化网站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，提升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网站性能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浏览器端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&lt;---&gt;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31614B1-44E6-47DF-99BC-575F3AFA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8964"/>
            <a:ext cx="4835277" cy="269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FFDA52-204B-4DCF-ABA4-FF3DDB55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21" y="687069"/>
            <a:ext cx="541686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针对第一点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我们需要做的就是 尽量的减少每一个文件的容量的大小。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如何减少呢？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HTML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：站在结构的层面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图片：无损压缩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2">
            <a:extLst>
              <a:ext uri="{FF2B5EF4-FFF2-40B4-BE49-F238E27FC236}">
                <a16:creationId xmlns:a16="http://schemas.microsoft.com/office/drawing/2014/main" id="{1039922B-E790-47F2-9110-0AB855CC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1" y="3651870"/>
            <a:ext cx="6892648" cy="6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F8D147-EAA9-446D-B0E6-444CC317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" y="626262"/>
            <a:ext cx="24421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针对第二点：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尽量减少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http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请求次数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3">
            <a:extLst>
              <a:ext uri="{FF2B5EF4-FFF2-40B4-BE49-F238E27FC236}">
                <a16:creationId xmlns:a16="http://schemas.microsoft.com/office/drawing/2014/main" id="{BA916A7C-8DAB-4520-918F-94D83A74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5" y="1603935"/>
            <a:ext cx="5893297" cy="16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A7E90B-D793-40E0-9628-F30AC136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8" y="3486948"/>
            <a:ext cx="6696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具体来说，就是合并。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文件，可以合并的就合并</a:t>
            </a:r>
            <a:r>
              <a:rPr lang="zh-CN" altLang="en-US" sz="1600" dirty="0"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文件，可以合并的都合并。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背景图片，合并，使用雪碧图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sprite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r>
              <a:rPr lang="zh-CN" altLang="zh-CN" sz="1600" kern="100" dirty="0">
                <a:cs typeface="Times New Roman" panose="02020603050405020304" pitchFamily="18" charset="0"/>
              </a:rPr>
              <a:t>前景图片，滚动加载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cs typeface="Times New Roman" panose="02020603050405020304" pitchFamily="18" charset="0"/>
              </a:rPr>
              <a:t>延迟加载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D20817-503B-4F2B-BD02-02B82F8513C6}"/>
              </a:ext>
            </a:extLst>
          </p:cNvPr>
          <p:cNvSpPr/>
          <p:nvPr/>
        </p:nvSpPr>
        <p:spPr>
          <a:xfrm>
            <a:off x="935088" y="1059582"/>
            <a:ext cx="8208912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使用专业的工具，可以做到随时编辑，随时压缩合并。</a:t>
            </a: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（目前最流行的前端自动构建化工具，插件机制非常强大）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bower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（比较简单，主要用来安装文件或库，并解决依赖的问题）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（比较复杂，上手难，现在</a:t>
            </a: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逐渐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所取代）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webpack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react/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结合在一起使用）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6053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467544" y="1326123"/>
            <a:ext cx="8565279" cy="3477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是前端开发过程中一种基于流的代码构建工具，是自动化项目的构建利器。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的自动任务运行器。可以自动完成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等文件的检测、检查、合并、压缩、格式化等，并监听文件在改动后重复指定的这些步骤。</a:t>
            </a: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grunt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非常类似，但相比于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的频繁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的流操作，更更快更便捷的完成构建工作。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7266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What is 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158631" y="4656042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https://www.gulpjs.com.cn/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9DC01-E726-45CF-AB1B-BF4A7B97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7" y="527680"/>
            <a:ext cx="6842225" cy="4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1115616" y="915566"/>
            <a:ext cx="6678488" cy="359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task</a:t>
            </a:r>
            <a:endParaRPr lang="en-US" altLang="zh-CN" sz="28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作用：用来定义一个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gulp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任务的。</a:t>
            </a: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gulp.task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（任务名，具体要执行的任务）</a:t>
            </a:r>
            <a:endParaRPr lang="zh-CN" altLang="zh-CN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其中，任务名就是一个字符串</a:t>
            </a: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要执行的任务，使用回调函数表示，就是一个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回调函数：一个函数作为另外一个函数的参数，那么这个作为参数的这个函数就是回调函数。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9632DBF9-A9E1-42AD-939C-55B84D07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4819"/>
            <a:ext cx="5267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0" y="895726"/>
            <a:ext cx="9144000" cy="39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作用：指定需要执行任务的文件。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gulp.src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(globs[, options])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：需要处理的源文件匹配符路径，字符串或字符串数组。可以使用类似正则的方式来进行文件的匹配。常见的用法有：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/a.js"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，指定具体某个文件，就是指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匹配某个文件夹下的所有文件，如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下所有的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 匹配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个或多个子文件夹，如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/**/*.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文件以及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下的子目录中的所有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”，匹配多个属性，如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/{a,b}.js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/*.{ jpg,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gif }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/gif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“！”，排除文件，如 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，不包含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347864" y="416836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21721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1324</Words>
  <Application>Microsoft Office PowerPoint</Application>
  <PresentationFormat>全屏显示(16:9)</PresentationFormat>
  <Paragraphs>190</Paragraphs>
  <Slides>31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174</cp:revision>
  <dcterms:created xsi:type="dcterms:W3CDTF">2016-04-25T01:54:29Z</dcterms:created>
  <dcterms:modified xsi:type="dcterms:W3CDTF">2018-12-26T15:46:18Z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