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94" r:id="rId2"/>
    <p:sldId id="4584" r:id="rId3"/>
    <p:sldId id="4473" r:id="rId4"/>
    <p:sldId id="4415" r:id="rId5"/>
    <p:sldId id="4606" r:id="rId6"/>
    <p:sldId id="4605" r:id="rId7"/>
    <p:sldId id="4582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">
          <p15:clr>
            <a:srgbClr val="A4A3A4"/>
          </p15:clr>
        </p15:guide>
        <p15:guide id="2" orient="horz" pos="4208">
          <p15:clr>
            <a:srgbClr val="A4A3A4"/>
          </p15:clr>
        </p15:guide>
        <p15:guide id="3" pos="4050">
          <p15:clr>
            <a:srgbClr val="A4A3A4"/>
          </p15:clr>
        </p15:guide>
        <p15:guide id="4" pos="540">
          <p15:clr>
            <a:srgbClr val="A4A3A4"/>
          </p15:clr>
        </p15:guide>
        <p15:guide id="5" pos="7467">
          <p15:clr>
            <a:srgbClr val="A4A3A4"/>
          </p15:clr>
        </p15:guide>
        <p15:guide id="6" pos="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D9EFFF"/>
    <a:srgbClr val="C00000"/>
    <a:srgbClr val="D14E5B"/>
    <a:srgbClr val="CA8F45"/>
    <a:srgbClr val="4BC1DD"/>
    <a:srgbClr val="58A9CC"/>
    <a:srgbClr val="0C2744"/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69" d="100"/>
          <a:sy n="69" d="100"/>
        </p:scale>
        <p:origin x="810" y="60"/>
      </p:cViewPr>
      <p:guideLst>
        <p:guide orient="horz" pos="268"/>
        <p:guide orient="horz" pos="4208"/>
        <p:guide pos="4050"/>
        <p:guide pos="540"/>
        <p:guide pos="7467"/>
        <p:guide pos="692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41990-2136-46E7-A924-F4C602590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2" t="3044"/>
          <a:stretch>
            <a:fillRect/>
          </a:stretch>
        </p:blipFill>
        <p:spPr>
          <a:xfrm>
            <a:off x="0" y="0"/>
            <a:ext cx="5709296" cy="3519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2D8EBB-26AC-4E67-99F1-52B4863E1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9536695" y="3910597"/>
            <a:ext cx="2968252" cy="36758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08695" y="303957"/>
            <a:ext cx="282125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0000" cap="all" dirty="0">
                <a:solidFill>
                  <a:srgbClr val="0070C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2018</a:t>
            </a:r>
            <a:endParaRPr lang="zh-CN" altLang="en-US" sz="10000" cap="all" dirty="0">
              <a:solidFill>
                <a:srgbClr val="0070C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045306" y="4686246"/>
            <a:ext cx="5437423" cy="74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八维</a:t>
            </a:r>
            <a:r>
              <a:rPr lang="en-US" altLang="zh-C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网站工程学院 </a:t>
            </a:r>
            <a:r>
              <a:rPr lang="en-US" altLang="zh-C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高级前端讲师</a:t>
            </a:r>
          </a:p>
          <a:p>
            <a:pPr algn="r"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孟庆凡</a:t>
            </a:r>
            <a:endParaRPr lang="en-US" altLang="zh-CN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4E44A5-2146-4836-B447-88FCCE069C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09190" y="1802184"/>
            <a:ext cx="5840370" cy="253943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7251065" y="239135"/>
            <a:ext cx="5607685" cy="112503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7581503" y="385250"/>
            <a:ext cx="3721937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个人介绍</a:t>
            </a:r>
          </a:p>
        </p:txBody>
      </p:sp>
      <p:sp>
        <p:nvSpPr>
          <p:cNvPr id="7" name="文本占位符 6"/>
          <p:cNvSpPr txBox="1"/>
          <p:nvPr>
            <p:custDataLst>
              <p:tags r:id="rId4"/>
            </p:custDataLst>
          </p:nvPr>
        </p:nvSpPr>
        <p:spPr>
          <a:xfrm>
            <a:off x="7581503" y="1023160"/>
            <a:ext cx="3721937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PERSONAL INTRODUCTIONS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022" y="1263919"/>
            <a:ext cx="5821198" cy="4130874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姓名：孟庆凡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职位：前端工程师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生辰：199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.1.5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学校：中国农业大学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2011-2014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工作经验：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—2018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兴趣：风光人像摄影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065" y="1814195"/>
            <a:ext cx="4876165" cy="4876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695" y="3688333"/>
            <a:ext cx="3816113" cy="2688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57" y="3992697"/>
            <a:ext cx="2520281" cy="207973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易宝支付有限公司</a:t>
            </a:r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前端工程师</a:t>
            </a:r>
            <a:endParaRPr lang="zh-CN" altLang="en-US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哆啦口袋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哆啦开店宝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7167" y="1359080"/>
            <a:ext cx="3770613" cy="3011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职业经历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PROFESSIONAL EXPERIENCE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6858" y="1629432"/>
            <a:ext cx="2971230" cy="2493503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玖富联银科技有限公司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移动前端工程师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悟空理财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玖富钱包 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8756430" y="3487420"/>
            <a:ext cx="3825930" cy="30333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021570" y="3992697"/>
            <a:ext cx="329565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国美金控投资有限公司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H5前端工程师</a:t>
            </a:r>
          </a:p>
          <a:p>
            <a:endParaRPr lang="zh-CN" alt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美付宝 APP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国美收银台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5" y="1374888"/>
            <a:ext cx="3819822" cy="2313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67" y="4370885"/>
            <a:ext cx="3770613" cy="244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49F64B-3B98-41FF-B617-DA0674129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483" y="1255007"/>
            <a:ext cx="3846586" cy="257734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0"/>
          <p:cNvGrpSpPr/>
          <p:nvPr/>
        </p:nvGrpSpPr>
        <p:grpSpPr>
          <a:xfrm>
            <a:off x="473075" y="1583690"/>
            <a:ext cx="4780280" cy="2681775"/>
            <a:chOff x="9265503" y="2463181"/>
            <a:chExt cx="2990246" cy="2153536"/>
          </a:xfrm>
        </p:grpSpPr>
        <p:sp>
          <p:nvSpPr>
            <p:cNvPr id="30" name="Rectangle 28"/>
            <p:cNvSpPr/>
            <p:nvPr/>
          </p:nvSpPr>
          <p:spPr>
            <a:xfrm>
              <a:off x="9265503" y="2840150"/>
              <a:ext cx="2990246" cy="177656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 dirty="0">
                <a:latin typeface="+mn-ea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sz="1600" dirty="0" err="1">
                  <a:sym typeface="+mn-ea"/>
                </a:rPr>
                <a:t>负责团队专业上发展，关注互联网产业的发展，做到专业发展和业务需求相结合</a:t>
              </a:r>
              <a:r>
                <a:rPr lang="zh-CN" sz="1600" dirty="0">
                  <a:sym typeface="+mn-ea"/>
                </a:rPr>
                <a:t>。</a:t>
              </a: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sz="1600" dirty="0">
                <a:sym typeface="+mn-ea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ym typeface="+mn-ea"/>
                </a:rPr>
                <a:t>负责团队的前端开发质量，保障进度，不断提升效率和产能，追求高性能，有针对性实施前后端分离。</a:t>
              </a:r>
            </a:p>
            <a:p>
              <a:pPr marL="0" indent="0" algn="l">
                <a:lnSpc>
                  <a:spcPct val="160000"/>
                </a:lnSpc>
                <a:buFont typeface="Arial" panose="020B0604020202020204" pitchFamily="34" charset="0"/>
                <a:buNone/>
              </a:pPr>
              <a:endParaRPr lang="zh-CN" altLang="en-GB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9348192" y="2463181"/>
              <a:ext cx="1878178" cy="29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GB" sz="2000" b="1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业务方向</a:t>
              </a: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6983729" y="1583690"/>
            <a:ext cx="4264661" cy="368935"/>
            <a:chOff x="9068525" y="2445407"/>
            <a:chExt cx="3238068" cy="899020"/>
          </a:xfrm>
        </p:grpSpPr>
        <p:sp>
          <p:nvSpPr>
            <p:cNvPr id="50" name="Rectangle 28"/>
            <p:cNvSpPr/>
            <p:nvPr/>
          </p:nvSpPr>
          <p:spPr>
            <a:xfrm>
              <a:off x="9316347" y="2762135"/>
              <a:ext cx="2990246" cy="2666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GB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TextBox 29"/>
            <p:cNvSpPr txBox="1"/>
            <p:nvPr/>
          </p:nvSpPr>
          <p:spPr>
            <a:xfrm>
              <a:off x="9068525" y="2445407"/>
              <a:ext cx="1878178" cy="8990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GB" sz="20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项目方向</a:t>
              </a:r>
            </a:p>
          </p:txBody>
        </p:sp>
      </p:grpSp>
      <p:sp>
        <p:nvSpPr>
          <p:cNvPr id="37" name="TextBox 8"/>
          <p:cNvSpPr txBox="1"/>
          <p:nvPr/>
        </p:nvSpPr>
        <p:spPr>
          <a:xfrm>
            <a:off x="116205" y="170180"/>
            <a:ext cx="217805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工作内容</a:t>
            </a:r>
          </a:p>
        </p:txBody>
      </p:sp>
      <p:sp>
        <p:nvSpPr>
          <p:cNvPr id="38" name="TextBox 8"/>
          <p:cNvSpPr txBox="1"/>
          <p:nvPr/>
        </p:nvSpPr>
        <p:spPr>
          <a:xfrm>
            <a:off x="-260350" y="777240"/>
            <a:ext cx="2436495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BUSINESS CONTENT</a:t>
            </a:r>
          </a:p>
        </p:txBody>
      </p:sp>
      <p:pic>
        <p:nvPicPr>
          <p:cNvPr id="40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51" y="425308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55790" y="1823085"/>
            <a:ext cx="4591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latin typeface="+mn-ea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框架的引用，降低维护成本，提高工作效率，分工更加明确，紧追互联网行业的发展形势。</a:t>
            </a:r>
            <a:r>
              <a:rPr lang="zh-CN" altLang="en-US" sz="1600" dirty="0">
                <a:sym typeface="+mn-ea"/>
              </a:rPr>
              <a:t>采用组件化思想搭建整个项目，从而使组件高度复用。</a:t>
            </a:r>
            <a:endParaRPr lang="zh-CN" altLang="en-US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对可用性、可访问性等相关知识有实际的了解和实践经验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了解支付行业，针对用户特点给出针对性的前端解决方案。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-1635521" y="172131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重点项目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-1203473" y="812228"/>
            <a:ext cx="3483893" cy="2768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PROJECT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pic>
        <p:nvPicPr>
          <p:cNvPr id="81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FA8D00-A8DE-4263-BEB8-79ABDFD6E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2" y="448911"/>
            <a:ext cx="6480720" cy="67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2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/>
          <p:cNvSpPr txBox="1"/>
          <p:nvPr/>
        </p:nvSpPr>
        <p:spPr>
          <a:xfrm>
            <a:off x="4845199" y="613814"/>
            <a:ext cx="2763674" cy="4504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A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国美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线上</a:t>
            </a:r>
            <a:r>
              <a:rPr lang="zh-CN" altLang="en-A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收银台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-1758310" y="172131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重点项目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-1293048" y="787446"/>
            <a:ext cx="3483893" cy="2768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PROJECT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pic>
        <p:nvPicPr>
          <p:cNvPr id="81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8" name="Picture 4" descr="http://img.gomein.net.cn/gmpro/1.0.0/helpcenter/1.0.1/images/temp/new_pay_one.jpg">
            <a:extLst>
              <a:ext uri="{FF2B5EF4-FFF2-40B4-BE49-F238E27FC236}">
                <a16:creationId xmlns:a16="http://schemas.microsoft.com/office/drawing/2014/main" id="{908288CB-26BC-4098-935F-F9DF3181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25" y="1261992"/>
            <a:ext cx="10953341" cy="563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477047" y="2949669"/>
            <a:ext cx="6336704" cy="707886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500" b="1" dirty="0">
                <a:solidFill>
                  <a:srgbClr val="0070C0"/>
                </a:solidFill>
                <a:cs typeface="Arial" panose="020B0604020202020204" pitchFamily="34" charset="0"/>
              </a:rPr>
              <a:t>感谢聆听  </a:t>
            </a:r>
            <a:r>
              <a:rPr lang="en-US" altLang="zh-CN" sz="4500" b="1" dirty="0">
                <a:solidFill>
                  <a:srgbClr val="0070C0"/>
                </a:solidFill>
                <a:cs typeface="Arial" panose="020B0604020202020204" pitchFamily="34" charset="0"/>
              </a:rPr>
              <a:t>Thank you</a:t>
            </a:r>
            <a:r>
              <a:rPr lang="zh-CN" altLang="en-US" sz="4500" b="1" dirty="0">
                <a:solidFill>
                  <a:srgbClr val="0070C0"/>
                </a:solidFill>
                <a:cs typeface="Arial" panose="020B0604020202020204" pitchFamily="34" charset="0"/>
              </a:rPr>
              <a:t>！</a:t>
            </a:r>
            <a:endParaRPr lang="en-US" altLang="zh-CN" sz="45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2" descr="C:\Users\Administrator\Desktop\资源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648" y="3671331"/>
            <a:ext cx="2294576" cy="6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heme/theme1.xml><?xml version="1.0" encoding="utf-8"?>
<a:theme xmlns:a="http://schemas.openxmlformats.org/drawingml/2006/main" name="第一PPT，www.1ppt.com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92D050"/>
      </a:accent2>
      <a:accent3>
        <a:srgbClr val="0070C0"/>
      </a:accent3>
      <a:accent4>
        <a:srgbClr val="92D050"/>
      </a:accent4>
      <a:accent5>
        <a:srgbClr val="0070C0"/>
      </a:accent5>
      <a:accent6>
        <a:srgbClr val="92D050"/>
      </a:accent6>
      <a:hlink>
        <a:srgbClr val="0070C0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自定义</PresentationFormat>
  <Paragraphs>52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/>
  <cp:keywords>第一PPT模板网-WWW.1PPT.COM</cp:keywords>
  <cp:lastModifiedBy/>
  <cp:revision>77</cp:revision>
  <dcterms:created xsi:type="dcterms:W3CDTF">2016-11-27T10:14:00Z</dcterms:created>
  <dcterms:modified xsi:type="dcterms:W3CDTF">2018-12-24T14:38:37Z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