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7"/>
  </p:notesMasterIdLst>
  <p:sldIdLst>
    <p:sldId id="275" r:id="rId3"/>
    <p:sldId id="312" r:id="rId4"/>
    <p:sldId id="313" r:id="rId5"/>
    <p:sldId id="314" r:id="rId6"/>
    <p:sldId id="315" r:id="rId7"/>
    <p:sldId id="287" r:id="rId8"/>
    <p:sldId id="282" r:id="rId9"/>
    <p:sldId id="317" r:id="rId10"/>
    <p:sldId id="318" r:id="rId11"/>
    <p:sldId id="311" r:id="rId12"/>
    <p:sldId id="303" r:id="rId13"/>
    <p:sldId id="305" r:id="rId14"/>
    <p:sldId id="304" r:id="rId15"/>
    <p:sldId id="290" r:id="rId16"/>
    <p:sldId id="306" r:id="rId17"/>
    <p:sldId id="289" r:id="rId18"/>
    <p:sldId id="294" r:id="rId19"/>
    <p:sldId id="295" r:id="rId20"/>
    <p:sldId id="309" r:id="rId21"/>
    <p:sldId id="288" r:id="rId22"/>
    <p:sldId id="307" r:id="rId23"/>
    <p:sldId id="310" r:id="rId24"/>
    <p:sldId id="308" r:id="rId25"/>
    <p:sldId id="299" r:id="rId2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A33"/>
    <a:srgbClr val="212121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1935" autoAdjust="0"/>
  </p:normalViewPr>
  <p:slideViewPr>
    <p:cSldViewPr>
      <p:cViewPr varScale="1">
        <p:scale>
          <a:sx n="88" d="100"/>
          <a:sy n="88" d="100"/>
        </p:scale>
        <p:origin x="960" y="84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2018/12/26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3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33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2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2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6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2018/12/26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04042" y="1923678"/>
            <a:ext cx="298350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gulp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611560" y="1328926"/>
            <a:ext cx="9105847" cy="33547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、全局安装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200" dirty="0">
                <a:latin typeface="宋体" panose="02010600030101010101" pitchFamily="2" charset="-122"/>
              </a:rPr>
              <a:t>全局安装，是为了在任何地方，可以使用</a:t>
            </a:r>
            <a:r>
              <a:rPr lang="en-US" altLang="zh-CN" sz="1200" b="1" dirty="0">
                <a:latin typeface="宋体" panose="02010600030101010101" pitchFamily="2" charset="-122"/>
              </a:rPr>
              <a:t>gulp </a:t>
            </a:r>
            <a:r>
              <a:rPr lang="zh-CN" altLang="zh-CN" sz="1200" b="1" dirty="0">
                <a:latin typeface="宋体" panose="02010600030101010101" pitchFamily="2" charset="-122"/>
              </a:rPr>
              <a:t>命令</a:t>
            </a:r>
            <a:r>
              <a:rPr lang="zh-CN" altLang="zh-CN" sz="1200" dirty="0">
                <a:latin typeface="宋体" panose="02010600030101010101" pitchFamily="2" charset="-122"/>
              </a:rPr>
              <a:t>来执行任务。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--global gulp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测试命令：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 –v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、作为项目的开发依赖（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devDependencies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）安装：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--save-dev gulp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7864" y="319837"/>
            <a:ext cx="1983235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Gulp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安装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531261" y="771550"/>
            <a:ext cx="8565279" cy="61555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gulp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22894" y="23716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16" y="1830847"/>
            <a:ext cx="560952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787774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87575"/>
            <a:ext cx="6382703" cy="20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3" y="62753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添加远程仓库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8" y="1707654"/>
            <a:ext cx="8565279" cy="13234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添加远程仓库地址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查看关联的远程仓库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325505" y="483518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克隆远程仓库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1635646"/>
            <a:ext cx="8565279" cy="25237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仓库的地址 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--allow-unrelated-histories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远程代码拉取到本地工作区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提交到远程仓库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58C9B9-F3BF-4E37-AE11-015EAD6F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41"/>
              </p:ext>
            </p:extLst>
          </p:nvPr>
        </p:nvGraphicFramePr>
        <p:xfrm>
          <a:off x="2051720" y="1059582"/>
          <a:ext cx="4752528" cy="387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4" imgW="5590440" imgH="4561560" progId="">
                  <p:embed/>
                </p:oleObj>
              </mc:Choice>
              <mc:Fallback>
                <p:oleObj r:id="rId4" imgW="5590440" imgH="456156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58C9B9-F3BF-4E37-AE11-015EAD6FF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1059582"/>
                        <a:ext cx="4752528" cy="387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62424" y="142106"/>
            <a:ext cx="3057247" cy="80021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zh-CN" sz="28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什么是自动化构建</a:t>
            </a: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5D7532-CC57-4204-8FE6-3CC51288568E}"/>
              </a:ext>
            </a:extLst>
          </p:cNvPr>
          <p:cNvSpPr/>
          <p:nvPr/>
        </p:nvSpPr>
        <p:spPr>
          <a:xfrm>
            <a:off x="971600" y="958680"/>
            <a:ext cx="7200800" cy="15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从前端的角度来讲，如何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优化网站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，提升</a:t>
            </a:r>
            <a:r>
              <a:rPr lang="zh-CN" altLang="zh-CN" sz="16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网站性能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zh-CN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浏览器端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&lt;---&gt; </a:t>
            </a:r>
            <a:r>
              <a:rPr lang="zh-CN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服务器端</a:t>
            </a:r>
            <a:endParaRPr lang="en-US" altLang="zh-CN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B31614B1-44E6-47DF-99BC-575F3AFA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98964"/>
            <a:ext cx="4835277" cy="269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8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395536" y="2417433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可以创建一个属于自己的分支，别人看不见，在自己的分支上进行开发，等开发完毕，还继续在原来的分支上合并。</a:t>
            </a: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667EB-CEE9-4ECF-9215-CD5ABCA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316325"/>
            <a:ext cx="3816424" cy="1979473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578721" y="1300662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分支管理策略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421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4945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团队协作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389DF5-C4FA-40B9-A1E1-F40246626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65" y="1712631"/>
            <a:ext cx="6180627" cy="26642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7BC57D7-2444-4BBF-B2B9-65F50CA624B3}"/>
              </a:ext>
            </a:extLst>
          </p:cNvPr>
          <p:cNvSpPr/>
          <p:nvPr/>
        </p:nvSpPr>
        <p:spPr>
          <a:xfrm>
            <a:off x="5841700" y="3793522"/>
            <a:ext cx="4572000" cy="1156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提高团队协作开发效率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便于管理维护新功能开发</a:t>
            </a:r>
            <a:endParaRPr lang="en-US" altLang="zh-CN" sz="1600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便于协同开发发布管理</a:t>
            </a:r>
          </a:p>
        </p:txBody>
      </p:sp>
    </p:spTree>
    <p:extLst>
      <p:ext uri="{BB962C8B-B14F-4D97-AF65-F5344CB8AC3E}">
        <p14:creationId xmlns:p14="http://schemas.microsoft.com/office/powerpoint/2010/main" val="3305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4" y="44862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分支的基本操作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25102-5C26-4825-8D22-274924FDD70B}"/>
              </a:ext>
            </a:extLst>
          </p:cNvPr>
          <p:cNvSpPr txBox="1"/>
          <p:nvPr/>
        </p:nvSpPr>
        <p:spPr>
          <a:xfrm>
            <a:off x="2699792" y="1635646"/>
            <a:ext cx="429476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分支的合并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分支的删除（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0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1800" y="483518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如何解决代码冲突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2C5DA-2A31-4857-A48B-85DE278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6512"/>
            <a:ext cx="5504762" cy="1590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097DB-FB4C-4E9E-B395-89BCF48A76BF}"/>
              </a:ext>
            </a:extLst>
          </p:cNvPr>
          <p:cNvSpPr txBox="1"/>
          <p:nvPr/>
        </p:nvSpPr>
        <p:spPr>
          <a:xfrm>
            <a:off x="971600" y="127560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04D024-EB4D-4520-A2AA-185851A71D67}"/>
              </a:ext>
            </a:extLst>
          </p:cNvPr>
          <p:cNvSpPr txBox="1"/>
          <p:nvPr/>
        </p:nvSpPr>
        <p:spPr>
          <a:xfrm>
            <a:off x="983380" y="3579862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手动解决冲突文件，再次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46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FFDA52-204B-4DCF-ABA4-FF3DDB553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21" y="687069"/>
            <a:ext cx="541686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针对第一点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我们需要做的就是 尽量的减少每一个文件的容量的大小。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如何减少呢？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HTML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：站在结构的层面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CSS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Js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：压缩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图片：无损压缩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Calibri" panose="020F0502020204030204" pitchFamily="34" charset="0"/>
              </a:rPr>
              <a:t>如：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图片 2">
            <a:extLst>
              <a:ext uri="{FF2B5EF4-FFF2-40B4-BE49-F238E27FC236}">
                <a16:creationId xmlns:a16="http://schemas.microsoft.com/office/drawing/2014/main" id="{1039922B-E790-47F2-9110-0AB855CC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21" y="3651870"/>
            <a:ext cx="6892648" cy="61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F8D147-EAA9-446D-B0E6-444CC317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87" y="626262"/>
            <a:ext cx="244214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针对第二点：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尽量减少 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http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请求次数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图片 3">
            <a:extLst>
              <a:ext uri="{FF2B5EF4-FFF2-40B4-BE49-F238E27FC236}">
                <a16:creationId xmlns:a16="http://schemas.microsoft.com/office/drawing/2014/main" id="{BA916A7C-8DAB-4520-918F-94D83A744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15" y="1603935"/>
            <a:ext cx="5893297" cy="165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A7E90B-D793-40E0-9628-F30AC136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78" y="3486948"/>
            <a:ext cx="66967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具体来说，就是合并。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Css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文件，可以合并的就合并</a:t>
            </a:r>
            <a:r>
              <a:rPr lang="zh-CN" altLang="en-US" sz="1600" dirty="0">
                <a:latin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Js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文件，可以合并的都合并。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背景图片，合并，使用雪碧图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sprite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cs typeface="Arial" panose="020B0604020202020204" pitchFamily="34" charset="0"/>
              </a:rPr>
              <a:t>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 lvl="0" algn="just"/>
            <a:r>
              <a:rPr lang="zh-CN" altLang="zh-CN" sz="1600" kern="100" dirty="0">
                <a:cs typeface="Times New Roman" panose="02020603050405020304" pitchFamily="18" charset="0"/>
              </a:rPr>
              <a:t>前景图片，滚动加载</a:t>
            </a:r>
            <a:r>
              <a:rPr lang="zh-CN" altLang="en-US" sz="1600" kern="100" dirty="0">
                <a:cs typeface="Times New Roman" panose="02020603050405020304" pitchFamily="18" charset="0"/>
              </a:rPr>
              <a:t>、</a:t>
            </a:r>
            <a:r>
              <a:rPr lang="zh-CN" altLang="zh-CN" sz="1600" kern="100" dirty="0">
                <a:cs typeface="Times New Roman" panose="02020603050405020304" pitchFamily="18" charset="0"/>
              </a:rPr>
              <a:t>延迟加载</a:t>
            </a:r>
            <a:r>
              <a:rPr lang="zh-CN" altLang="en-US" sz="1600" kern="100" dirty="0"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0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6D20817-503B-4F2B-BD02-02B82F8513C6}"/>
              </a:ext>
            </a:extLst>
          </p:cNvPr>
          <p:cNvSpPr/>
          <p:nvPr/>
        </p:nvSpPr>
        <p:spPr>
          <a:xfrm>
            <a:off x="935088" y="1059582"/>
            <a:ext cx="8208912" cy="25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b="1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使用专业的工具，可以做到随时编辑，随时压缩合并。</a:t>
            </a:r>
            <a:endParaRPr lang="en-US" altLang="zh-CN" b="1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b="1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gulp </a:t>
            </a:r>
            <a:r>
              <a:rPr lang="zh-CN" altLang="zh-CN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（目前最流行的前端自动构建化工具，插件机制非常强大）</a:t>
            </a:r>
            <a:endParaRPr lang="zh-CN" altLang="zh-CN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bower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（比较简单，主要用来安装文件或库，并解决依赖的问题）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grunt 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（比较复杂，上手难，现在</a:t>
            </a:r>
            <a:r>
              <a:rPr lang="zh-CN" altLang="en-US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逐渐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所取代）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webpack 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（和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react/</a:t>
            </a:r>
            <a:r>
              <a:rPr lang="en-US" altLang="zh-CN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结合在一起使用）</a:t>
            </a:r>
          </a:p>
        </p:txBody>
      </p:sp>
    </p:spTree>
    <p:extLst>
      <p:ext uri="{BB962C8B-B14F-4D97-AF65-F5344CB8AC3E}">
        <p14:creationId xmlns:p14="http://schemas.microsoft.com/office/powerpoint/2010/main" val="60532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467544" y="1326123"/>
            <a:ext cx="8565279" cy="34778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Gulp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是前端开发过程中一种基于流的代码构建工具，是自动化项目的构建利器。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是基于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Node.js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的自动任务运行器。可以自动完成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image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等文件的检测、检查、合并、压缩、格式化等，并监听文件在改动后重复指定的这些步骤。</a:t>
            </a: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 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grunt 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非常类似，但相比于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grunt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的频繁</a:t>
            </a:r>
            <a:r>
              <a:rPr lang="en-US" altLang="zh-CN" sz="1600" kern="100" dirty="0" err="1">
                <a:latin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操作，</a:t>
            </a:r>
            <a:r>
              <a:rPr lang="en-US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gulp</a:t>
            </a:r>
            <a:r>
              <a:rPr lang="zh-CN" altLang="zh-CN" sz="16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的流操作，更更快更便捷的完成构建工作。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72663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What is Gulp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158631" y="4656042"/>
            <a:ext cx="28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https://www.gulpjs.com.cn/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E9DC01-E726-45CF-AB1B-BF4A7B97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87" y="527680"/>
            <a:ext cx="6842225" cy="41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570572" y="4587974"/>
            <a:ext cx="200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https://gulpjs.com/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0692F2-7E46-449A-8216-F5775D73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55526"/>
            <a:ext cx="7596336" cy="37002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292162-72C3-4ED1-8CBD-E2665F0C6B5C}"/>
              </a:ext>
            </a:extLst>
          </p:cNvPr>
          <p:cNvSpPr txBox="1"/>
          <p:nvPr/>
        </p:nvSpPr>
        <p:spPr>
          <a:xfrm>
            <a:off x="6876256" y="3708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插件</a:t>
            </a:r>
          </a:p>
        </p:txBody>
      </p:sp>
    </p:spTree>
    <p:extLst>
      <p:ext uri="{BB962C8B-B14F-4D97-AF65-F5344CB8AC3E}">
        <p14:creationId xmlns:p14="http://schemas.microsoft.com/office/powerpoint/2010/main" val="39534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AE8FDD-953E-495C-A15E-3AE75180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59582"/>
            <a:ext cx="4990476" cy="25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AA6CE3-BD6E-4591-9F1C-0FF88A7F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97" y="428893"/>
            <a:ext cx="3923809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13593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599</Words>
  <Application>Microsoft Office PowerPoint</Application>
  <PresentationFormat>全屏显示(16:9)</PresentationFormat>
  <Paragraphs>119</Paragraphs>
  <Slides>24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164</cp:revision>
  <dcterms:created xsi:type="dcterms:W3CDTF">2016-04-25T01:54:29Z</dcterms:created>
  <dcterms:modified xsi:type="dcterms:W3CDTF">2018-12-26T15:13:17Z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