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9" r:id="rId1"/>
    <p:sldMasterId id="2147483671" r:id="rId2"/>
  </p:sldMasterIdLst>
  <p:notesMasterIdLst>
    <p:notesMasterId r:id="rId20"/>
  </p:notesMasterIdLst>
  <p:sldIdLst>
    <p:sldId id="275" r:id="rId3"/>
    <p:sldId id="282" r:id="rId4"/>
    <p:sldId id="287" r:id="rId5"/>
    <p:sldId id="303" r:id="rId6"/>
    <p:sldId id="305" r:id="rId7"/>
    <p:sldId id="304" r:id="rId8"/>
    <p:sldId id="290" r:id="rId9"/>
    <p:sldId id="306" r:id="rId10"/>
    <p:sldId id="289" r:id="rId11"/>
    <p:sldId id="294" r:id="rId12"/>
    <p:sldId id="295" r:id="rId13"/>
    <p:sldId id="309" r:id="rId14"/>
    <p:sldId id="288" r:id="rId15"/>
    <p:sldId id="307" r:id="rId16"/>
    <p:sldId id="310" r:id="rId17"/>
    <p:sldId id="308" r:id="rId18"/>
    <p:sldId id="299" r:id="rId19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67" userDrawn="1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394A"/>
    <a:srgbClr val="C94A33"/>
    <a:srgbClr val="212121"/>
    <a:srgbClr val="FFFFFF"/>
    <a:srgbClr val="C94251"/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3" autoAdjust="0"/>
    <p:restoredTop sz="91935" autoAdjust="0"/>
  </p:normalViewPr>
  <p:slideViewPr>
    <p:cSldViewPr>
      <p:cViewPr varScale="1">
        <p:scale>
          <a:sx n="90" d="100"/>
          <a:sy n="90" d="100"/>
        </p:scale>
        <p:origin x="900" y="90"/>
      </p:cViewPr>
      <p:guideLst>
        <p:guide orient="horz" pos="667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‹#›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r"/>
            <a:fld id="{CAD2D6BD-DE1B-4B5F-8B41-2702339687B9}" type="datetime1">
              <a:rPr lang="zh-CN" altLang="en-US"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2018/12/21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第五级</a:t>
            </a: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84774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4814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11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5784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12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0132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13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65278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14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0989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15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9335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16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8424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17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616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3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277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4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2065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5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3514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6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62341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7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84755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8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0324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9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58654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10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777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579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76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7749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8711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0844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9389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2018/12/21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8054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2018/12/21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1773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2018/12/21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0958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2018/12/21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BAE8E15-8381-4B06-989E-66A608F4AB3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187624" cy="370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7865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2018/12/21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585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3748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2018/12/21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581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063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768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923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2018/12/21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384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2018/12/21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01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2018/12/21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55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2018/12/21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360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2018/12/21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182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2018/12/21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015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r>
              <a:rPr lang="zh-CN" altLang="en-US">
                <a:sym typeface="Calibri" pitchFamily="34" charset="0"/>
              </a:rPr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zh-CN" altLang="en-US">
                <a:sym typeface="Calibri" pitchFamily="34" charset="0"/>
              </a:rPr>
              <a:t>单击此处编辑母版文本样式</a:t>
            </a:r>
            <a:endParaRPr lang="en-US" altLang="zh-CN">
              <a:sym typeface="Calibri" pitchFamily="34" charset="0"/>
            </a:endParaRPr>
          </a:p>
          <a:p>
            <a:pPr lvl="1"/>
            <a:r>
              <a:rPr lang="zh-CN" altLang="en-US">
                <a:sym typeface="Calibri" pitchFamily="34" charset="0"/>
              </a:rPr>
              <a:t>第二级</a:t>
            </a:r>
            <a:endParaRPr lang="en-US" altLang="zh-CN">
              <a:sym typeface="Calibri" pitchFamily="34" charset="0"/>
            </a:endParaRPr>
          </a:p>
          <a:p>
            <a:pPr lvl="2"/>
            <a:r>
              <a:rPr lang="zh-CN" altLang="en-US">
                <a:sym typeface="Calibri" pitchFamily="34" charset="0"/>
              </a:rPr>
              <a:t>第三级</a:t>
            </a:r>
            <a:endParaRPr lang="en-US" altLang="zh-CN">
              <a:sym typeface="Calibri" pitchFamily="34" charset="0"/>
            </a:endParaRPr>
          </a:p>
          <a:p>
            <a:pPr lvl="3"/>
            <a:r>
              <a:rPr lang="zh-CN" altLang="en-US">
                <a:sym typeface="Calibri" pitchFamily="34" charset="0"/>
              </a:rPr>
              <a:t>第四级</a:t>
            </a:r>
            <a:endParaRPr lang="en-US" altLang="zh-CN">
              <a:sym typeface="Calibri" pitchFamily="34" charset="0"/>
            </a:endParaRPr>
          </a:p>
          <a:p>
            <a:pPr lvl="4"/>
            <a:r>
              <a:rPr lang="zh-CN" altLang="en-US">
                <a:sym typeface="Calibri" pitchFamily="34" charset="0"/>
              </a:rPr>
              <a:t>第五级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72FF226-3854-4B01-BCC1-E212D9814AB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1480"/>
            <a:ext cx="1331640" cy="415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944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charset="0"/>
          <a:ea typeface="微软雅黑" charset="0"/>
          <a:cs typeface="微软雅黑" charset="0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2000" b="1">
          <a:solidFill>
            <a:srgbClr val="474747"/>
          </a:solidFill>
          <a:latin typeface="微软雅黑" charset="0"/>
          <a:ea typeface="微软雅黑" charset="0"/>
          <a:cs typeface="微软雅黑" charset="0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1500" b="1">
          <a:solidFill>
            <a:srgbClr val="212121"/>
          </a:solidFill>
          <a:latin typeface="微软雅黑" charset="0"/>
          <a:ea typeface="微软雅黑" charset="0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28037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charset="0"/>
          <a:ea typeface="微软雅黑" charset="0"/>
          <a:cs typeface="微软雅黑" charset="0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2000" b="1">
          <a:solidFill>
            <a:srgbClr val="474747"/>
          </a:solidFill>
          <a:latin typeface="微软雅黑" charset="0"/>
          <a:ea typeface="微软雅黑" charset="0"/>
          <a:cs typeface="微软雅黑" charset="0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1500" b="1">
          <a:solidFill>
            <a:srgbClr val="212121"/>
          </a:solidFill>
          <a:latin typeface="微软雅黑" charset="0"/>
          <a:ea typeface="微软雅黑" charset="0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hyperlink" Target="https://github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5%BC%80%E6%BA%90/20720669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>
            <a:spLocks/>
          </p:cNvSpPr>
          <p:nvPr/>
        </p:nvSpPr>
        <p:spPr>
          <a:xfrm>
            <a:off x="2900460" y="1923678"/>
            <a:ext cx="3390673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3000" b="1" kern="0" dirty="0" err="1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github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简介及应用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AE8874F-65CE-42C1-BEAD-4E67B6191FA4}"/>
              </a:ext>
            </a:extLst>
          </p:cNvPr>
          <p:cNvSpPr txBox="1"/>
          <p:nvPr/>
        </p:nvSpPr>
        <p:spPr>
          <a:xfrm>
            <a:off x="5364088" y="408391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讲师：孟庆凡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3325503" y="627534"/>
            <a:ext cx="249299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添加远程仓库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id="{DD861988-578A-41C1-818C-669E02578C63}"/>
              </a:ext>
            </a:extLst>
          </p:cNvPr>
          <p:cNvSpPr>
            <a:spLocks/>
          </p:cNvSpPr>
          <p:nvPr/>
        </p:nvSpPr>
        <p:spPr>
          <a:xfrm>
            <a:off x="289358" y="1707654"/>
            <a:ext cx="8565279" cy="132343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git remote add origin  </a:t>
            </a:r>
            <a:r>
              <a:rPr lang="zh-CN" altLang="en-US" sz="2000" dirty="0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仓库的地址  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添加远程仓库地址</a:t>
            </a:r>
            <a:endParaRPr lang="en-US" altLang="zh-CN" sz="2000" dirty="0">
              <a:solidFill>
                <a:srgbClr val="21212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charset="0"/>
              <a:sym typeface="Calibri" pitchFamily="34" charset="0"/>
            </a:endParaRPr>
          </a:p>
          <a:p>
            <a:pPr lvl="1"/>
            <a:endParaRPr lang="en-US" altLang="zh-CN" sz="2000" dirty="0">
              <a:solidFill>
                <a:srgbClr val="212121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git remote –v    </a:t>
            </a:r>
            <a:r>
              <a:rPr lang="zh-CN" altLang="en-US" sz="2000" dirty="0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查看关联的远程仓库</a:t>
            </a:r>
            <a:endParaRPr lang="en-US" altLang="zh-CN" sz="2000" dirty="0">
              <a:solidFill>
                <a:srgbClr val="212121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  <a:p>
            <a:pPr lvl="1"/>
            <a:endParaRPr lang="en-US" altLang="zh-CN" sz="2000" dirty="0">
              <a:solidFill>
                <a:srgbClr val="212121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395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3325505" y="483518"/>
            <a:ext cx="249299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克隆远程仓库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id="{DD861988-578A-41C1-818C-669E02578C63}"/>
              </a:ext>
            </a:extLst>
          </p:cNvPr>
          <p:cNvSpPr>
            <a:spLocks/>
          </p:cNvSpPr>
          <p:nvPr/>
        </p:nvSpPr>
        <p:spPr>
          <a:xfrm>
            <a:off x="395536" y="1635646"/>
            <a:ext cx="8565279" cy="252376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rgbClr val="2121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  <a:sym typeface="Calibri" pitchFamily="34" charset="0"/>
              </a:rPr>
              <a:t>git clone  </a:t>
            </a:r>
            <a:r>
              <a:rPr lang="zh-CN" altLang="en-US" sz="2000" dirty="0">
                <a:solidFill>
                  <a:srgbClr val="2121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  <a:sym typeface="Calibri" pitchFamily="34" charset="0"/>
              </a:rPr>
              <a:t>仓库的地址 </a:t>
            </a:r>
            <a:endParaRPr lang="en-US" altLang="zh-CN" sz="2000" dirty="0">
              <a:solidFill>
                <a:srgbClr val="21212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charset="0"/>
              <a:sym typeface="Calibri" pitchFamily="34" charset="0"/>
            </a:endParaRPr>
          </a:p>
          <a:p>
            <a:pPr lvl="1"/>
            <a:endParaRPr lang="en-US" altLang="zh-CN" sz="2000" dirty="0">
              <a:solidFill>
                <a:srgbClr val="21212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charset="0"/>
              <a:sym typeface="Calibri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rgbClr val="2121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  <a:sym typeface="Calibri" pitchFamily="34" charset="0"/>
              </a:rPr>
              <a:t>git pull origin master 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  <a:sym typeface="Calibri" pitchFamily="34" charset="0"/>
              </a:rPr>
              <a:t>--allow-unrelated-histories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远程代码拉取到本地工作区 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charset="0"/>
              <a:sym typeface="Calibri" pitchFamily="34" charset="0"/>
            </a:endParaRPr>
          </a:p>
          <a:p>
            <a:pPr lvl="1"/>
            <a:endParaRPr lang="en-US" altLang="zh-CN" sz="2000" dirty="0">
              <a:solidFill>
                <a:srgbClr val="FF0000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git push –u origin master   </a:t>
            </a:r>
            <a:r>
              <a:rPr lang="zh-CN" altLang="en-US" sz="2000" dirty="0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提交到远程仓库</a:t>
            </a:r>
            <a:endParaRPr lang="en-US" altLang="zh-CN" sz="2000" dirty="0">
              <a:solidFill>
                <a:srgbClr val="212121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  <a:p>
            <a:pPr lvl="1"/>
            <a:endParaRPr lang="zh-CN" altLang="en-US" sz="2000" dirty="0">
              <a:solidFill>
                <a:srgbClr val="212121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  <a:p>
            <a:pPr lvl="1"/>
            <a:endParaRPr lang="en-US" altLang="zh-CN" sz="2000" dirty="0">
              <a:solidFill>
                <a:srgbClr val="212121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2234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3710225" y="427327"/>
            <a:ext cx="172354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u="none" strike="noStrike" kern="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分支管理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A758C9B9-F3BF-4E37-AE11-015EAD6FFC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47641"/>
              </p:ext>
            </p:extLst>
          </p:nvPr>
        </p:nvGraphicFramePr>
        <p:xfrm>
          <a:off x="2051720" y="1059582"/>
          <a:ext cx="4752528" cy="38767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r:id="rId4" imgW="5590440" imgH="4561560" progId="">
                  <p:embed/>
                </p:oleObj>
              </mc:Choice>
              <mc:Fallback>
                <p:oleObj r:id="rId4" imgW="5590440" imgH="4561560" progId="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A758C9B9-F3BF-4E37-AE11-015EAD6FFC2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51720" y="1059582"/>
                        <a:ext cx="4752528" cy="38767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56998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>
            <a:spLocks/>
          </p:cNvSpPr>
          <p:nvPr/>
        </p:nvSpPr>
        <p:spPr>
          <a:xfrm>
            <a:off x="578721" y="1491630"/>
            <a:ext cx="8565279" cy="1015663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为什么使用分支？</a:t>
            </a:r>
            <a:endParaRPr lang="en-US" altLang="zh-CN" sz="2000" dirty="0">
              <a:solidFill>
                <a:srgbClr val="212121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  <a:p>
            <a:pPr lvl="1"/>
            <a:endParaRPr lang="en-US" altLang="zh-CN" sz="200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  <a:p>
            <a:pPr lvl="1"/>
            <a:r>
              <a:rPr lang="en-US" altLang="zh-CN" sz="200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	</a:t>
            </a: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3710225" y="427327"/>
            <a:ext cx="172354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u="none" strike="noStrike" kern="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分支管理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sp>
        <p:nvSpPr>
          <p:cNvPr id="7" name="矩形">
            <a:extLst>
              <a:ext uri="{FF2B5EF4-FFF2-40B4-BE49-F238E27FC236}">
                <a16:creationId xmlns:a16="http://schemas.microsoft.com/office/drawing/2014/main" id="{EFC72CD9-084D-4474-BB9F-79D9DB9CD824}"/>
              </a:ext>
            </a:extLst>
          </p:cNvPr>
          <p:cNvSpPr>
            <a:spLocks/>
          </p:cNvSpPr>
          <p:nvPr/>
        </p:nvSpPr>
        <p:spPr>
          <a:xfrm>
            <a:off x="395536" y="2417433"/>
            <a:ext cx="8565279" cy="120032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可以创建一个属于自己的分支，别人看不见，在自己的分支上进行开发，等开发完毕，还继续在原来的分支上合并。</a:t>
            </a:r>
          </a:p>
          <a:p>
            <a:pPr lvl="1"/>
            <a:endParaRPr lang="en-US" altLang="zh-CN" sz="200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  <a:p>
            <a:pPr lvl="1"/>
            <a:r>
              <a:rPr lang="en-US" altLang="zh-CN" sz="200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098891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3710225" y="427327"/>
            <a:ext cx="172354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u="none" strike="noStrike" kern="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分支管理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34667EB-CEE9-4ECF-9215-CD5ABCA943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2316325"/>
            <a:ext cx="3816424" cy="1979473"/>
          </a:xfrm>
          <a:prstGeom prst="rect">
            <a:avLst/>
          </a:prstGeom>
        </p:spPr>
      </p:pic>
      <p:sp>
        <p:nvSpPr>
          <p:cNvPr id="7" name="矩形">
            <a:extLst>
              <a:ext uri="{FF2B5EF4-FFF2-40B4-BE49-F238E27FC236}">
                <a16:creationId xmlns:a16="http://schemas.microsoft.com/office/drawing/2014/main" id="{EFC72CD9-084D-4474-BB9F-79D9DB9CD824}"/>
              </a:ext>
            </a:extLst>
          </p:cNvPr>
          <p:cNvSpPr>
            <a:spLocks/>
          </p:cNvSpPr>
          <p:nvPr/>
        </p:nvSpPr>
        <p:spPr>
          <a:xfrm>
            <a:off x="578721" y="1300662"/>
            <a:ext cx="8565279" cy="1015663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分支管理策略</a:t>
            </a:r>
            <a:endParaRPr lang="en-US" altLang="zh-CN" sz="2000" dirty="0">
              <a:solidFill>
                <a:srgbClr val="212121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  <a:p>
            <a:pPr lvl="1"/>
            <a:endParaRPr lang="en-US" altLang="zh-CN" sz="200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  <a:p>
            <a:pPr lvl="1"/>
            <a:r>
              <a:rPr lang="en-US" altLang="zh-CN" sz="200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774219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2987824" y="494551"/>
            <a:ext cx="2877711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u="none" strike="noStrike" kern="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分支的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团队协作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0389DF5-C4FA-40B9-A1E1-F402466264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6365" y="1712631"/>
            <a:ext cx="6180627" cy="2664296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E7BC57D7-2444-4BBF-B2B9-65F50CA624B3}"/>
              </a:ext>
            </a:extLst>
          </p:cNvPr>
          <p:cNvSpPr/>
          <p:nvPr/>
        </p:nvSpPr>
        <p:spPr>
          <a:xfrm>
            <a:off x="5841700" y="3793522"/>
            <a:ext cx="4572000" cy="115685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1D8DE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提高团队协作开发效率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1D8DE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便于管理维护新功能开发</a:t>
            </a:r>
            <a:endParaRPr lang="en-US" altLang="zh-CN" sz="1600" dirty="0">
              <a:solidFill>
                <a:srgbClr val="1D8DE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1D8DE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便于协同开发发布管理</a:t>
            </a:r>
          </a:p>
        </p:txBody>
      </p:sp>
    </p:spTree>
    <p:extLst>
      <p:ext uri="{BB962C8B-B14F-4D97-AF65-F5344CB8AC3E}">
        <p14:creationId xmlns:p14="http://schemas.microsoft.com/office/powerpoint/2010/main" val="3305718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3133144" y="448620"/>
            <a:ext cx="2877711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u="none" strike="noStrike" kern="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分支的基本操作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1825102-5C26-4825-8D22-274924FDD70B}"/>
              </a:ext>
            </a:extLst>
          </p:cNvPr>
          <p:cNvSpPr txBox="1"/>
          <p:nvPr/>
        </p:nvSpPr>
        <p:spPr>
          <a:xfrm>
            <a:off x="2699792" y="1635646"/>
            <a:ext cx="4294765" cy="24468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创建分支 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 branch 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分支名）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查看当前分支 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 branch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切换分支（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 checkout 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分支名）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分支的合并 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 merge 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分支名）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分支的删除（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 branch -d 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分支名）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75806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2771800" y="483518"/>
            <a:ext cx="3262432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如何解决代码冲突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2A2C5DA-2A31-4857-A48B-85DE278641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1776512"/>
            <a:ext cx="5504762" cy="159047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6DD097DB-FB4C-4E9E-B395-89BCF48A76BF}"/>
              </a:ext>
            </a:extLst>
          </p:cNvPr>
          <p:cNvSpPr txBox="1"/>
          <p:nvPr/>
        </p:nvSpPr>
        <p:spPr>
          <a:xfrm>
            <a:off x="971600" y="1275606"/>
            <a:ext cx="1529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冲突的代码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604D024-EB4D-4520-A2AA-185851A71D67}"/>
              </a:ext>
            </a:extLst>
          </p:cNvPr>
          <p:cNvSpPr txBox="1"/>
          <p:nvPr/>
        </p:nvSpPr>
        <p:spPr>
          <a:xfrm>
            <a:off x="983380" y="3579862"/>
            <a:ext cx="4799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C9394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手动解决冲突文件，再次</a:t>
            </a:r>
            <a:r>
              <a:rPr lang="en-US" altLang="zh-CN" dirty="0">
                <a:solidFill>
                  <a:srgbClr val="C9394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commit</a:t>
            </a:r>
            <a:r>
              <a:rPr lang="zh-CN" altLang="en-US" dirty="0">
                <a:solidFill>
                  <a:srgbClr val="C9394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，然后</a:t>
            </a:r>
            <a:r>
              <a:rPr lang="en-US" altLang="zh-CN" dirty="0">
                <a:solidFill>
                  <a:srgbClr val="C9394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push</a:t>
            </a:r>
            <a:endParaRPr lang="zh-CN" altLang="en-US" dirty="0">
              <a:solidFill>
                <a:srgbClr val="C9394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1469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2918342" y="487458"/>
            <a:ext cx="3307316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u="none" strike="noStrike" kern="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远程仓库</a:t>
            </a:r>
            <a:r>
              <a:rPr lang="en-US" altLang="zh-CN" sz="3000" b="1" u="none" strike="noStrike" kern="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(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github</a:t>
            </a:r>
            <a:r>
              <a:rPr lang="en-US" altLang="zh-CN" sz="3000" b="1" u="none" strike="noStrike" kern="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)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631406F-9148-4D72-8423-15AE0D7DD5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1062025"/>
            <a:ext cx="4765554" cy="3164909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89F9A4B2-786D-4CB5-9436-889B73E9BDD2}"/>
              </a:ext>
            </a:extLst>
          </p:cNvPr>
          <p:cNvSpPr txBox="1"/>
          <p:nvPr/>
        </p:nvSpPr>
        <p:spPr>
          <a:xfrm>
            <a:off x="3333810" y="4471376"/>
            <a:ext cx="2057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u="sng" dirty="0">
                <a:hlinkClick r:id="rId4"/>
              </a:rPr>
              <a:t>https://github.com/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1634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>
            <a:spLocks/>
          </p:cNvSpPr>
          <p:nvPr/>
        </p:nvSpPr>
        <p:spPr>
          <a:xfrm>
            <a:off x="368332" y="1018932"/>
            <a:ext cx="8565279" cy="446276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是一个网站，</a:t>
            </a:r>
            <a:r>
              <a:rPr lang="zh-CN" altLang="en-US" sz="1600" dirty="0">
                <a:solidFill>
                  <a:srgbClr val="C9394A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开源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及私有软件项目的</a:t>
            </a:r>
            <a:r>
              <a:rPr lang="zh-CN" altLang="en-US" sz="1600" u="sng" dirty="0">
                <a:solidFill>
                  <a:srgbClr val="C9394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托管平台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，因为只支持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作为唯一的版本库格式进行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代码托管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，故名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托管有这么几层含义：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将自己平时写的项目保存到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上。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可以作为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服务器来使用。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温故：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是一个版本控制系统，是一个工具。提供了诸多的一些命令，从而完成版本的控制以及协作开发。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Wingdings" panose="05000000000000000000" pitchFamily="2" charset="2"/>
              <a:buChar char="u"/>
            </a:pPr>
            <a:endParaRPr lang="zh-CN" altLang="en-US" sz="2000" u="none" strike="noStrike" kern="120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2980859" y="339502"/>
            <a:ext cx="3182281" cy="830997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en-US" altLang="zh-CN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</a:rPr>
              <a:t>GitHub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</a:rPr>
              <a:t>是什么？</a:t>
            </a:r>
          </a:p>
          <a:p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3577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/>
          <p:cNvSpPr>
            <a:spLocks/>
          </p:cNvSpPr>
          <p:nvPr/>
        </p:nvSpPr>
        <p:spPr>
          <a:xfrm>
            <a:off x="289360" y="659474"/>
            <a:ext cx="8565279" cy="338554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第一件事情，就是注册账号。</a:t>
            </a:r>
            <a:endParaRPr lang="zh-CN" altLang="en-US" sz="1600" u="none" strike="noStrike" kern="1200" cap="none" spc="0" baseline="0" dirty="0">
              <a:solidFill>
                <a:srgbClr val="21212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42891" y="3437586"/>
            <a:ext cx="8565279" cy="707886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u="none" strike="noStrike" kern="120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	</a:t>
            </a:r>
            <a:endParaRPr lang="en-US" altLang="zh-CN" sz="200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  <a:p>
            <a: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u="none" strike="noStrike" kern="120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	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CD8FCAF-3527-4C89-93F7-7FD6CEF3A6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1131590"/>
            <a:ext cx="5400600" cy="357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199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/>
          <p:cNvSpPr>
            <a:spLocks/>
          </p:cNvSpPr>
          <p:nvPr/>
        </p:nvSpPr>
        <p:spPr>
          <a:xfrm>
            <a:off x="289360" y="621168"/>
            <a:ext cx="8565279" cy="338554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创建版本库</a:t>
            </a: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42891" y="3437586"/>
            <a:ext cx="8565279" cy="707886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u="none" strike="noStrike" kern="120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	</a:t>
            </a:r>
            <a:endParaRPr lang="en-US" altLang="zh-CN" sz="200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  <a:p>
            <a: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u="none" strike="noStrike" kern="120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	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B0D3E17-592D-4E0A-B315-3A9590A839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452" y="998028"/>
            <a:ext cx="6675094" cy="406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92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>
            <a:spLocks/>
          </p:cNvSpPr>
          <p:nvPr/>
        </p:nvSpPr>
        <p:spPr>
          <a:xfrm>
            <a:off x="1022894" y="2371695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err="1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github</a:t>
            </a:r>
            <a:r>
              <a:rPr lang="zh-CN" altLang="en-US" sz="2000" dirty="0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支持两种加密传输协议：</a:t>
            </a:r>
            <a:r>
              <a:rPr lang="en-US" altLang="zh-CN" sz="2000" dirty="0" err="1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ssh</a:t>
            </a:r>
            <a:r>
              <a:rPr lang="en-US" altLang="zh-CN" sz="2000" dirty="0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  https</a:t>
            </a:r>
            <a:endParaRPr lang="zh-CN" altLang="en-US" sz="2000" u="none" strike="noStrike" kern="120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42891" y="3437586"/>
            <a:ext cx="8565279" cy="707886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u="none" strike="noStrike" kern="120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	</a:t>
            </a:r>
            <a:endParaRPr lang="en-US" altLang="zh-CN" sz="200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  <a:p>
            <a: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u="none" strike="noStrike" kern="120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	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3838466" y="444030"/>
            <a:ext cx="1467068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en-US" altLang="zh-CN" sz="3000" b="1" kern="0" dirty="0" err="1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github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290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2938379" y="483518"/>
            <a:ext cx="303159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en-US" altLang="zh-CN" sz="3000" b="1" kern="0" dirty="0" err="1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github-ssh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协议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id="{DD861988-578A-41C1-818C-669E02578C63}"/>
              </a:ext>
            </a:extLst>
          </p:cNvPr>
          <p:cNvSpPr>
            <a:spLocks/>
          </p:cNvSpPr>
          <p:nvPr/>
        </p:nvSpPr>
        <p:spPr>
          <a:xfrm>
            <a:off x="289360" y="1275606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 err="1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ssh</a:t>
            </a:r>
            <a:r>
              <a:rPr lang="zh-CN" altLang="en-US" sz="2000" u="none" strike="noStrike" kern="120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协议提交代码时需要配置公钥和秘钥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3B649A4-A7BB-4F54-AAC0-CE80326006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9416" y="1830847"/>
            <a:ext cx="5609524" cy="2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489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2987824" y="334683"/>
            <a:ext cx="2877711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sym typeface="Calibri" pitchFamily="34" charset="0"/>
              </a:rPr>
              <a:t>配置公钥和秘钥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F257798-0542-433F-A2EE-F0F429AA8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1" y="987575"/>
            <a:ext cx="1296144" cy="203115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A6AF597-ACDE-4098-924C-9713E61C65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8104" y="2787774"/>
            <a:ext cx="3263517" cy="218196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9807997-AE4D-46B5-86F8-8D051F6A4F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7665" y="987575"/>
            <a:ext cx="6382703" cy="203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600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2958413" y="333687"/>
            <a:ext cx="341632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en-US" altLang="zh-CN" sz="3000" b="1" kern="0" dirty="0" err="1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github</a:t>
            </a:r>
            <a:r>
              <a:rPr lang="en-US" altLang="zh-CN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-https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协议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83DFD1D-604A-4CC1-86FA-039AD96AB9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837" y="1779662"/>
            <a:ext cx="2880320" cy="3031348"/>
          </a:xfrm>
          <a:prstGeom prst="rect">
            <a:avLst/>
          </a:prstGeom>
        </p:spPr>
      </p:pic>
      <p:sp>
        <p:nvSpPr>
          <p:cNvPr id="8" name="矩形">
            <a:extLst>
              <a:ext uri="{FF2B5EF4-FFF2-40B4-BE49-F238E27FC236}">
                <a16:creationId xmlns:a16="http://schemas.microsoft.com/office/drawing/2014/main" id="{DD861988-578A-41C1-818C-669E02578C63}"/>
              </a:ext>
            </a:extLst>
          </p:cNvPr>
          <p:cNvSpPr>
            <a:spLocks/>
          </p:cNvSpPr>
          <p:nvPr/>
        </p:nvSpPr>
        <p:spPr>
          <a:xfrm>
            <a:off x="289355" y="115485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https</a:t>
            </a:r>
            <a:r>
              <a:rPr lang="zh-CN" altLang="en-US" sz="2000" u="none" strike="noStrike" kern="120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协议提交代码时需要用户名和密码</a:t>
            </a:r>
          </a:p>
        </p:txBody>
      </p:sp>
    </p:spTree>
    <p:extLst>
      <p:ext uri="{BB962C8B-B14F-4D97-AF65-F5344CB8AC3E}">
        <p14:creationId xmlns:p14="http://schemas.microsoft.com/office/powerpoint/2010/main" val="3804456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0</TotalTime>
  <Words>368</Words>
  <Application>Microsoft Office PowerPoint</Application>
  <PresentationFormat>全屏显示(16:9)</PresentationFormat>
  <Paragraphs>80</Paragraphs>
  <Slides>17</Slides>
  <Notes>16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微软雅黑</vt:lpstr>
      <vt:lpstr>Arial</vt:lpstr>
      <vt:lpstr>Calibri</vt:lpstr>
      <vt:lpstr>Wingdings</vt:lpstr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孟 庆凡</cp:lastModifiedBy>
  <cp:revision>141</cp:revision>
  <dcterms:created xsi:type="dcterms:W3CDTF">2016-04-25T01:54:29Z</dcterms:created>
  <dcterms:modified xsi:type="dcterms:W3CDTF">2018-12-21T01:37:36Z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2052-9.1.0.4468</vt:lpwstr>
  </property>
</Properties>
</file>