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72" r:id="rId5"/>
    <p:sldId id="273" r:id="rId6"/>
    <p:sldId id="274" r:id="rId7"/>
    <p:sldId id="267" r:id="rId8"/>
    <p:sldId id="268" r:id="rId9"/>
    <p:sldId id="265" r:id="rId10"/>
    <p:sldId id="27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8703B-8AD7-8544-B9DB-471AE7591F6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36FB-F9E6-BF43-AD05-C73E8687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8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1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9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3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America&amp;#39;s Space Futures: Defining Goals for Space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1412776"/>
            <a:ext cx="90392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611560" y="33265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/>
              <a:t>SPACE FREIGHT</a:t>
            </a:r>
          </a:p>
          <a:p>
            <a:pPr algn="ctr"/>
            <a:r>
              <a:rPr lang="nl-NL" sz="2000" b="1" dirty="0" smtClean="0"/>
              <a:t>Nik, Lennert en Joosje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790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Onderdeel</a:t>
            </a:r>
            <a:r>
              <a:rPr lang="en-US" b="1" dirty="0" smtClean="0"/>
              <a:t> 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Nieuwe</a:t>
            </a:r>
            <a:r>
              <a:rPr lang="en-US" sz="2000" dirty="0" smtClean="0"/>
              <a:t> </a:t>
            </a:r>
            <a:r>
              <a:rPr lang="en-US" sz="2000" dirty="0" err="1" smtClean="0"/>
              <a:t>situatie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- 4 </a:t>
            </a:r>
            <a:r>
              <a:rPr lang="en-US" sz="1600" dirty="0" err="1" smtClean="0"/>
              <a:t>naar</a:t>
            </a:r>
            <a:r>
              <a:rPr lang="en-US" sz="1600" dirty="0" smtClean="0"/>
              <a:t> 6 </a:t>
            </a:r>
            <a:r>
              <a:rPr lang="en-US" sz="1600" dirty="0" err="1" smtClean="0"/>
              <a:t>schepen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Transportvloot</a:t>
            </a:r>
            <a:r>
              <a:rPr lang="en-US" sz="1600" dirty="0" smtClean="0"/>
              <a:t> </a:t>
            </a:r>
            <a:r>
              <a:rPr lang="en-US" sz="1600" dirty="0" err="1" smtClean="0"/>
              <a:t>samenstellen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- Extra </a:t>
            </a:r>
            <a:r>
              <a:rPr lang="en-US" sz="1600" dirty="0" err="1" smtClean="0"/>
              <a:t>restrictie</a:t>
            </a:r>
            <a:r>
              <a:rPr lang="en-US" sz="1600" dirty="0" smtClean="0"/>
              <a:t> (</a:t>
            </a:r>
            <a:r>
              <a:rPr lang="en-US" sz="1600" dirty="0" err="1" smtClean="0"/>
              <a:t>maximale</a:t>
            </a:r>
            <a:r>
              <a:rPr lang="en-US" sz="1600" dirty="0" smtClean="0"/>
              <a:t> </a:t>
            </a:r>
            <a:r>
              <a:rPr lang="en-US" sz="1600" dirty="0" err="1" smtClean="0"/>
              <a:t>verschil</a:t>
            </a:r>
            <a:r>
              <a:rPr lang="en-US" sz="1600" dirty="0" smtClean="0"/>
              <a:t> is 1)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Scorenfunctie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O</a:t>
            </a:r>
            <a:r>
              <a:rPr lang="en-US" sz="1600" dirty="0" err="1" smtClean="0"/>
              <a:t>vergebleven</a:t>
            </a:r>
            <a:r>
              <a:rPr lang="en-US" sz="1600" dirty="0" smtClean="0"/>
              <a:t> </a:t>
            </a:r>
            <a:r>
              <a:rPr lang="en-US" sz="1600" dirty="0" err="1" smtClean="0"/>
              <a:t>ruimte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Overgebleven</a:t>
            </a:r>
            <a:r>
              <a:rPr lang="en-US" sz="1600" dirty="0" smtClean="0"/>
              <a:t> </a:t>
            </a:r>
            <a:r>
              <a:rPr lang="en-US" sz="1600" dirty="0" err="1" smtClean="0"/>
              <a:t>aantal</a:t>
            </a:r>
            <a:r>
              <a:rPr lang="en-US" sz="1600" dirty="0" smtClean="0"/>
              <a:t> kg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Algoritme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- Greedy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Vervolg</a:t>
            </a:r>
            <a:r>
              <a:rPr lang="en-US" sz="2000" dirty="0" smtClean="0"/>
              <a:t>?</a:t>
            </a:r>
          </a:p>
        </p:txBody>
      </p:sp>
      <p:pic>
        <p:nvPicPr>
          <p:cNvPr id="4" name="Afbeelding 3" descr="13416241618751707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29000"/>
            <a:ext cx="5818853" cy="27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2017: A Space Odyssey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2163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/>
              <a:t>Opzet presentatie</a:t>
            </a:r>
            <a:endParaRPr lang="en-GB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Uitleg van de case</a:t>
            </a:r>
          </a:p>
          <a:p>
            <a:r>
              <a:rPr lang="nl-NL" sz="2400" dirty="0" smtClean="0"/>
              <a:t>Uitleg scorefunctie</a:t>
            </a:r>
          </a:p>
          <a:p>
            <a:r>
              <a:rPr lang="nl-NL" sz="2400" dirty="0" smtClean="0"/>
              <a:t>Gebruikte </a:t>
            </a:r>
            <a:r>
              <a:rPr lang="nl-NL" sz="2400" dirty="0" smtClean="0"/>
              <a:t>algoritmes (</a:t>
            </a:r>
            <a:r>
              <a:rPr lang="nl-NL" sz="2400" dirty="0" err="1" smtClean="0"/>
              <a:t>hillclimbing</a:t>
            </a:r>
            <a:r>
              <a:rPr lang="nl-NL" sz="2400" dirty="0" smtClean="0"/>
              <a:t> en SA)</a:t>
            </a:r>
          </a:p>
          <a:p>
            <a:r>
              <a:rPr lang="nl-NL" sz="2400" dirty="0" smtClean="0"/>
              <a:t>Lokaal minimum</a:t>
            </a:r>
            <a:endParaRPr lang="nl-NL" sz="2400" dirty="0" smtClean="0"/>
          </a:p>
          <a:p>
            <a:r>
              <a:rPr lang="nl-NL" sz="2400" dirty="0" smtClean="0"/>
              <a:t>Onderdeel </a:t>
            </a:r>
            <a:r>
              <a:rPr lang="nl-NL" sz="2400" dirty="0" smtClean="0"/>
              <a:t>d</a:t>
            </a:r>
            <a:endParaRPr lang="nl-NL" sz="2400" dirty="0" smtClean="0"/>
          </a:p>
          <a:p>
            <a:endParaRPr lang="nl-NL" sz="2400" dirty="0" smtClean="0"/>
          </a:p>
        </p:txBody>
      </p:sp>
      <p:pic>
        <p:nvPicPr>
          <p:cNvPr id="2050" name="Picture 2" descr="Afbeeldingsresultaat voor i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4593094" cy="26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b="1" dirty="0" smtClean="0"/>
              <a:t/>
            </a:r>
            <a:br>
              <a:rPr lang="nl-NL" sz="4000" b="1" dirty="0" smtClean="0"/>
            </a:br>
            <a:r>
              <a:rPr lang="nl-NL" sz="4000" b="1" dirty="0"/>
              <a:t/>
            </a:r>
            <a:br>
              <a:rPr lang="nl-NL" sz="4000" b="1" dirty="0"/>
            </a:br>
            <a:r>
              <a:rPr lang="nl-NL" sz="4000" b="1" dirty="0" smtClean="0"/>
              <a:t>Uitleg Case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400" dirty="0" smtClean="0"/>
              <a:t>Hoe kan de cargo optimaal verdeeld worden over de vier </a:t>
            </a:r>
            <a:r>
              <a:rPr lang="nl-NL" sz="2400" dirty="0" err="1" smtClean="0"/>
              <a:t>spacecrafts</a:t>
            </a:r>
            <a:r>
              <a:rPr lang="nl-NL" sz="2400" dirty="0" smtClean="0"/>
              <a:t>, dat wil zeggen zodat alles/ zoveel mogelijk meekan? </a:t>
            </a:r>
            <a:endParaRPr lang="en-GB" dirty="0"/>
          </a:p>
        </p:txBody>
      </p:sp>
      <p:pic>
        <p:nvPicPr>
          <p:cNvPr id="3076" name="Picture 4" descr="Afbeeldingsresultaat voor suitcase packing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35" y="3914659"/>
            <a:ext cx="4091597" cy="229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771800" y="63000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Opmerking: niet alles kan mee</a:t>
            </a:r>
            <a:endParaRPr lang="en-GB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/>
          </p:nvPr>
        </p:nvGraphicFramePr>
        <p:xfrm>
          <a:off x="2012155" y="2204864"/>
          <a:ext cx="5080125" cy="1368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482"/>
                <a:gridCol w="636674"/>
                <a:gridCol w="2241621"/>
                <a:gridCol w="636674"/>
                <a:gridCol w="636674"/>
              </a:tblGrid>
              <a:tr h="4413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Spacecraft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Land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 err="1">
                          <a:effectLst/>
                        </a:rPr>
                        <a:t>Organisatie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Payload (</a:t>
                      </a:r>
                      <a:r>
                        <a:rPr lang="en-GB" sz="1100" b="1" u="none" strike="noStrike" dirty="0" err="1">
                          <a:effectLst/>
                        </a:rPr>
                        <a:t>kgs</a:t>
                      </a:r>
                      <a:r>
                        <a:rPr lang="en-GB" sz="1100" b="1" u="none" strike="noStrike" dirty="0">
                          <a:effectLst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Payload (m</a:t>
                      </a:r>
                      <a:r>
                        <a:rPr lang="en-GB" sz="1100" b="1" u="none" strike="noStrike" baseline="30000" dirty="0">
                          <a:effectLst/>
                        </a:rPr>
                        <a:t>3</a:t>
                      </a:r>
                      <a:r>
                        <a:rPr lang="en-GB" sz="1100" b="1" u="none" strike="noStrike" dirty="0">
                          <a:effectLst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133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Cygnus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Nasa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18,9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353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Verne ATV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Europe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ESA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2300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13,1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28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Progress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Russia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Russian Federal Space Agency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7,6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5009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err="1">
                          <a:effectLst/>
                        </a:rPr>
                        <a:t>Kounotori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Japan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Japan Aerospace Exploration Agency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0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Scorefunctie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147248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Scores per item:</a:t>
                </a:r>
              </a:p>
              <a:p>
                <a:r>
                  <a:rPr lang="en-US" sz="1800" dirty="0" err="1" smtClean="0"/>
                  <a:t>score_kg</a:t>
                </a:r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charset="0"/>
                          </a:rPr>
                          <m:t>𝑏𝑒𝑧𝑒𝑡𝑡𝑖𝑛𝑔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𝑘𝑔</m:t>
                        </m:r>
                      </m:num>
                      <m:den>
                        <m:r>
                          <a:rPr lang="en-US" sz="1800" b="0" i="1" smtClean="0">
                            <a:latin typeface="Cambria Math" charset="0"/>
                          </a:rPr>
                          <m:t>𝑡𝑜𝑡𝑎𝑎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𝑘𝑔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/>
                          </a:rPr>
                          <m:t>𝑖𝑛</m:t>
                        </m:r>
                        <m:r>
                          <a:rPr lang="en-GB" sz="1800" b="0" i="1" smtClean="0">
                            <a:latin typeface="Cambria Math"/>
                          </a:rPr>
                          <m:t> </m:t>
                        </m:r>
                        <m:r>
                          <a:rPr lang="en-GB" sz="1800" b="0" i="1" smtClean="0">
                            <a:latin typeface="Cambria Math"/>
                          </a:rPr>
                          <m:t>𝑐𝑎𝑟𝑔𝑜𝑙𝑖𝑗𝑠𝑡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score_m3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charset="0"/>
                          </a:rPr>
                          <m:t>𝑏𝑒𝑧𝑒𝑡𝑡𝑖𝑛𝑔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charset="0"/>
                          </a:rPr>
                          <m:t>𝑡𝑜𝑡𝑎𝑎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/>
                          </a:rPr>
                          <m:t>𝑖𝑛</m:t>
                        </m:r>
                        <m:r>
                          <a:rPr lang="en-GB" sz="1800" b="0" i="1" smtClean="0">
                            <a:latin typeface="Cambria Math"/>
                          </a:rPr>
                          <m:t> </m:t>
                        </m:r>
                        <m:r>
                          <a:rPr lang="en-GB" sz="1800" b="0" i="1" smtClean="0">
                            <a:latin typeface="Cambria Math"/>
                          </a:rPr>
                          <m:t>𝑐𝑎𝑟𝑔𝑜𝑙𝑖𝑗𝑠𝑡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 smtClean="0"/>
              </a:p>
              <a:p>
                <a:r>
                  <a:rPr lang="en-US" sz="1800" dirty="0" err="1" smtClean="0"/>
                  <a:t>score_totaal</a:t>
                </a:r>
                <a:r>
                  <a:rPr lang="en-US" sz="1800" dirty="0" smtClean="0"/>
                  <a:t> = </a:t>
                </a:r>
                <a:r>
                  <a:rPr lang="en-US" sz="1800" dirty="0" err="1" smtClean="0"/>
                  <a:t>score_kg</a:t>
                </a:r>
                <a:r>
                  <a:rPr lang="en-US" sz="1800" dirty="0" smtClean="0"/>
                  <a:t> + score_m3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err="1" smtClean="0"/>
                  <a:t>Scorefunctie</a:t>
                </a:r>
                <a:r>
                  <a:rPr lang="en-US" sz="1800" dirty="0" smtClean="0"/>
                  <a:t>:</a:t>
                </a:r>
              </a:p>
              <a:p>
                <a:r>
                  <a:rPr lang="en-US" sz="1800" dirty="0" err="1" smtClean="0"/>
                  <a:t>Som</a:t>
                </a:r>
                <a:r>
                  <a:rPr lang="en-US" sz="1800" dirty="0" smtClean="0"/>
                  <a:t> van </a:t>
                </a:r>
                <a:r>
                  <a:rPr lang="en-US" sz="1800" dirty="0" err="1" smtClean="0"/>
                  <a:t>totaal</a:t>
                </a:r>
                <a:r>
                  <a:rPr lang="en-US" sz="1800" dirty="0" smtClean="0"/>
                  <a:t> scores van ‘leftover’ items</a:t>
                </a:r>
              </a:p>
              <a:p>
                <a:r>
                  <a:rPr lang="en-US" sz="1800" dirty="0" err="1" smtClean="0"/>
                  <a:t>Minimaliseren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147248" cy="4525963"/>
              </a:xfrm>
              <a:blipFill rotWithShape="1">
                <a:blip r:embed="rId2"/>
                <a:stretch>
                  <a:fillRect l="-599" t="-6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0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Algoritmes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" y="1700808"/>
            <a:ext cx="3682752" cy="262088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/>
              <a:t>Startconfiguratie</a:t>
            </a:r>
            <a:r>
              <a:rPr lang="en-US" sz="2800" dirty="0" smtClean="0"/>
              <a:t>:			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dirty="0" smtClean="0"/>
              <a:t>Greedy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dirty="0" smtClean="0"/>
              <a:t>(Random)</a:t>
            </a:r>
            <a:endParaRPr lang="en-US" sz="2800" dirty="0"/>
          </a:p>
          <a:p>
            <a:pPr>
              <a:spcBef>
                <a:spcPts val="0"/>
              </a:spcBef>
              <a:buFontTx/>
              <a:buChar char="-"/>
            </a:pPr>
            <a:endParaRPr lang="en-US" sz="2800" dirty="0" smtClean="0"/>
          </a:p>
          <a:p>
            <a:pPr>
              <a:spcBef>
                <a:spcPts val="0"/>
              </a:spcBef>
              <a:buFontTx/>
              <a:buChar char="-"/>
            </a:pPr>
            <a:endParaRPr lang="en-US" sz="2800" dirty="0"/>
          </a:p>
          <a:p>
            <a:pPr>
              <a:spcBef>
                <a:spcPts val="0"/>
              </a:spcBef>
              <a:buFontTx/>
              <a:buChar char="-"/>
            </a:pPr>
            <a:endParaRPr lang="en-US" sz="2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32040" y="1744216"/>
            <a:ext cx="3682752" cy="262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 err="1" smtClean="0"/>
              <a:t>Iteratieve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algoritmes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en-US" sz="2800" dirty="0" smtClean="0"/>
          </a:p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en-US" sz="2800" dirty="0" err="1" smtClean="0"/>
              <a:t>Hillclimbing</a:t>
            </a:r>
            <a:endParaRPr lang="en-US" sz="2800" dirty="0" smtClean="0"/>
          </a:p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en-US" sz="2800" dirty="0" smtClean="0"/>
              <a:t>Simulated annealing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-US" sz="2800" dirty="0" smtClean="0"/>
          </a:p>
          <a:p>
            <a:pPr>
              <a:spcBef>
                <a:spcPts val="0"/>
              </a:spcBef>
              <a:buFontTx/>
              <a:buChar char="-"/>
            </a:pPr>
            <a:endParaRPr lang="en-US" sz="2800" dirty="0" smtClean="0"/>
          </a:p>
          <a:p>
            <a:pPr>
              <a:spcBef>
                <a:spcPts val="0"/>
              </a:spcBef>
              <a:buFontTx/>
              <a:buChar char="-"/>
            </a:pPr>
            <a:endParaRPr lang="en-US" sz="2800" dirty="0" smtClean="0"/>
          </a:p>
        </p:txBody>
      </p:sp>
      <p:sp>
        <p:nvSpPr>
          <p:cNvPr id="9" name="PIJL-RECHTS 8"/>
          <p:cNvSpPr/>
          <p:nvPr/>
        </p:nvSpPr>
        <p:spPr>
          <a:xfrm>
            <a:off x="3707904" y="2392288"/>
            <a:ext cx="1008112" cy="590364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/>
          <p:cNvSpPr txBox="1"/>
          <p:nvPr/>
        </p:nvSpPr>
        <p:spPr>
          <a:xfrm>
            <a:off x="971600" y="4365104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Resultaat </a:t>
            </a:r>
            <a:r>
              <a:rPr lang="nl-NL" sz="2400" dirty="0" err="1" smtClean="0"/>
              <a:t>greedy</a:t>
            </a:r>
            <a:r>
              <a:rPr lang="nl-NL" sz="2400" dirty="0" smtClean="0"/>
              <a:t> (op basis van kg):</a:t>
            </a:r>
          </a:p>
          <a:p>
            <a:r>
              <a:rPr lang="nl-NL" sz="2400" dirty="0" smtClean="0"/>
              <a:t>	score: 38.17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55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Hillclimbing</a:t>
            </a:r>
            <a:endParaRPr lang="en-GB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15616" y="1600200"/>
            <a:ext cx="73551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 err="1"/>
              <a:t>Drie</a:t>
            </a:r>
            <a:r>
              <a:rPr lang="en-GB" sz="2400" b="1" dirty="0"/>
              <a:t> </a:t>
            </a:r>
            <a:r>
              <a:rPr lang="en-GB" sz="2400" b="1" dirty="0" err="1"/>
              <a:t>restricties</a:t>
            </a:r>
            <a:r>
              <a:rPr lang="en-GB" sz="2400" b="1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/>
              <a:t>Betere</a:t>
            </a:r>
            <a:r>
              <a:rPr lang="en-GB" sz="2400" dirty="0"/>
              <a:t> score?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/>
              <a:t>Capaciteit</a:t>
            </a:r>
            <a:r>
              <a:rPr lang="en-GB" sz="2400" dirty="0"/>
              <a:t> kg?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err="1"/>
              <a:t>Capaciteit</a:t>
            </a:r>
            <a:r>
              <a:rPr lang="en-GB" sz="2400" dirty="0"/>
              <a:t> m3?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 smtClean="0"/>
          </a:p>
          <a:p>
            <a:pPr marL="0" indent="0">
              <a:buNone/>
            </a:pPr>
            <a:r>
              <a:rPr lang="en-GB" sz="2400" b="1" dirty="0" smtClean="0"/>
              <a:t>Twee </a:t>
            </a:r>
            <a:r>
              <a:rPr lang="en-GB" sz="2400" b="1" dirty="0" err="1" smtClean="0"/>
              <a:t>hillclimbing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algoritmes</a:t>
            </a:r>
            <a:r>
              <a:rPr lang="en-GB" sz="2400" b="1" dirty="0" smtClean="0"/>
              <a:t>:</a:t>
            </a:r>
          </a:p>
          <a:p>
            <a:r>
              <a:rPr lang="en-GB" sz="2400" dirty="0" smtClean="0"/>
              <a:t>Random </a:t>
            </a:r>
            <a:r>
              <a:rPr lang="en-GB" sz="2400" dirty="0" err="1" smtClean="0"/>
              <a:t>swappen</a:t>
            </a:r>
            <a:r>
              <a:rPr lang="en-GB" sz="2400" dirty="0" smtClean="0"/>
              <a:t>, score: 28.61</a:t>
            </a:r>
            <a:endParaRPr lang="en-GB" sz="2400" dirty="0"/>
          </a:p>
          <a:p>
            <a:r>
              <a:rPr lang="en-GB" sz="2400" dirty="0" err="1" smtClean="0"/>
              <a:t>Swappen</a:t>
            </a:r>
            <a:r>
              <a:rPr lang="en-GB" sz="2400" dirty="0" smtClean="0"/>
              <a:t> met leftover </a:t>
            </a:r>
            <a:r>
              <a:rPr lang="en-GB" sz="2400" dirty="0" err="1" smtClean="0"/>
              <a:t>lijst</a:t>
            </a:r>
            <a:r>
              <a:rPr lang="en-GB" sz="2400" dirty="0" smtClean="0"/>
              <a:t>, score: 31.73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  <p:pic>
        <p:nvPicPr>
          <p:cNvPr id="1026" name="Picture 2" descr="Afbeeldingsresultaat voor berg beklimm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45" y="1772816"/>
            <a:ext cx="348661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5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Simulated Annealing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 smtClean="0"/>
                  <a:t>Twee </a:t>
                </a:r>
                <a:r>
                  <a:rPr lang="en-US" sz="2000" dirty="0" err="1" smtClean="0"/>
                  <a:t>acceptatiecriteria</a:t>
                </a:r>
                <a:r>
                  <a:rPr lang="en-US" sz="2000" dirty="0" smtClean="0"/>
                  <a:t>:</a:t>
                </a:r>
              </a:p>
              <a:p>
                <a:pPr marL="514350" marR="0" lvl="0" indent="-51435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US" sz="2000" dirty="0" err="1" smtClean="0"/>
                  <a:t>Nieuwe</a:t>
                </a:r>
                <a:r>
                  <a:rPr lang="en-US" sz="2000" dirty="0" smtClean="0"/>
                  <a:t> score &lt; Oude score</a:t>
                </a:r>
              </a:p>
              <a:p>
                <a:pPr marL="514350" marR="0" lvl="0" indent="-51435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𝑟</m:t>
                    </m:r>
                    <m:r>
                      <a:rPr lang="en-US" sz="2000" b="0" i="1" smtClean="0">
                        <a:latin typeface="Cambria Math" charset="0"/>
                      </a:rPr>
                      <m:t>&lt;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bg-BG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charset="0"/>
                              </a:rPr>
                              <m:t>−(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𝑛𝑒𝑤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 − 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𝑜𝑙𝑑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lang="en-US" sz="2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lang="en-US" sz="20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000" dirty="0" err="1" smtClean="0"/>
                  <a:t>Noemenswaardige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eigenschappen</a:t>
                </a:r>
                <a:r>
                  <a:rPr lang="en-US" sz="2000" dirty="0" smtClean="0"/>
                  <a:t>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dirty="0" err="1" smtClean="0"/>
                  <a:t>Als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→∞ </m:t>
                    </m:r>
                  </m:oMath>
                </a14:m>
                <a:r>
                  <a:rPr lang="en-US" sz="2000" dirty="0" smtClean="0"/>
                  <a:t> ,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random walk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dirty="0" err="1" smtClean="0"/>
                  <a:t>Als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→0</m:t>
                    </m:r>
                  </m:oMath>
                </a14:m>
                <a:r>
                  <a:rPr lang="en-US" sz="2000" dirty="0" smtClean="0"/>
                  <a:t> ,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hillclimber</a:t>
                </a:r>
                <a:endParaRPr lang="en-US" sz="2000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000" dirty="0" smtClean="0"/>
                  <a:t>SA </a:t>
                </a:r>
                <a:r>
                  <a:rPr lang="en-US" sz="2000" dirty="0" err="1" smtClean="0"/>
                  <a:t>zal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nooit</a:t>
                </a:r>
                <a:r>
                  <a:rPr lang="en-US" sz="2000" dirty="0" smtClean="0"/>
                  <a:t> hele </a:t>
                </a:r>
                <a:r>
                  <a:rPr lang="en-US" sz="2000" dirty="0" err="1" smtClean="0"/>
                  <a:t>diepe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dalen</a:t>
                </a:r>
                <a:r>
                  <a:rPr lang="en-US" sz="2000" dirty="0" smtClean="0"/>
                  <a:t> in de </a:t>
                </a:r>
                <a:r>
                  <a:rPr lang="en-US" sz="2000" dirty="0" err="1" smtClean="0"/>
                  <a:t>scoregrafiek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overbruggen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4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Hillclimber</a:t>
            </a:r>
            <a:r>
              <a:rPr lang="en-US" b="1" dirty="0" smtClean="0"/>
              <a:t> met SA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852936"/>
            <a:ext cx="6350000" cy="2044700"/>
          </a:xfrm>
        </p:spPr>
      </p:pic>
    </p:spTree>
    <p:extLst>
      <p:ext uri="{BB962C8B-B14F-4D97-AF65-F5344CB8AC3E}">
        <p14:creationId xmlns:p14="http://schemas.microsoft.com/office/powerpoint/2010/main" val="2782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Lokaal</a:t>
            </a:r>
            <a:r>
              <a:rPr lang="en-US" b="1" dirty="0" smtClean="0"/>
              <a:t> minimum?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6" y="1600200"/>
            <a:ext cx="6680388" cy="4525963"/>
          </a:xfrm>
        </p:spPr>
      </p:pic>
    </p:spTree>
    <p:extLst>
      <p:ext uri="{BB962C8B-B14F-4D97-AF65-F5344CB8AC3E}">
        <p14:creationId xmlns:p14="http://schemas.microsoft.com/office/powerpoint/2010/main" val="3200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274</Words>
  <Application>Microsoft Macintosh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Cambria Math</vt:lpstr>
      <vt:lpstr>Arial</vt:lpstr>
      <vt:lpstr>Kantoorthema</vt:lpstr>
      <vt:lpstr>PowerPoint Presentation</vt:lpstr>
      <vt:lpstr>Opzet presentatie</vt:lpstr>
      <vt:lpstr>  Uitleg Case Hoe kan de cargo optimaal verdeeld worden over de vier spacecrafts, dat wil zeggen zodat alles/ zoveel mogelijk meekan? </vt:lpstr>
      <vt:lpstr>Scorefunctie</vt:lpstr>
      <vt:lpstr>Algoritmes</vt:lpstr>
      <vt:lpstr>Hillclimbing</vt:lpstr>
      <vt:lpstr>Simulated Annealing</vt:lpstr>
      <vt:lpstr>Hillclimber met SA</vt:lpstr>
      <vt:lpstr>Lokaal minimum?</vt:lpstr>
      <vt:lpstr>Onderdeel D</vt:lpstr>
      <vt:lpstr>2017: A Space Odyssey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Joosje Goedhart</dc:creator>
  <cp:lastModifiedBy>Lennert Jansen</cp:lastModifiedBy>
  <cp:revision>22</cp:revision>
  <dcterms:created xsi:type="dcterms:W3CDTF">2017-04-12T12:42:22Z</dcterms:created>
  <dcterms:modified xsi:type="dcterms:W3CDTF">2017-05-11T10:23:27Z</dcterms:modified>
</cp:coreProperties>
</file>