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1" r:id="rId9"/>
    <p:sldId id="272" r:id="rId10"/>
    <p:sldId id="263" r:id="rId11"/>
    <p:sldId id="273" r:id="rId12"/>
    <p:sldId id="264" r:id="rId13"/>
    <p:sldId id="274" r:id="rId14"/>
    <p:sldId id="275" r:id="rId15"/>
    <p:sldId id="276" r:id="rId16"/>
    <p:sldId id="277" r:id="rId17"/>
    <p:sldId id="267" r:id="rId18"/>
    <p:sldId id="270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CE3322"/>
    <a:srgbClr val="00CCFF"/>
    <a:srgbClr val="66CCFF"/>
    <a:srgbClr val="FFFF66"/>
    <a:srgbClr val="EAEAE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33" autoAdjust="0"/>
  </p:normalViewPr>
  <p:slideViewPr>
    <p:cSldViewPr>
      <p:cViewPr varScale="1">
        <p:scale>
          <a:sx n="83" d="100"/>
          <a:sy n="83" d="100"/>
        </p:scale>
        <p:origin x="4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928-B945-42CC-AE75-8EAA8D2434BE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F746-CF70-407E-B7BA-623256145A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1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1F746-CF70-407E-B7BA-623256145AB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5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1279525"/>
            <a:ext cx="2111375" cy="502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279525"/>
            <a:ext cx="6184900" cy="502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2079625"/>
            <a:ext cx="4148138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79625"/>
            <a:ext cx="4148137" cy="4227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58372" name="Picture 17" descr="ENU_Logo_be0f34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710252(v=vs.85).aspx" TargetMode="External"/><Relationship Id="rId2" Type="http://schemas.openxmlformats.org/officeDocument/2006/relationships/hyperlink" Target="http://docs.oracle.com/javase/tutorial/jdbc/bas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json.org/" TargetMode="External"/><Relationship Id="rId4" Type="http://schemas.openxmlformats.org/officeDocument/2006/relationships/hyperlink" Target="http://en.wikibooks.org/wiki/XML_-_Managing_Data_Exchange/Database_and_X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 application development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INF08104: Database Systems</a:t>
            </a:r>
            <a:endParaRPr lang="en-GB" dirty="0"/>
          </a:p>
          <a:p>
            <a:r>
              <a:rPr lang="en-GB" sz="1600" dirty="0" smtClean="0"/>
              <a:t>Brian Davison</a:t>
            </a:r>
            <a:r>
              <a:rPr lang="en-GB" dirty="0" smtClean="0"/>
              <a:t>, 2013/14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Embedded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Typical process</a:t>
            </a:r>
          </a:p>
          <a:p>
            <a:pPr lvl="1"/>
            <a:r>
              <a:rPr lang="en-GB" dirty="0" smtClean="0"/>
              <a:t>Connect</a:t>
            </a:r>
          </a:p>
          <a:p>
            <a:pPr lvl="1"/>
            <a:r>
              <a:rPr lang="en-GB" dirty="0" smtClean="0"/>
              <a:t>Prepare statement</a:t>
            </a:r>
          </a:p>
          <a:p>
            <a:pPr lvl="1"/>
            <a:r>
              <a:rPr lang="en-GB" dirty="0" smtClean="0"/>
              <a:t>Execute statement</a:t>
            </a:r>
          </a:p>
          <a:p>
            <a:pPr lvl="1"/>
            <a:r>
              <a:rPr lang="en-GB" dirty="0" smtClean="0"/>
              <a:t>Iterate over results held in a </a:t>
            </a:r>
            <a:r>
              <a:rPr lang="en-GB" i="1" dirty="0" smtClean="0"/>
              <a:t>cursor</a:t>
            </a:r>
            <a:endParaRPr lang="en-GB" i="1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6075" y="2683073"/>
            <a:ext cx="4752528" cy="3770263"/>
          </a:xfrm>
          <a:prstGeom prst="rect">
            <a:avLst/>
          </a:prstGeom>
          <a:solidFill>
            <a:schemeClr val="bg1"/>
          </a:solidFill>
          <a:ln w="19050"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System;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System.Data.SqlClient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class Demo {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Main(string[]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try { 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SqlCommand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SqlCommand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comm.Connection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= new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SqlConnection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 "Data Source=(local);"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+"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gisq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;“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+"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user=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scott;password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=tiger;");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 String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= @"SELECT name, population FROM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bbc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WHERE population&gt;200000000";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comm.CommandText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comm.Connection.Open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SqlDataReader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cursor =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comm.ExecuteReader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while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cursor.Read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(cursor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["name"] + "\t"+ cursor["population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"]);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comm.Connection.Close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catch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(Exception e){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e.ToString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()); </a:t>
            </a:r>
            <a:endParaRPr lang="en-GB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GB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977" y="2288898"/>
            <a:ext cx="6676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GB" b="1" dirty="0">
              <a:solidFill>
                <a:srgbClr val="C050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languages…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2406947"/>
            <a:ext cx="4968552" cy="2462213"/>
          </a:xfrm>
          <a:prstGeom prst="rect">
            <a:avLst/>
          </a:prstGeom>
          <a:solidFill>
            <a:schemeClr val="bg1"/>
          </a:solidFill>
          <a:ln w="19050"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MySQLdb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dbh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MySQLdb.connect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(host="127.0.0.1",\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user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scott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",\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passwd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="tiger",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gisq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") </a:t>
            </a:r>
          </a:p>
          <a:p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dbh.cursor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"SELECT name, population "+\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"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bbc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"+\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"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WHERE population&gt;200000000" </a:t>
            </a:r>
          </a:p>
          <a:p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sth.execute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for row in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print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row[0],row[1] 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6168" y="2012772"/>
            <a:ext cx="12877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GB" b="1" dirty="0">
              <a:solidFill>
                <a:srgbClr val="C050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4384903"/>
            <a:ext cx="4968552" cy="2246769"/>
          </a:xfrm>
          <a:prstGeom prst="rect">
            <a:avLst/>
          </a:prstGeom>
          <a:solidFill>
            <a:schemeClr val="bg1"/>
          </a:solidFill>
          <a:ln w="19050"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endParaRPr lang="en-GB" sz="800" dirty="0"/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&lt;? 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dbh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mysql_connect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('localhost','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scott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','tiger')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die(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mysql_error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()); 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mysql_select_db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gisq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') or die(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mysql_error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= "SELECT name, population FROM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bbc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en-GB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+= “WHERE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population&gt;1000000000"; 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mysql_query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) or die(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mysql_error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while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($line =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mysql_fetch_array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($result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)){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echo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$line[0]."\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t".$line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[1]."\n"; </a:t>
            </a:r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mysql_close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dbh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?&gt;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3990728"/>
            <a:ext cx="9361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GB" b="1" dirty="0">
              <a:solidFill>
                <a:srgbClr val="C050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3270" y="2238999"/>
            <a:ext cx="2880320" cy="3908762"/>
          </a:xfrm>
          <a:prstGeom prst="rect">
            <a:avLst/>
          </a:prstGeom>
          <a:solidFill>
            <a:schemeClr val="bg1"/>
          </a:solidFill>
          <a:ln w="19050"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java.sql.Connection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java.sql.Statement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java.sql.DriverManager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java.sql.ResultSet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public class Demo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public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main(String[]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 { 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Connection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myCon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Statement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myStmt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try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Class.forName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com.mysql.jdbc.Driver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").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newInstance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myCon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DriverManager.getConnection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jdbc:mysql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://127.0.0.1/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gisq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scott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","tiger");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myStmt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myCon.createStatement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String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SELECT name, population FROM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bbc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 "+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WHERE population&gt;200000000";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cursor =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myStmt.executeQuery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while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cursor.next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()){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cursor.getString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("name")+"\t"+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cursor.getLong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("population"));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}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myCon.close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catch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(Exception </a:t>
            </a:r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sqlEx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){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System.err.println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sqlEx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1844824"/>
            <a:ext cx="9361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en-GB" b="1" dirty="0">
              <a:solidFill>
                <a:srgbClr val="C050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3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connection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36" y="2223641"/>
            <a:ext cx="7394277" cy="185343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$</a:t>
            </a:r>
            <a:r>
              <a:rPr lang="en-GB" dirty="0" err="1" smtClean="0"/>
              <a:t>db_host</a:t>
            </a:r>
            <a:r>
              <a:rPr lang="en-GB" dirty="0" smtClean="0"/>
              <a:t> = "server_1";</a:t>
            </a:r>
            <a:br>
              <a:rPr lang="en-GB" dirty="0" smtClean="0"/>
            </a:br>
            <a:r>
              <a:rPr lang="en-GB" dirty="0" smtClean="0"/>
              <a:t>$username = "hr";</a:t>
            </a:r>
            <a:br>
              <a:rPr lang="en-GB" dirty="0" smtClean="0"/>
            </a:br>
            <a:r>
              <a:rPr lang="en-GB" dirty="0" smtClean="0"/>
              <a:t>$password = "hr";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mysql_connect</a:t>
            </a:r>
            <a:r>
              <a:rPr lang="en-GB" dirty="0" smtClean="0"/>
              <a:t>($</a:t>
            </a:r>
            <a:r>
              <a:rPr lang="en-GB" dirty="0" err="1" smtClean="0"/>
              <a:t>db_host</a:t>
            </a:r>
            <a:r>
              <a:rPr lang="en-GB" dirty="0" smtClean="0"/>
              <a:t>, $username, $password);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10172" y="4346327"/>
            <a:ext cx="7392942" cy="185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err="1"/>
              <a:t>SqlConnection</a:t>
            </a:r>
            <a:r>
              <a:rPr lang="en-GB" kern="0" dirty="0"/>
              <a:t> con =new </a:t>
            </a:r>
            <a:r>
              <a:rPr lang="en-GB" kern="0" dirty="0" err="1"/>
              <a:t>SqlConnection</a:t>
            </a:r>
            <a:r>
              <a:rPr lang="en-GB" kern="0" dirty="0"/>
              <a:t>( </a:t>
            </a:r>
            <a:endParaRPr lang="en-GB" kern="0" dirty="0" smtClean="0"/>
          </a:p>
          <a:p>
            <a:pPr marL="0" indent="0">
              <a:buFontTx/>
              <a:buNone/>
            </a:pPr>
            <a:r>
              <a:rPr lang="en-GB" kern="0" dirty="0"/>
              <a:t> </a:t>
            </a:r>
            <a:r>
              <a:rPr lang="en-GB" kern="0" dirty="0" smtClean="0"/>
              <a:t>                     "</a:t>
            </a:r>
            <a:r>
              <a:rPr lang="en-GB" kern="0" dirty="0"/>
              <a:t>Data Source=(local</a:t>
            </a:r>
            <a:r>
              <a:rPr lang="en-GB" kern="0" dirty="0" smtClean="0"/>
              <a:t>); </a:t>
            </a:r>
          </a:p>
          <a:p>
            <a:pPr marL="0" indent="0">
              <a:buFontTx/>
              <a:buNone/>
            </a:pPr>
            <a:r>
              <a:rPr lang="en-GB" kern="0" dirty="0"/>
              <a:t> </a:t>
            </a:r>
            <a:r>
              <a:rPr lang="en-GB" kern="0" dirty="0" smtClean="0"/>
              <a:t>                       Initial </a:t>
            </a:r>
            <a:r>
              <a:rPr lang="en-GB" kern="0" dirty="0" err="1" smtClean="0"/>
              <a:t>Catalog</a:t>
            </a:r>
            <a:r>
              <a:rPr lang="en-GB" kern="0" dirty="0" smtClean="0"/>
              <a:t>=</a:t>
            </a:r>
            <a:r>
              <a:rPr lang="en-GB" kern="0" dirty="0" err="1" smtClean="0"/>
              <a:t>gisq;user</a:t>
            </a:r>
            <a:r>
              <a:rPr lang="en-GB" kern="0" dirty="0" smtClean="0"/>
              <a:t>=</a:t>
            </a:r>
            <a:r>
              <a:rPr lang="en-GB" kern="0" dirty="0" err="1" smtClean="0"/>
              <a:t>scott;password</a:t>
            </a:r>
            <a:r>
              <a:rPr lang="en-GB" kern="0" dirty="0" smtClean="0"/>
              <a:t>=tiger</a:t>
            </a:r>
            <a:r>
              <a:rPr lang="en-GB" kern="0" dirty="0"/>
              <a:t>;"); </a:t>
            </a:r>
            <a:endParaRPr lang="en-GB" kern="0" dirty="0" smtClean="0"/>
          </a:p>
          <a:p>
            <a:pPr marL="0" indent="0">
              <a:buFontTx/>
              <a:buNone/>
            </a:pPr>
            <a:r>
              <a:rPr lang="en-GB" kern="0" dirty="0" err="1" smtClean="0"/>
              <a:t>con.Open</a:t>
            </a:r>
            <a:r>
              <a:rPr lang="en-GB" kern="0" dirty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223641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699" y="43463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and sending a 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36" y="2367657"/>
            <a:ext cx="7394277" cy="18534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$query </a:t>
            </a:r>
            <a:r>
              <a:rPr lang="en-GB" dirty="0" smtClean="0"/>
              <a:t>= "</a:t>
            </a:r>
            <a:r>
              <a:rPr lang="en-GB" dirty="0"/>
              <a:t> SELECT name FROM world </a:t>
            </a:r>
            <a:r>
              <a:rPr lang="en-GB" dirty="0" smtClean="0"/>
              <a:t>";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$</a:t>
            </a:r>
            <a:r>
              <a:rPr lang="en-GB" dirty="0"/>
              <a:t>result = </a:t>
            </a:r>
            <a:r>
              <a:rPr lang="en-GB" dirty="0" err="1"/>
              <a:t>mysql_query</a:t>
            </a:r>
            <a:r>
              <a:rPr lang="en-GB" dirty="0"/>
              <a:t>($query);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10172" y="4346327"/>
            <a:ext cx="7466284" cy="185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dirty="0" err="1" smtClean="0"/>
              <a:t>SqlCommand</a:t>
            </a:r>
            <a:r>
              <a:rPr lang="en-GB" dirty="0" smtClean="0"/>
              <a:t> </a:t>
            </a:r>
            <a:r>
              <a:rPr lang="en-GB" dirty="0" err="1"/>
              <a:t>comm</a:t>
            </a:r>
            <a:r>
              <a:rPr lang="en-GB" dirty="0"/>
              <a:t> = new </a:t>
            </a:r>
            <a:r>
              <a:rPr lang="en-GB" dirty="0" err="1"/>
              <a:t>SqlCommand</a:t>
            </a:r>
            <a:r>
              <a:rPr lang="en-GB" dirty="0" smtClean="0"/>
              <a:t>(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"</a:t>
            </a:r>
            <a:r>
              <a:rPr lang="en-GB" dirty="0"/>
              <a:t>SELECT name FROM </a:t>
            </a:r>
            <a:r>
              <a:rPr lang="en-GB" dirty="0" smtClean="0"/>
              <a:t>world", </a:t>
            </a:r>
            <a:r>
              <a:rPr lang="en-GB" dirty="0"/>
              <a:t>con);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SqlDataReader</a:t>
            </a:r>
            <a:r>
              <a:rPr lang="en-GB" dirty="0" smtClean="0"/>
              <a:t> </a:t>
            </a:r>
            <a:r>
              <a:rPr lang="en-GB" dirty="0"/>
              <a:t>cursor = </a:t>
            </a:r>
            <a:r>
              <a:rPr lang="en-GB" dirty="0" err="1"/>
              <a:t>comm.ExecuteReader</a:t>
            </a:r>
            <a:r>
              <a:rPr lang="en-GB" dirty="0"/>
              <a:t>(); </a:t>
            </a:r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36765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699" y="43463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query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36" y="2367657"/>
            <a:ext cx="7394277" cy="18534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echo "&lt;table&gt;";</a:t>
            </a:r>
            <a:br>
              <a:rPr lang="en-GB" dirty="0"/>
            </a:br>
            <a:r>
              <a:rPr lang="en-GB" dirty="0"/>
              <a:t>while </a:t>
            </a:r>
            <a:r>
              <a:rPr lang="en-GB" dirty="0" smtClean="0"/>
              <a:t>($country </a:t>
            </a:r>
            <a:r>
              <a:rPr lang="en-GB" dirty="0"/>
              <a:t>= </a:t>
            </a:r>
            <a:r>
              <a:rPr lang="en-GB" dirty="0" err="1"/>
              <a:t>mysql_fetch_assoc</a:t>
            </a:r>
            <a:r>
              <a:rPr lang="en-GB" dirty="0"/>
              <a:t>($result)) {</a:t>
            </a:r>
            <a:br>
              <a:rPr lang="en-GB" dirty="0"/>
            </a:br>
            <a:r>
              <a:rPr lang="en-GB" dirty="0"/>
              <a:t>   echo "&lt;</a:t>
            </a:r>
            <a:r>
              <a:rPr lang="en-GB" dirty="0" err="1"/>
              <a:t>tr</a:t>
            </a:r>
            <a:r>
              <a:rPr lang="en-GB" dirty="0" smtClean="0"/>
              <a:t>&gt;&lt;td&gt;" </a:t>
            </a:r>
            <a:r>
              <a:rPr lang="en-GB" dirty="0"/>
              <a:t>. </a:t>
            </a:r>
            <a:r>
              <a:rPr lang="en-GB" dirty="0" smtClean="0"/>
              <a:t>$</a:t>
            </a:r>
            <a:r>
              <a:rPr lang="en-GB" dirty="0"/>
              <a:t> </a:t>
            </a:r>
            <a:r>
              <a:rPr lang="en-GB" dirty="0" smtClean="0"/>
              <a:t>country{name} </a:t>
            </a:r>
            <a:r>
              <a:rPr lang="en-GB" dirty="0"/>
              <a:t>. "&lt;/td</a:t>
            </a:r>
            <a:r>
              <a:rPr lang="en-GB" dirty="0" smtClean="0"/>
              <a:t>&gt;&lt;/</a:t>
            </a:r>
            <a:r>
              <a:rPr lang="en-GB" dirty="0" err="1" smtClean="0"/>
              <a:t>tr</a:t>
            </a:r>
            <a:r>
              <a:rPr lang="en-GB" dirty="0" smtClean="0"/>
              <a:t>&gt;";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echo "&lt;/table&gt;";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10172" y="4346327"/>
            <a:ext cx="7466284" cy="185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dirty="0" smtClean="0"/>
              <a:t>while </a:t>
            </a:r>
            <a:r>
              <a:rPr lang="en-GB" dirty="0"/>
              <a:t>(</a:t>
            </a:r>
            <a:r>
              <a:rPr lang="en-GB" dirty="0" err="1"/>
              <a:t>cursor.Read</a:t>
            </a:r>
            <a:r>
              <a:rPr lang="en-GB" dirty="0" smtClean="0"/>
              <a:t>()) {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Console.WriteLine</a:t>
            </a:r>
            <a:r>
              <a:rPr lang="en-GB" dirty="0" smtClean="0"/>
              <a:t>(cursor</a:t>
            </a:r>
            <a:r>
              <a:rPr lang="en-GB" dirty="0"/>
              <a:t>["name"]); 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  <a:p>
            <a:pPr marL="0" indent="0">
              <a:buNone/>
            </a:pPr>
            <a:r>
              <a:rPr lang="en-GB" dirty="0" err="1"/>
              <a:t>cursor.Close</a:t>
            </a:r>
            <a:r>
              <a:rPr lang="en-GB" dirty="0"/>
              <a:t>();</a:t>
            </a:r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36765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699" y="43463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query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36" y="2367657"/>
            <a:ext cx="7394277" cy="18534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echo "&lt;table&gt;";</a:t>
            </a:r>
            <a:br>
              <a:rPr lang="en-GB" dirty="0"/>
            </a:br>
            <a:r>
              <a:rPr lang="en-GB" dirty="0"/>
              <a:t>while </a:t>
            </a:r>
            <a:r>
              <a:rPr lang="en-GB" dirty="0" smtClean="0"/>
              <a:t>($country </a:t>
            </a:r>
            <a:r>
              <a:rPr lang="en-GB" dirty="0"/>
              <a:t>= </a:t>
            </a:r>
            <a:r>
              <a:rPr lang="en-GB" dirty="0" err="1"/>
              <a:t>mysql_fetch_assoc</a:t>
            </a:r>
            <a:r>
              <a:rPr lang="en-GB" dirty="0"/>
              <a:t>($result)) {</a:t>
            </a:r>
            <a:br>
              <a:rPr lang="en-GB" dirty="0"/>
            </a:br>
            <a:r>
              <a:rPr lang="en-GB" dirty="0"/>
              <a:t>   echo "&lt;</a:t>
            </a:r>
            <a:r>
              <a:rPr lang="en-GB" dirty="0" err="1"/>
              <a:t>tr</a:t>
            </a:r>
            <a:r>
              <a:rPr lang="en-GB" dirty="0" smtClean="0"/>
              <a:t>&gt;&lt;td&gt;" </a:t>
            </a:r>
            <a:r>
              <a:rPr lang="en-GB" dirty="0"/>
              <a:t>. </a:t>
            </a:r>
            <a:r>
              <a:rPr lang="en-GB" dirty="0" smtClean="0"/>
              <a:t>$</a:t>
            </a:r>
            <a:r>
              <a:rPr lang="en-GB" dirty="0"/>
              <a:t> </a:t>
            </a:r>
            <a:r>
              <a:rPr lang="en-GB" dirty="0" smtClean="0"/>
              <a:t>country{name} </a:t>
            </a:r>
            <a:r>
              <a:rPr lang="en-GB" dirty="0"/>
              <a:t>. "&lt;/td</a:t>
            </a:r>
            <a:r>
              <a:rPr lang="en-GB" dirty="0" smtClean="0"/>
              <a:t>&gt;&lt;/</a:t>
            </a:r>
            <a:r>
              <a:rPr lang="en-GB" dirty="0" err="1" smtClean="0"/>
              <a:t>tr</a:t>
            </a:r>
            <a:r>
              <a:rPr lang="en-GB" dirty="0" smtClean="0"/>
              <a:t>&gt;";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echo "&lt;/table&gt;";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10172" y="4346327"/>
            <a:ext cx="7466284" cy="185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dirty="0" smtClean="0"/>
              <a:t>while </a:t>
            </a:r>
            <a:r>
              <a:rPr lang="en-GB" dirty="0"/>
              <a:t>(</a:t>
            </a:r>
            <a:r>
              <a:rPr lang="en-GB" dirty="0" err="1"/>
              <a:t>cursor.Read</a:t>
            </a:r>
            <a:r>
              <a:rPr lang="en-GB" dirty="0" smtClean="0"/>
              <a:t>()) {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Console.WriteLine</a:t>
            </a:r>
            <a:r>
              <a:rPr lang="en-GB" dirty="0" smtClean="0"/>
              <a:t>(cursor</a:t>
            </a:r>
            <a:r>
              <a:rPr lang="en-GB" dirty="0"/>
              <a:t>["name"]); </a:t>
            </a:r>
          </a:p>
          <a:p>
            <a:pPr marL="0" indent="0">
              <a:buNone/>
            </a:pPr>
            <a:r>
              <a:rPr lang="en-GB" dirty="0"/>
              <a:t>} </a:t>
            </a:r>
          </a:p>
          <a:p>
            <a:pPr marL="0" indent="0">
              <a:buNone/>
            </a:pPr>
            <a:r>
              <a:rPr lang="en-GB" dirty="0" err="1"/>
              <a:t>cursor.Close</a:t>
            </a:r>
            <a:r>
              <a:rPr lang="en-GB" dirty="0"/>
              <a:t>();</a:t>
            </a:r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36765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699" y="43463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36" y="2367657"/>
            <a:ext cx="7394277" cy="18534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$query  = “INSERT INTO world (</a:t>
            </a:r>
            <a:r>
              <a:rPr lang="en-GB" dirty="0" err="1" smtClean="0"/>
              <a:t>name,population,gdp</a:t>
            </a:r>
            <a:r>
              <a:rPr lang="en-GB" dirty="0" smtClean="0"/>
              <a:t>) </a:t>
            </a:r>
            <a:r>
              <a:rPr lang="en-GB" dirty="0"/>
              <a:t>“;</a:t>
            </a:r>
          </a:p>
          <a:p>
            <a:pPr marL="0" indent="0">
              <a:buNone/>
            </a:pPr>
            <a:r>
              <a:rPr lang="en-GB" dirty="0"/>
              <a:t>$query += “VALUES (‘Scotland</a:t>
            </a:r>
            <a:r>
              <a:rPr lang="en-GB" dirty="0" smtClean="0"/>
              <a:t>’, 5300000, 146000000000) </a:t>
            </a:r>
            <a:r>
              <a:rPr lang="en-GB" dirty="0"/>
              <a:t>";</a:t>
            </a:r>
          </a:p>
          <a:p>
            <a:pPr marL="0" indent="0">
              <a:buNone/>
            </a:pPr>
            <a:r>
              <a:rPr lang="en-GB" dirty="0" smtClean="0"/>
              <a:t>$</a:t>
            </a:r>
            <a:r>
              <a:rPr lang="en-GB" dirty="0"/>
              <a:t>result = </a:t>
            </a:r>
            <a:r>
              <a:rPr lang="en-GB" dirty="0" err="1"/>
              <a:t>mysql_query</a:t>
            </a:r>
            <a:r>
              <a:rPr lang="en-GB" dirty="0"/>
              <a:t>($query</a:t>
            </a:r>
            <a:r>
              <a:rPr lang="en-GB" dirty="0" smtClean="0"/>
              <a:t>);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10172" y="4346327"/>
            <a:ext cx="7466284" cy="185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dirty="0" smtClean="0"/>
              <a:t>String </a:t>
            </a:r>
            <a:r>
              <a:rPr lang="en-GB" dirty="0" err="1"/>
              <a:t>sql</a:t>
            </a:r>
            <a:r>
              <a:rPr lang="en-GB" dirty="0"/>
              <a:t> = </a:t>
            </a:r>
            <a:r>
              <a:rPr lang="en-GB" dirty="0" smtClean="0"/>
              <a:t>@"INSERT </a:t>
            </a:r>
            <a:r>
              <a:rPr lang="en-GB" dirty="0"/>
              <a:t>INTO </a:t>
            </a:r>
            <a:r>
              <a:rPr lang="en-GB" dirty="0" smtClean="0"/>
              <a:t>world (</a:t>
            </a:r>
            <a:r>
              <a:rPr lang="en-GB" dirty="0" err="1" smtClean="0"/>
              <a:t>name,population,gdp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 smtClean="0"/>
              <a:t>                        VALUES (‘Scotland',</a:t>
            </a:r>
            <a:r>
              <a:rPr lang="en-GB" dirty="0"/>
              <a:t> 5300000, 146000000000</a:t>
            </a:r>
            <a:r>
              <a:rPr lang="en-GB" dirty="0" smtClean="0"/>
              <a:t>) "; 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SqlCommand</a:t>
            </a:r>
            <a:r>
              <a:rPr lang="en-GB" dirty="0"/>
              <a:t> </a:t>
            </a:r>
            <a:r>
              <a:rPr lang="en-GB" dirty="0" err="1"/>
              <a:t>comm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/>
              <a:t>new </a:t>
            </a:r>
            <a:r>
              <a:rPr lang="en-GB" dirty="0" err="1"/>
              <a:t>SqlCommand</a:t>
            </a:r>
            <a:r>
              <a:rPr lang="en-GB" dirty="0"/>
              <a:t>(</a:t>
            </a:r>
            <a:r>
              <a:rPr lang="en-GB" dirty="0" err="1"/>
              <a:t>sql,con</a:t>
            </a:r>
            <a:r>
              <a:rPr lang="en-GB" dirty="0"/>
              <a:t>); </a:t>
            </a:r>
          </a:p>
          <a:p>
            <a:pPr marL="0" indent="0">
              <a:buNone/>
            </a:pPr>
            <a:r>
              <a:rPr lang="en-GB" dirty="0" err="1"/>
              <a:t>comm.ExecuteNonQuery</a:t>
            </a:r>
            <a:r>
              <a:rPr lang="en-GB" dirty="0"/>
              <a:t>(); </a:t>
            </a:r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36765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699" y="43463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Resolving special characters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single/double quotes, semicolon, ampersand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Datatype conversion</a:t>
            </a:r>
          </a:p>
          <a:p>
            <a:pPr lvl="1"/>
            <a:r>
              <a:rPr lang="en-GB" i="1" dirty="0" smtClean="0"/>
              <a:t>casting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Null </a:t>
            </a:r>
            <a:r>
              <a:rPr lang="en-GB" dirty="0" smtClean="0"/>
              <a:t>values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a </a:t>
            </a:r>
            <a:r>
              <a:rPr lang="en-GB" dirty="0"/>
              <a:t>database NULL is different to a C# null</a:t>
            </a:r>
          </a:p>
          <a:p>
            <a:pPr lvl="1"/>
            <a:endParaRPr lang="en-GB" dirty="0"/>
          </a:p>
          <a:p>
            <a:r>
              <a:rPr lang="en-GB" dirty="0" smtClean="0"/>
              <a:t>Error handling</a:t>
            </a:r>
          </a:p>
          <a:p>
            <a:pPr lvl="1"/>
            <a:r>
              <a:rPr lang="en-GB" dirty="0" smtClean="0"/>
              <a:t>Use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} catch {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GB" dirty="0" smtClean="0"/>
              <a:t>Provide feedback on number of rows processed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Interoperability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JDBC</a:t>
            </a:r>
          </a:p>
          <a:p>
            <a:pPr lvl="1"/>
            <a:r>
              <a:rPr lang="en-GB" dirty="0" smtClean="0"/>
              <a:t>Database connection from Java</a:t>
            </a:r>
          </a:p>
          <a:p>
            <a:pPr lvl="1"/>
            <a:r>
              <a:rPr lang="en-GB" dirty="0" smtClean="0">
                <a:hlinkClick r:id="rId2"/>
              </a:rPr>
              <a:t>Oracle tutorial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ODBC</a:t>
            </a:r>
            <a:endParaRPr lang="en-GB" dirty="0" smtClean="0"/>
          </a:p>
          <a:p>
            <a:pPr lvl="1"/>
            <a:r>
              <a:rPr lang="en-GB" dirty="0" smtClean="0"/>
              <a:t>Connectivity for desktop </a:t>
            </a:r>
            <a:r>
              <a:rPr lang="en-GB" dirty="0" smtClean="0"/>
              <a:t>tools</a:t>
            </a:r>
          </a:p>
          <a:p>
            <a:pPr lvl="1"/>
            <a:r>
              <a:rPr lang="en-GB" dirty="0" smtClean="0">
                <a:hlinkClick r:id="rId3"/>
              </a:rPr>
              <a:t>Microsoft reference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Structured text</a:t>
            </a:r>
          </a:p>
          <a:p>
            <a:pPr lvl="1"/>
            <a:r>
              <a:rPr lang="en-GB" dirty="0" smtClean="0"/>
              <a:t>Data exchange</a:t>
            </a:r>
          </a:p>
          <a:p>
            <a:pPr lvl="1"/>
            <a:r>
              <a:rPr lang="en-GB" dirty="0" smtClean="0">
                <a:hlinkClick r:id="rId4"/>
              </a:rPr>
              <a:t>XML</a:t>
            </a:r>
            <a:endParaRPr lang="en-GB" dirty="0" smtClean="0"/>
          </a:p>
          <a:p>
            <a:pPr lvl="1"/>
            <a:r>
              <a:rPr lang="en-GB" dirty="0" smtClean="0">
                <a:hlinkClick r:id="rId5"/>
              </a:rPr>
              <a:t>JSON</a:t>
            </a:r>
            <a:endParaRPr lang="en-GB" dirty="0"/>
          </a:p>
        </p:txBody>
      </p:sp>
      <p:pic>
        <p:nvPicPr>
          <p:cNvPr id="21506" name="Picture 2" descr="Creating a data connect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068960"/>
            <a:ext cx="4120530" cy="2716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Objects and </a:t>
            </a:r>
            <a:r>
              <a:rPr lang="en-GB" dirty="0" smtClean="0"/>
              <a:t>relations</a:t>
            </a:r>
          </a:p>
          <a:p>
            <a:pPr eaLnBrk="1" hangingPunct="1"/>
            <a:r>
              <a:rPr lang="en-GB" dirty="0" smtClean="0"/>
              <a:t>Basic operations</a:t>
            </a:r>
            <a:endParaRPr lang="en-GB" dirty="0" smtClean="0"/>
          </a:p>
          <a:p>
            <a:pPr eaLnBrk="1" hangingPunct="1"/>
            <a:r>
              <a:rPr lang="en-GB" dirty="0" smtClean="0"/>
              <a:t>Embedded </a:t>
            </a:r>
            <a:r>
              <a:rPr lang="en-GB" dirty="0" smtClean="0"/>
              <a:t>SQL</a:t>
            </a:r>
            <a:endParaRPr lang="en-GB" dirty="0" smtClean="0"/>
          </a:p>
          <a:p>
            <a:pPr eaLnBrk="1" hangingPunct="1"/>
            <a:r>
              <a:rPr lang="en-GB" dirty="0" smtClean="0"/>
              <a:t>Interoperability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role of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79625"/>
            <a:ext cx="8448675" cy="1997447"/>
          </a:xfrm>
        </p:spPr>
        <p:txBody>
          <a:bodyPr/>
          <a:lstStyle/>
          <a:p>
            <a:r>
              <a:rPr lang="en-GB" dirty="0" smtClean="0"/>
              <a:t>A specialist component in a larger system</a:t>
            </a:r>
          </a:p>
          <a:p>
            <a:pPr lvl="1"/>
            <a:r>
              <a:rPr lang="en-GB" dirty="0" smtClean="0"/>
              <a:t>Support for multiple concurrent users</a:t>
            </a:r>
          </a:p>
          <a:p>
            <a:pPr lvl="1"/>
            <a:r>
              <a:rPr lang="en-GB" dirty="0" smtClean="0"/>
              <a:t>Fine-grained access rights model</a:t>
            </a:r>
          </a:p>
          <a:p>
            <a:pPr lvl="1"/>
            <a:r>
              <a:rPr lang="en-GB" dirty="0" smtClean="0"/>
              <a:t>Secure and reliable backup facilities</a:t>
            </a:r>
          </a:p>
          <a:p>
            <a:pPr lvl="1"/>
            <a:r>
              <a:rPr lang="en-GB" dirty="0" smtClean="0"/>
              <a:t>Portability across multiple platforms (DBMS and operating systems)</a:t>
            </a:r>
          </a:p>
        </p:txBody>
      </p:sp>
      <p:pic>
        <p:nvPicPr>
          <p:cNvPr id="4" name="Picture 2" descr="MVC diagram of the AffableBean appl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67341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56635" y="4149080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+mn-lt"/>
                <a:ea typeface="+mn-ea"/>
                <a:cs typeface="+mn-cs"/>
              </a:rPr>
              <a:t>http://netbeans.org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 and relations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2132856"/>
          <a:ext cx="8280920" cy="4306961"/>
        </p:xfrm>
        <a:graphic>
          <a:graphicData uri="http://schemas.openxmlformats.org/drawingml/2006/table">
            <a:tbl>
              <a:tblPr/>
              <a:tblGrid>
                <a:gridCol w="4140460"/>
                <a:gridCol w="4140460"/>
              </a:tblGrid>
              <a:tr h="447759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Objects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Relations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671638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 dirty="0">
                          <a:latin typeface="Arial"/>
                        </a:rPr>
                        <a:t>Objects comprise data and procedures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>
                          <a:latin typeface="Arial"/>
                        </a:rPr>
                        <a:t>Relations define data and relationships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144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 dirty="0">
                          <a:latin typeface="Arial"/>
                        </a:rPr>
                        <a:t>Object model elaborated using generalisation, inheritance etc.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>
                          <a:latin typeface="Arial"/>
                        </a:rPr>
                        <a:t>ER model elaborated using normalisation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638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 dirty="0">
                          <a:latin typeface="Arial"/>
                        </a:rPr>
                        <a:t>Application is made up of objects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 dirty="0">
                          <a:latin typeface="Arial"/>
                        </a:rPr>
                        <a:t>Database is separate from the application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638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>
                          <a:latin typeface="Arial"/>
                        </a:rPr>
                        <a:t>Objects “die” when application terminates 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 dirty="0">
                          <a:latin typeface="Arial"/>
                        </a:rPr>
                        <a:t>Relations comprise persistent storage of data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638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>
                          <a:latin typeface="Arial"/>
                        </a:rPr>
                        <a:t>Attributes can be complex types or other classes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u="none" strike="noStrike" dirty="0">
                          <a:latin typeface="Arial"/>
                        </a:rPr>
                        <a:t>Attributes comprise elementary data types 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class diagrams</a:t>
            </a:r>
            <a:endParaRPr lang="en-GB" dirty="0"/>
          </a:p>
        </p:txBody>
      </p:sp>
      <p:pic>
        <p:nvPicPr>
          <p:cNvPr id="19458" name="Picture 2" descr="Extended ER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996" y="1988839"/>
            <a:ext cx="4832236" cy="4512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options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43808" y="2079625"/>
            <a:ext cx="2880320" cy="2069455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ç"/>
            </a:pPr>
            <a:r>
              <a:rPr lang="en-GB" dirty="0" smtClean="0">
                <a:sym typeface="Wingdings" pitchFamily="2" charset="2"/>
              </a:rPr>
              <a:t>Single table</a:t>
            </a:r>
          </a:p>
          <a:p>
            <a:pPr>
              <a:buFont typeface="Wingdings" pitchFamily="2" charset="2"/>
              <a:buChar char="ç"/>
            </a:pPr>
            <a:endParaRPr lang="en-GB" dirty="0" smtClean="0">
              <a:sym typeface="Wingdings" pitchFamily="2" charset="2"/>
            </a:endParaRPr>
          </a:p>
          <a:p>
            <a:pPr algn="r">
              <a:buNone/>
            </a:pPr>
            <a:r>
              <a:rPr lang="en-GB" dirty="0" smtClean="0">
                <a:sym typeface="Wingdings" pitchFamily="2" charset="2"/>
              </a:rPr>
              <a:t>Multiple tables </a:t>
            </a:r>
            <a:endParaRPr lang="en-GB" dirty="0"/>
          </a:p>
        </p:txBody>
      </p:sp>
      <p:pic>
        <p:nvPicPr>
          <p:cNvPr id="20482" name="Picture 2" descr="Single table solu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2468844" cy="1800200"/>
          </a:xfrm>
          <a:prstGeom prst="rect">
            <a:avLst/>
          </a:prstGeom>
          <a:noFill/>
        </p:spPr>
      </p:pic>
      <p:pic>
        <p:nvPicPr>
          <p:cNvPr id="20484" name="Picture 4" descr="Multiple table 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1286" y="1556792"/>
            <a:ext cx="2244165" cy="5040560"/>
          </a:xfrm>
          <a:prstGeom prst="rect">
            <a:avLst/>
          </a:prstGeom>
          <a:noFill/>
        </p:spPr>
      </p:pic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7544" y="4797152"/>
            <a:ext cx="5184576" cy="156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000" kern="0" dirty="0" smtClean="0">
                <a:latin typeface="+mn-lt"/>
                <a:ea typeface="+mn-ea"/>
                <a:cs typeface="+mn-cs"/>
              </a:rPr>
              <a:t>Many null values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Loss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generality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Restoring generality using 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79625"/>
            <a:ext cx="8474397" cy="422751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CREATE VIEW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all_programmes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AS 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SELECT title, null, null, null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FROM  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TV_programme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UNION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SELECT title,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number_of_episodes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       null, null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FROM   series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UNION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SELECT title, null, subject, null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FROM   factual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UNION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SELECT title, null, subject, period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FROM  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history_documentary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operations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65126"/>
              </p:ext>
            </p:extLst>
          </p:nvPr>
        </p:nvGraphicFramePr>
        <p:xfrm>
          <a:off x="1187626" y="2924944"/>
          <a:ext cx="6336702" cy="2209800"/>
        </p:xfrm>
        <a:graphic>
          <a:graphicData uri="http://schemas.openxmlformats.org/drawingml/2006/table">
            <a:tbl>
              <a:tblPr/>
              <a:tblGrid>
                <a:gridCol w="2112234"/>
                <a:gridCol w="2112234"/>
                <a:gridCol w="2112234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SQL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u="none" strike="noStrike">
                          <a:solidFill>
                            <a:srgbClr val="FFFFFF"/>
                          </a:solidFill>
                          <a:effectLst/>
                        </a:rPr>
                        <a:t>HTTP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332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Create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INSERT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POST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Read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SELECT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GET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Update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UPDATE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PUT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Delete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DELETE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DELETE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3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075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1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design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7" y="2321985"/>
            <a:ext cx="7419469" cy="36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665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Custom 1">
      <a:dk1>
        <a:srgbClr val="000000"/>
      </a:dk1>
      <a:lt1>
        <a:srgbClr val="FFFFFF"/>
      </a:lt1>
      <a:dk2>
        <a:srgbClr val="CE3322"/>
      </a:dk2>
      <a:lt2>
        <a:srgbClr val="FFFFFF"/>
      </a:lt2>
      <a:accent1>
        <a:srgbClr val="FFFFFF"/>
      </a:accent1>
      <a:accent2>
        <a:srgbClr val="CE332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E3322"/>
      </a:accent6>
      <a:hlink>
        <a:srgbClr val="009999"/>
      </a:hlink>
      <a:folHlink>
        <a:srgbClr val="99CC0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Osaka"/>
            <a:cs typeface="Arial" pitchFamily="34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Napier</Template>
  <TotalTime>7423</TotalTime>
  <Words>780</Words>
  <Application>Microsoft Office PowerPoint</Application>
  <PresentationFormat>On-screen Show (4:3)</PresentationFormat>
  <Paragraphs>212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Osaka</vt:lpstr>
      <vt:lpstr>Times New Roman</vt:lpstr>
      <vt:lpstr>Wingdings</vt:lpstr>
      <vt:lpstr>Powerpoint template</vt:lpstr>
      <vt:lpstr>Database application development</vt:lpstr>
      <vt:lpstr>Agenda</vt:lpstr>
      <vt:lpstr>The role of databases</vt:lpstr>
      <vt:lpstr>Objects and relations</vt:lpstr>
      <vt:lpstr>UML class diagrams</vt:lpstr>
      <vt:lpstr>Mapping options</vt:lpstr>
      <vt:lpstr>Restoring generality using views</vt:lpstr>
      <vt:lpstr>Basic operations</vt:lpstr>
      <vt:lpstr>Interface design</vt:lpstr>
      <vt:lpstr>Embedded SQL</vt:lpstr>
      <vt:lpstr>Different languages…</vt:lpstr>
      <vt:lpstr>Database connection</vt:lpstr>
      <vt:lpstr>Constructing and sending a query</vt:lpstr>
      <vt:lpstr>Processing query results</vt:lpstr>
      <vt:lpstr>Processing query results</vt:lpstr>
      <vt:lpstr>DML</vt:lpstr>
      <vt:lpstr>Issues</vt:lpstr>
      <vt:lpstr>Interoperability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introduction: what is a database?</dc:title>
  <dc:creator>Brian Davison</dc:creator>
  <cp:lastModifiedBy>Davison, Brian</cp:lastModifiedBy>
  <cp:revision>89</cp:revision>
  <dcterms:created xsi:type="dcterms:W3CDTF">2008-09-25T19:26:56Z</dcterms:created>
  <dcterms:modified xsi:type="dcterms:W3CDTF">2014-11-06T09:30:08Z</dcterms:modified>
</cp:coreProperties>
</file>