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  <p:sldId id="267" r:id="rId9"/>
    <p:sldId id="268" r:id="rId10"/>
    <p:sldId id="261" r:id="rId11"/>
    <p:sldId id="260" r:id="rId12"/>
    <p:sldId id="259" r:id="rId13"/>
    <p:sldId id="269" r:id="rId14"/>
    <p:sldId id="258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3" autoAdjust="0"/>
  </p:normalViewPr>
  <p:slideViewPr>
    <p:cSldViewPr>
      <p:cViewPr varScale="1">
        <p:scale>
          <a:sx n="82" d="100"/>
          <a:sy n="82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28/10/2013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Security and administration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</a:t>
            </a:r>
            <a:r>
              <a:rPr lang="en-GB" dirty="0" smtClean="0"/>
              <a:t>2013/14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 and schemas</a:t>
            </a:r>
            <a:endParaRPr lang="en-GB" dirty="0"/>
          </a:p>
        </p:txBody>
      </p:sp>
      <p:pic>
        <p:nvPicPr>
          <p:cNvPr id="7170" name="Picture 2" descr="System and object privile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21695"/>
            <a:ext cx="5328592" cy="503630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04" y="2060848"/>
            <a:ext cx="3502670" cy="4464496"/>
          </a:xfrm>
        </p:spPr>
        <p:txBody>
          <a:bodyPr/>
          <a:lstStyle/>
          <a:p>
            <a:r>
              <a:rPr lang="en-GB" dirty="0" smtClean="0"/>
              <a:t>Many users may access a shared schema</a:t>
            </a:r>
          </a:p>
          <a:p>
            <a:endParaRPr lang="en-GB" dirty="0" smtClean="0"/>
          </a:p>
          <a:p>
            <a:r>
              <a:rPr lang="en-GB" dirty="0" smtClean="0"/>
              <a:t>One user is the schema owner</a:t>
            </a:r>
          </a:p>
          <a:p>
            <a:endParaRPr lang="en-GB" dirty="0" smtClean="0"/>
          </a:p>
          <a:p>
            <a:r>
              <a:rPr lang="en-GB" dirty="0" smtClean="0"/>
              <a:t>Other users have different rights:</a:t>
            </a:r>
          </a:p>
          <a:p>
            <a:pPr lvl="1"/>
            <a:r>
              <a:rPr lang="en-GB" dirty="0" smtClean="0"/>
              <a:t>Read-only</a:t>
            </a:r>
          </a:p>
          <a:p>
            <a:pPr lvl="1"/>
            <a:r>
              <a:rPr lang="en-GB" dirty="0" smtClean="0"/>
              <a:t>Insert-only</a:t>
            </a:r>
          </a:p>
          <a:p>
            <a:pPr lvl="1"/>
            <a:r>
              <a:rPr lang="en-GB" dirty="0" smtClean="0"/>
              <a:t>Insert and Update</a:t>
            </a:r>
          </a:p>
          <a:p>
            <a:pPr lvl="1"/>
            <a:r>
              <a:rPr lang="en-GB" dirty="0" smtClean="0"/>
              <a:t>Insert, update, delete</a:t>
            </a:r>
          </a:p>
          <a:p>
            <a:pPr lvl="1"/>
            <a:r>
              <a:rPr lang="en-GB" dirty="0" smtClean="0"/>
              <a:t>etc.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level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223641"/>
            <a:ext cx="8448675" cy="1493391"/>
          </a:xfrm>
        </p:spPr>
        <p:txBody>
          <a:bodyPr/>
          <a:lstStyle/>
          <a:p>
            <a:r>
              <a:rPr lang="en-GB" dirty="0" smtClean="0"/>
              <a:t>GRANT and REVOKE only operate at the level of the object</a:t>
            </a:r>
          </a:p>
          <a:p>
            <a:r>
              <a:rPr lang="en-GB" dirty="0" smtClean="0"/>
              <a:t>Granularity not fine enough for all situations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GP needs access to records for own patients only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19636"/>
            <a:ext cx="1600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39752" y="3501008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CREATE VIEW 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assigned_patients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AS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SELECT *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FROM   patient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WHERE  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assigned_consultant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 = USER;</a:t>
            </a:r>
            <a:endParaRPr lang="en-GB" sz="200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4427984" y="5445224"/>
            <a:ext cx="2952328" cy="864096"/>
          </a:xfrm>
          <a:prstGeom prst="wedgeRectCallout">
            <a:avLst>
              <a:gd name="adj1" fmla="val 34723"/>
              <a:gd name="adj2" fmla="val -11607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Osaka"/>
                <a:cs typeface="Arial" pitchFamily="34" charset="0"/>
              </a:rPr>
              <a:t>The USER pseudo-column holds current username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369942" cy="2933551"/>
          </a:xfrm>
        </p:spPr>
        <p:txBody>
          <a:bodyPr/>
          <a:lstStyle/>
          <a:p>
            <a:r>
              <a:rPr lang="en-GB" dirty="0" smtClean="0"/>
              <a:t>Full</a:t>
            </a:r>
          </a:p>
          <a:p>
            <a:pPr lvl="1"/>
            <a:r>
              <a:rPr lang="en-GB" dirty="0" smtClean="0"/>
              <a:t>Long time required</a:t>
            </a:r>
          </a:p>
          <a:p>
            <a:pPr lvl="1"/>
            <a:r>
              <a:rPr lang="en-GB" dirty="0" smtClean="0"/>
              <a:t>Very large</a:t>
            </a:r>
          </a:p>
          <a:p>
            <a:pPr lvl="1"/>
            <a:r>
              <a:rPr lang="en-GB" dirty="0" smtClean="0"/>
              <a:t>Cost of offsite storage (per </a:t>
            </a:r>
            <a:r>
              <a:rPr lang="en-GB" dirty="0" err="1" smtClean="0"/>
              <a:t>Gb</a:t>
            </a:r>
            <a:r>
              <a:rPr lang="en-GB" dirty="0" smtClean="0"/>
              <a:t>?)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2285479"/>
          </a:xfrm>
        </p:spPr>
        <p:txBody>
          <a:bodyPr>
            <a:noAutofit/>
          </a:bodyPr>
          <a:lstStyle/>
          <a:p>
            <a:r>
              <a:rPr lang="en-GB" dirty="0" smtClean="0"/>
              <a:t>Incremental</a:t>
            </a:r>
          </a:p>
          <a:p>
            <a:pPr lvl="1"/>
            <a:r>
              <a:rPr lang="en-GB" dirty="0" smtClean="0"/>
              <a:t>Shorter time</a:t>
            </a:r>
          </a:p>
          <a:p>
            <a:pPr lvl="1"/>
            <a:r>
              <a:rPr lang="en-GB" dirty="0" smtClean="0"/>
              <a:t>Smaller</a:t>
            </a:r>
          </a:p>
          <a:p>
            <a:pPr lvl="1"/>
            <a:r>
              <a:rPr lang="en-GB" dirty="0" smtClean="0"/>
              <a:t>Restoring database requires multiple steps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43608" y="4077072"/>
            <a:ext cx="180020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Last full backup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59088" y="4077072"/>
            <a:ext cx="180020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11488" y="4229472"/>
            <a:ext cx="180020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563888" y="4381872"/>
            <a:ext cx="180020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796136" y="4381872"/>
            <a:ext cx="1800200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Transaction log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2843808" y="4437112"/>
            <a:ext cx="4152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 bwMode="auto">
          <a:xfrm>
            <a:off x="5364088" y="4741912"/>
            <a:ext cx="43204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6075" y="5229200"/>
            <a:ext cx="4153917" cy="120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GB" sz="2000" kern="0" dirty="0" smtClean="0">
                <a:latin typeface="+mn-lt"/>
                <a:ea typeface="+mn-ea"/>
                <a:cs typeface="+mn-cs"/>
              </a:rPr>
              <a:t>Transaction log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̶"/>
            </a:pPr>
            <a:r>
              <a:rPr lang="en-GB" sz="1600" dirty="0" smtClean="0">
                <a:latin typeface="+mn-lt"/>
              </a:rPr>
              <a:t>Contains a record of all transactions since last backup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 bwMode="auto">
          <a:xfrm flipV="1">
            <a:off x="7596336" y="4725144"/>
            <a:ext cx="432048" cy="167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strategies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Considerations</a:t>
            </a:r>
          </a:p>
          <a:p>
            <a:pPr lvl="1"/>
            <a:r>
              <a:rPr lang="en-GB" dirty="0" smtClean="0"/>
              <a:t>Time to create</a:t>
            </a:r>
          </a:p>
          <a:p>
            <a:pPr lvl="1"/>
            <a:r>
              <a:rPr lang="en-GB" dirty="0" smtClean="0"/>
              <a:t>System availability</a:t>
            </a:r>
          </a:p>
          <a:p>
            <a:pPr lvl="1"/>
            <a:r>
              <a:rPr lang="en-GB" dirty="0" smtClean="0"/>
              <a:t>Cost</a:t>
            </a:r>
          </a:p>
          <a:p>
            <a:pPr lvl="1"/>
            <a:r>
              <a:rPr lang="en-GB" dirty="0" smtClean="0"/>
              <a:t>Time to recover</a:t>
            </a:r>
          </a:p>
          <a:p>
            <a:endParaRPr lang="en-GB" dirty="0" smtClean="0"/>
          </a:p>
          <a:p>
            <a:r>
              <a:rPr lang="en-GB" dirty="0" smtClean="0"/>
              <a:t>Scenarios</a:t>
            </a:r>
          </a:p>
          <a:p>
            <a:pPr lvl="1"/>
            <a:r>
              <a:rPr lang="en-GB" dirty="0" smtClean="0"/>
              <a:t>Mission-critical 24-hour operation</a:t>
            </a:r>
          </a:p>
          <a:p>
            <a:pPr lvl="1"/>
            <a:r>
              <a:rPr lang="en-GB" dirty="0" smtClean="0"/>
              <a:t>University</a:t>
            </a:r>
          </a:p>
          <a:p>
            <a:pPr lvl="1"/>
            <a:r>
              <a:rPr lang="en-GB" dirty="0" smtClean="0"/>
              <a:t>Small business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6602189" cy="2789535"/>
          </a:xfrm>
        </p:spPr>
        <p:txBody>
          <a:bodyPr/>
          <a:lstStyle/>
          <a:p>
            <a:r>
              <a:rPr lang="en-GB" dirty="0" smtClean="0"/>
              <a:t>Archiving</a:t>
            </a:r>
          </a:p>
          <a:p>
            <a:pPr lvl="1"/>
            <a:r>
              <a:rPr lang="en-GB" dirty="0" smtClean="0"/>
              <a:t>Trade-off between data availability and performance</a:t>
            </a:r>
          </a:p>
          <a:p>
            <a:pPr lvl="1"/>
            <a:r>
              <a:rPr lang="en-GB" dirty="0" smtClean="0"/>
              <a:t>Regulatory limits on data retention</a:t>
            </a:r>
          </a:p>
          <a:p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Trade-off between storage requirements and performance</a:t>
            </a:r>
          </a:p>
          <a:p>
            <a:pPr lvl="1"/>
            <a:r>
              <a:rPr lang="en-GB" dirty="0" smtClean="0"/>
              <a:t>Table access must be analysed and/or queries carefully designed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Retrieving patient records by most recent appointment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87624" y="5457418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CREATE INDEX p_index1 ON patient(</a:t>
            </a:r>
            <a:r>
              <a:rPr lang="en-GB" sz="2000" dirty="0" err="1" smtClean="0">
                <a:solidFill>
                  <a:srgbClr val="000000"/>
                </a:solidFill>
                <a:latin typeface="Courier New"/>
              </a:rPr>
              <a:t>last_admission_date</a:t>
            </a:r>
            <a:r>
              <a:rPr lang="en-GB" sz="20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GB" sz="20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356992"/>
            <a:ext cx="1600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Security threats</a:t>
            </a:r>
          </a:p>
          <a:p>
            <a:pPr eaLnBrk="1" hangingPunct="1"/>
            <a:r>
              <a:rPr lang="en-GB" dirty="0" smtClean="0"/>
              <a:t>Authentication and authorisation</a:t>
            </a:r>
          </a:p>
          <a:p>
            <a:pPr eaLnBrk="1" hangingPunct="1"/>
            <a:r>
              <a:rPr lang="en-GB" dirty="0" smtClean="0"/>
              <a:t>Users and schemas</a:t>
            </a:r>
          </a:p>
          <a:p>
            <a:pPr eaLnBrk="1" hangingPunct="1"/>
            <a:r>
              <a:rPr lang="en-GB" dirty="0" smtClean="0"/>
              <a:t>Row level security</a:t>
            </a:r>
          </a:p>
          <a:p>
            <a:pPr eaLnBrk="1" hangingPunct="1"/>
            <a:r>
              <a:rPr lang="en-GB" dirty="0" smtClean="0"/>
              <a:t>Backups</a:t>
            </a:r>
          </a:p>
          <a:p>
            <a:pPr eaLnBrk="1" hangingPunct="1"/>
            <a:r>
              <a:rPr lang="en-GB" dirty="0" smtClean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threats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2053904"/>
          <a:ext cx="6696745" cy="439943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05774"/>
                <a:gridCol w="2758723"/>
                <a:gridCol w="2232248"/>
              </a:tblGrid>
              <a:tr h="694766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FFFF"/>
                          </a:solidFill>
                          <a:latin typeface="Arial"/>
                        </a:rPr>
                        <a:t>Deliberate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 dirty="0">
                          <a:solidFill>
                            <a:srgbClr val="FFFFFF"/>
                          </a:solidFill>
                          <a:latin typeface="Arial"/>
                        </a:rPr>
                        <a:t>Accidental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4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Human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Abuse of privilege</a:t>
                      </a:r>
                      <a:br>
                        <a:rPr lang="en-GB" sz="2000">
                          <a:latin typeface="Arial"/>
                        </a:rPr>
                      </a:br>
                      <a:r>
                        <a:rPr lang="en-GB" sz="2000">
                          <a:latin typeface="Arial"/>
                        </a:rPr>
                        <a:t>Spoofing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Operational error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573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Software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SQL injection</a:t>
                      </a:r>
                      <a:br>
                        <a:rPr lang="en-GB" sz="2000">
                          <a:latin typeface="Arial"/>
                        </a:rPr>
                      </a:br>
                      <a:r>
                        <a:rPr lang="en-GB" sz="2000">
                          <a:latin typeface="Arial"/>
                        </a:rPr>
                        <a:t>Database rootkit</a:t>
                      </a:r>
                      <a:br>
                        <a:rPr lang="en-GB" sz="2000">
                          <a:latin typeface="Arial"/>
                        </a:rPr>
                      </a:br>
                      <a:r>
                        <a:rPr lang="en-GB" sz="2000">
                          <a:latin typeface="Arial"/>
                        </a:rPr>
                        <a:t>Denial of Service</a:t>
                      </a:r>
                      <a:br>
                        <a:rPr lang="en-GB" sz="2000">
                          <a:latin typeface="Arial"/>
                        </a:rPr>
                      </a:br>
                      <a:r>
                        <a:rPr lang="en-GB" sz="2000">
                          <a:latin typeface="Arial"/>
                        </a:rPr>
                        <a:t>Worms/viruses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Incompatibility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4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Hardware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Sabotage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Power failure</a:t>
                      </a:r>
                      <a:br>
                        <a:rPr lang="en-GB" sz="2000">
                          <a:latin typeface="Arial"/>
                        </a:rPr>
                      </a:br>
                      <a:r>
                        <a:rPr lang="en-GB" sz="2000">
                          <a:latin typeface="Arial"/>
                        </a:rPr>
                        <a:t>Disk failure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766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Environment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latin typeface="Arial"/>
                        </a:rPr>
                        <a:t>Terrorist attack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dirty="0">
                          <a:latin typeface="Arial"/>
                        </a:rPr>
                        <a:t>Natural disaster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threats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Importance of technical </a:t>
            </a:r>
            <a:r>
              <a:rPr lang="en-GB" u="sng" dirty="0" smtClean="0"/>
              <a:t>and</a:t>
            </a:r>
            <a:r>
              <a:rPr lang="en-GB" dirty="0" smtClean="0"/>
              <a:t> procedural measures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 Procedures for user provisioning and account review</a:t>
            </a:r>
          </a:p>
          <a:p>
            <a:endParaRPr lang="en-GB" dirty="0" smtClean="0"/>
          </a:p>
          <a:p>
            <a:r>
              <a:rPr lang="en-GB" dirty="0" smtClean="0"/>
              <a:t>Planning</a:t>
            </a:r>
          </a:p>
          <a:p>
            <a:r>
              <a:rPr lang="en-GB" dirty="0" smtClean="0"/>
              <a:t>Prevention</a:t>
            </a:r>
          </a:p>
          <a:p>
            <a:r>
              <a:rPr lang="en-GB" dirty="0" smtClean="0"/>
              <a:t>Detection</a:t>
            </a:r>
          </a:p>
          <a:p>
            <a:r>
              <a:rPr lang="en-GB" dirty="0" smtClean="0"/>
              <a:t>Recovery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491" y="2636912"/>
            <a:ext cx="4946005" cy="136815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Courier New"/>
              </a:rPr>
              <a:t>SELECT  </a:t>
            </a:r>
            <a:r>
              <a:rPr lang="en-GB" dirty="0" err="1" smtClean="0">
                <a:solidFill>
                  <a:srgbClr val="000000"/>
                </a:solidFill>
                <a:latin typeface="Courier New"/>
              </a:rPr>
              <a:t>access_level</a:t>
            </a:r>
            <a:r>
              <a:rPr lang="en-GB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GB" dirty="0" smtClean="0">
                <a:solidFill>
                  <a:srgbClr val="000000"/>
                </a:solidFill>
                <a:latin typeface="Courier New"/>
              </a:rPr>
            </a:br>
            <a:r>
              <a:rPr lang="en-GB" dirty="0" smtClean="0">
                <a:solidFill>
                  <a:srgbClr val="000000"/>
                </a:solidFill>
                <a:latin typeface="Courier New"/>
              </a:rPr>
              <a:t>FROM    users</a:t>
            </a:r>
            <a:br>
              <a:rPr lang="en-GB" dirty="0" smtClean="0">
                <a:solidFill>
                  <a:srgbClr val="000000"/>
                </a:solidFill>
                <a:latin typeface="Courier New"/>
              </a:rPr>
            </a:br>
            <a:r>
              <a:rPr lang="en-GB" dirty="0" smtClean="0">
                <a:solidFill>
                  <a:srgbClr val="000000"/>
                </a:solidFill>
                <a:latin typeface="Courier New"/>
              </a:rPr>
              <a:t>WHERE   username = '&amp;username'</a:t>
            </a:r>
            <a:br>
              <a:rPr lang="en-GB" dirty="0" smtClean="0">
                <a:solidFill>
                  <a:srgbClr val="000000"/>
                </a:solidFill>
                <a:latin typeface="Courier New"/>
              </a:rPr>
            </a:br>
            <a:r>
              <a:rPr lang="en-GB" dirty="0" smtClean="0">
                <a:solidFill>
                  <a:srgbClr val="000000"/>
                </a:solidFill>
                <a:latin typeface="Courier New"/>
              </a:rPr>
              <a:t>AND     password = '&amp;password';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3714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653136"/>
            <a:ext cx="8448675" cy="57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into password:   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+mn-cs"/>
              </a:rPr>
              <a:t>rubbish'; SELECT * FROM users;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547664" y="5805264"/>
            <a:ext cx="3096344" cy="720080"/>
          </a:xfrm>
          <a:prstGeom prst="wedgeRectCallout">
            <a:avLst>
              <a:gd name="adj1" fmla="val 37030"/>
              <a:gd name="adj2" fmla="val -1418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chemeClr val="tx1"/>
                </a:solidFill>
                <a:latin typeface="Arial" pitchFamily="34" charset="0"/>
                <a:ea typeface="Osaka"/>
                <a:cs typeface="Arial" pitchFamily="34" charset="0"/>
              </a:rPr>
              <a:t>Quote + s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Osaka"/>
                <a:cs typeface="Arial" pitchFamily="34" charset="0"/>
              </a:rPr>
              <a:t>emicolon terminates statement legally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injection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3" y="5733256"/>
            <a:ext cx="6480720" cy="57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kern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Result: a complete list of all users and their details !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592" y="2609850"/>
          <a:ext cx="6624736" cy="2705100"/>
        </p:xfrm>
        <a:graphic>
          <a:graphicData uri="http://schemas.openxmlformats.org/drawingml/2006/table">
            <a:tbl>
              <a:tblPr/>
              <a:tblGrid>
                <a:gridCol w="1944216"/>
                <a:gridCol w="468052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Statement 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SELECT  access_level</a:t>
                      </a:r>
                      <a:b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</a:br>
                      <a: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FROM    users</a:t>
                      </a:r>
                      <a:b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</a:br>
                      <a: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WHERE   username = 'NoName'</a:t>
                      </a:r>
                      <a:b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</a:br>
                      <a: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AND     password = 'rubbish';</a:t>
                      </a:r>
                      <a:endParaRPr lang="en-GB" sz="2000"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Statement 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SELECT  *</a:t>
                      </a:r>
                      <a:b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</a:br>
                      <a:r>
                        <a:rPr lang="en-GB" sz="2000">
                          <a:solidFill>
                            <a:srgbClr val="000000"/>
                          </a:solidFill>
                          <a:latin typeface="Courier New"/>
                        </a:rPr>
                        <a:t>FROM    users;</a:t>
                      </a:r>
                      <a:endParaRPr lang="en-GB" sz="2000"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 b="1">
                          <a:solidFill>
                            <a:srgbClr val="FFFFFF"/>
                          </a:solidFill>
                          <a:latin typeface="Arial"/>
                        </a:rPr>
                        <a:t>Fragment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solidFill>
                            <a:srgbClr val="000000"/>
                          </a:solidFill>
                          <a:latin typeface="Courier New"/>
                        </a:rPr>
                        <a:t>';</a:t>
                      </a:r>
                      <a:endParaRPr lang="en-GB" sz="2000" dirty="0"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Authentication and authorisation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Establishing identity – usually by means of shared codes </a:t>
            </a:r>
            <a:r>
              <a:rPr lang="en-GB" dirty="0" err="1" smtClean="0"/>
              <a:t>eg</a:t>
            </a:r>
            <a:r>
              <a:rPr lang="en-GB" dirty="0" smtClean="0"/>
              <a:t> passwords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Authorisation</a:t>
            </a:r>
          </a:p>
          <a:p>
            <a:pPr lvl="1"/>
            <a:r>
              <a:rPr lang="en-GB" dirty="0" smtClean="0"/>
              <a:t>Giving permission to carry out certain actions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Authorisation in Oracle</a:t>
            </a:r>
          </a:p>
          <a:p>
            <a:pPr lvl="1"/>
            <a:r>
              <a:rPr lang="en-GB" dirty="0" smtClean="0"/>
              <a:t>Atomic privileges</a:t>
            </a:r>
          </a:p>
          <a:p>
            <a:pPr lvl="1"/>
            <a:r>
              <a:rPr lang="en-GB" dirty="0" smtClean="0"/>
              <a:t>Roles: groups of privileges common to types of user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i="1" dirty="0" smtClean="0"/>
              <a:t>resource</a:t>
            </a:r>
            <a:r>
              <a:rPr lang="en-GB" dirty="0" smtClean="0"/>
              <a:t> role for schema owners, </a:t>
            </a:r>
            <a:r>
              <a:rPr lang="en-GB" i="1" dirty="0" err="1" smtClean="0"/>
              <a:t>dba</a:t>
            </a:r>
            <a:r>
              <a:rPr lang="en-GB" dirty="0" smtClean="0"/>
              <a:t> role for DBAs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soc.napier.ac.uk/~cs181/Modules/DBS/Notes/w11/images/priv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6840760" cy="61545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Privileges in Oracle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4149080"/>
            <a:ext cx="4798814" cy="1728192"/>
          </a:xfrm>
          <a:solidFill>
            <a:schemeClr val="accent1"/>
          </a:solidFill>
        </p:spPr>
        <p:txBody>
          <a:bodyPr/>
          <a:lstStyle/>
          <a:p>
            <a:r>
              <a:rPr lang="en-GB" dirty="0" smtClean="0"/>
              <a:t>Privilege to CREATE, ALTER and DROP objects of different types</a:t>
            </a:r>
          </a:p>
          <a:p>
            <a:r>
              <a:rPr lang="en-GB" dirty="0" smtClean="0"/>
              <a:t>INSERT, UPDATE and DELETE privilege on objects</a:t>
            </a:r>
          </a:p>
          <a:p>
            <a:r>
              <a:rPr lang="en-GB" dirty="0" smtClean="0"/>
              <a:t>Variations on these basic operations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SQL: GRANT and REVOKE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2420888"/>
          <a:ext cx="8064897" cy="3326944"/>
        </p:xfrm>
        <a:graphic>
          <a:graphicData uri="http://schemas.openxmlformats.org/drawingml/2006/table">
            <a:tbl>
              <a:tblPr/>
              <a:tblGrid>
                <a:gridCol w="4464496"/>
                <a:gridCol w="3600401"/>
              </a:tblGrid>
              <a:tr h="35031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FFFFFF"/>
                          </a:solidFill>
                          <a:latin typeface="Arial"/>
                        </a:rPr>
                        <a:t>Statement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latin typeface="Arial"/>
                        </a:rPr>
                        <a:t>Meaning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759004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latin typeface="Arial"/>
                        </a:rPr>
                        <a:t>GRANT CREATE SESSION TO bob;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latin typeface="Arial"/>
                        </a:rPr>
                        <a:t>Allow the user bob to start a session with the database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4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latin typeface="Arial"/>
                        </a:rPr>
                        <a:t>GRANT DROP USER TO bob;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latin typeface="Arial"/>
                        </a:rPr>
                        <a:t>Allow the user bob to drop user accounts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4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latin typeface="Arial"/>
                        </a:rPr>
                        <a:t>REVOKE CREATE TRIGGER FROM bob;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latin typeface="Arial"/>
                        </a:rPr>
                        <a:t>Remove the ability to create triggers from user bob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4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GRANT CONNECT to bob IDENTIFIED BY b0b123;</a:t>
                      </a:r>
                      <a:endParaRPr lang="en-GB" sz="1800" dirty="0"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smtClean="0">
                          <a:latin typeface="Arial"/>
                        </a:rPr>
                        <a:t>Change Bob's password</a:t>
                      </a:r>
                      <a:endParaRPr lang="en-GB" sz="1800" dirty="0"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6801</TotalTime>
  <Words>434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template</vt:lpstr>
      <vt:lpstr>Security and administration</vt:lpstr>
      <vt:lpstr>Agenda</vt:lpstr>
      <vt:lpstr>Security threats</vt:lpstr>
      <vt:lpstr>Security threats</vt:lpstr>
      <vt:lpstr>SQL injection</vt:lpstr>
      <vt:lpstr>SQL injection</vt:lpstr>
      <vt:lpstr>Authentication and authorisation</vt:lpstr>
      <vt:lpstr>Privileges in Oracle</vt:lpstr>
      <vt:lpstr>In SQL: GRANT and REVOKE</vt:lpstr>
      <vt:lpstr>Users and schemas</vt:lpstr>
      <vt:lpstr>Row level security</vt:lpstr>
      <vt:lpstr>Backups</vt:lpstr>
      <vt:lpstr>Backup strategies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Brian Davison</cp:lastModifiedBy>
  <cp:revision>79</cp:revision>
  <dcterms:created xsi:type="dcterms:W3CDTF">2008-09-25T19:26:56Z</dcterms:created>
  <dcterms:modified xsi:type="dcterms:W3CDTF">2013-10-28T14:01:07Z</dcterms:modified>
</cp:coreProperties>
</file>