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314" r:id="rId4"/>
    <p:sldId id="262" r:id="rId5"/>
    <p:sldId id="296" r:id="rId6"/>
    <p:sldId id="316" r:id="rId7"/>
    <p:sldId id="297" r:id="rId8"/>
    <p:sldId id="298" r:id="rId9"/>
    <p:sldId id="299" r:id="rId10"/>
    <p:sldId id="302" r:id="rId11"/>
    <p:sldId id="300" r:id="rId12"/>
    <p:sldId id="303" r:id="rId13"/>
    <p:sldId id="304" r:id="rId14"/>
    <p:sldId id="305" r:id="rId15"/>
    <p:sldId id="312" r:id="rId16"/>
    <p:sldId id="313" r:id="rId17"/>
    <p:sldId id="315" r:id="rId18"/>
    <p:sldId id="306" r:id="rId19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3322"/>
    <a:srgbClr val="00CCFF"/>
    <a:srgbClr val="66CCFF"/>
    <a:srgbClr val="FFFF66"/>
    <a:srgbClr val="EAEAE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30" autoAdjust="0"/>
  </p:normalViewPr>
  <p:slideViewPr>
    <p:cSldViewPr>
      <p:cViewPr varScale="1">
        <p:scale>
          <a:sx n="73" d="100"/>
          <a:sy n="73" d="100"/>
        </p:scale>
        <p:origin x="-8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9CDEC-2EDF-4749-9105-75EF34B1B07B}" type="datetimeFigureOut">
              <a:rPr lang="en-GB" smtClean="0"/>
              <a:t>07/08/2014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67908-CD93-4E29-8841-B810A8AC3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207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E2928-B945-42CC-AE75-8EAA8D2434BE}" type="datetimeFigureOut">
              <a:rPr lang="en-GB" smtClean="0"/>
              <a:pPr/>
              <a:t>07/08/2014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F746-CF70-407E-B7BA-623256145AB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23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1F746-CF70-407E-B7BA-623256145AB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1F746-CF70-407E-B7BA-623256145ABA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3375" y="1279525"/>
            <a:ext cx="2111375" cy="5027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279525"/>
            <a:ext cx="6184900" cy="5027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2079625"/>
            <a:ext cx="4148138" cy="4227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079625"/>
            <a:ext cx="4148137" cy="4227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6075" y="1279525"/>
            <a:ext cx="84486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2079625"/>
            <a:ext cx="8448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58372" name="Picture 17" descr="ENU_Logo_be0f34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94475" y="352425"/>
            <a:ext cx="22002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jobsearch.monster.co.uk/jobs/IT-Software-Development+Database-Development-Administration+Full-time_478?where=scotland&amp;cy=uk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Module introduction</a:t>
            </a:r>
            <a:endParaRPr lang="en-GB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INF08104: Database Systems</a:t>
            </a:r>
            <a:endParaRPr lang="en-GB" dirty="0"/>
          </a:p>
          <a:p>
            <a:r>
              <a:rPr lang="en-GB" sz="1600" dirty="0" smtClean="0"/>
              <a:t>Brian Davison</a:t>
            </a:r>
            <a:r>
              <a:rPr lang="en-GB" dirty="0" smtClean="0"/>
              <a:t>, </a:t>
            </a:r>
            <a:r>
              <a:rPr lang="en-GB" dirty="0" smtClean="0"/>
              <a:t>2014/15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independence</a:t>
            </a:r>
            <a:endParaRPr lang="en-GB" dirty="0"/>
          </a:p>
        </p:txBody>
      </p:sp>
      <p:pic>
        <p:nvPicPr>
          <p:cNvPr id="5" name="Picture 4" descr="Data_independen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276872"/>
            <a:ext cx="4464495" cy="4302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BM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9582" y="1700808"/>
            <a:ext cx="7082858" cy="50405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DBMS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model components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7543" y="2348880"/>
          <a:ext cx="8280921" cy="3457194"/>
        </p:xfrm>
        <a:graphic>
          <a:graphicData uri="http://schemas.openxmlformats.org/drawingml/2006/table">
            <a:tbl>
              <a:tblPr/>
              <a:tblGrid>
                <a:gridCol w="1584177"/>
                <a:gridCol w="3240360"/>
                <a:gridCol w="345638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Component</a:t>
                      </a:r>
                      <a:endParaRPr lang="en-GB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45" marR="42545" marT="42545" marB="42545">
                    <a:lnL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GB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45" marR="42545" marT="42545" marB="42545">
                    <a:lnL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Examples</a:t>
                      </a:r>
                      <a:endParaRPr lang="en-GB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545" marR="42545" marT="42545" marB="42545">
                    <a:lnL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ea typeface="Times New Roman"/>
                          <a:cs typeface="Times New Roman"/>
                        </a:rPr>
                        <a:t>Entities</a:t>
                      </a:r>
                      <a:endParaRPr lang="en-GB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6045" marR="106045" marT="106045" marB="106045">
                    <a:lnL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ea typeface="Times New Roman"/>
                          <a:cs typeface="Times New Roman"/>
                        </a:rPr>
                        <a:t>The important things in the real world that need to be modelled</a:t>
                      </a:r>
                      <a:endParaRPr lang="en-GB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6045" marR="106045" marT="106045" marB="10604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ea typeface="Times New Roman"/>
                          <a:cs typeface="Times New Roman"/>
                        </a:rPr>
                        <a:t>People, places, objects, events, etc.</a:t>
                      </a:r>
                      <a:endParaRPr lang="en-GB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6045" marR="106045" marT="106045" marB="106045">
                    <a:lnL>
                      <a:noFill/>
                    </a:lnL>
                    <a:lnR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ea typeface="Times New Roman"/>
                          <a:cs typeface="Times New Roman"/>
                        </a:rPr>
                        <a:t>Attributes</a:t>
                      </a:r>
                      <a:endParaRPr lang="en-GB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6045" marR="106045" marT="106045" marB="106045">
                    <a:lnL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ea typeface="Times New Roman"/>
                          <a:cs typeface="Times New Roman"/>
                        </a:rPr>
                        <a:t>Individual items of data associated with an entity</a:t>
                      </a:r>
                      <a:endParaRPr lang="en-GB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6045" marR="106045" marT="106045" marB="106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ea typeface="Times New Roman"/>
                          <a:cs typeface="Times New Roman"/>
                        </a:rPr>
                        <a:t>Name, national insurance number, weight, date of manufacture</a:t>
                      </a:r>
                      <a:endParaRPr lang="en-GB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6045" marR="106045" marT="106045" marB="106045">
                    <a:lnL>
                      <a:noFill/>
                    </a:lnL>
                    <a:lnR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ea typeface="Times New Roman"/>
                          <a:cs typeface="Times New Roman"/>
                        </a:rPr>
                        <a:t>Relationships</a:t>
                      </a:r>
                      <a:endParaRPr lang="en-GB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6045" marR="106045" marT="106045" marB="106045">
                    <a:lnL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ea typeface="Times New Roman"/>
                          <a:cs typeface="Times New Roman"/>
                        </a:rPr>
                        <a:t>Ways in which entities are connected</a:t>
                      </a:r>
                      <a:endParaRPr lang="en-GB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6045" marR="106045" marT="106045" marB="106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ea typeface="Times New Roman"/>
                          <a:cs typeface="Times New Roman"/>
                        </a:rPr>
                        <a:t>A is part of B, A lives in B, A produces B, A takes place in B, etc.</a:t>
                      </a:r>
                      <a:endParaRPr lang="en-GB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6045" marR="106045" marT="106045" marB="106045">
                    <a:lnL>
                      <a:noFill/>
                    </a:lnL>
                    <a:lnR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ea typeface="Times New Roman"/>
                          <a:cs typeface="Times New Roman"/>
                        </a:rPr>
                        <a:t>Constraints</a:t>
                      </a:r>
                      <a:endParaRPr lang="en-GB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6045" marR="106045" marT="106045" marB="106045">
                    <a:lnL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ea typeface="Times New Roman"/>
                          <a:cs typeface="Times New Roman"/>
                        </a:rPr>
                        <a:t>Rules which place limits on the data that is allowed</a:t>
                      </a:r>
                      <a:endParaRPr lang="en-GB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6045" marR="106045" marT="106045" marB="106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ea typeface="Times New Roman"/>
                          <a:cs typeface="Times New Roman"/>
                        </a:rPr>
                        <a:t>Every A must have a B, Only future dates are allowed, etc.</a:t>
                      </a:r>
                      <a:endParaRPr lang="en-GB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6045" marR="106045" marT="106045" marB="106045">
                    <a:lnL>
                      <a:noFill/>
                    </a:lnL>
                    <a:lnR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integrity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GB" dirty="0" smtClean="0"/>
              <a:t>Data must be </a:t>
            </a:r>
            <a:r>
              <a:rPr lang="en-GB" u="sng" dirty="0" smtClean="0"/>
              <a:t>correct</a:t>
            </a:r>
            <a:r>
              <a:rPr lang="en-GB" dirty="0" smtClean="0"/>
              <a:t> and </a:t>
            </a:r>
            <a:r>
              <a:rPr lang="en-GB" u="sng" dirty="0" smtClean="0"/>
              <a:t>complete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Type </a:t>
            </a:r>
            <a:r>
              <a:rPr lang="en-GB" dirty="0" smtClean="0"/>
              <a:t>checks</a:t>
            </a:r>
            <a:endParaRPr lang="en-GB" sz="2800" dirty="0" smtClean="0"/>
          </a:p>
          <a:p>
            <a:pPr lvl="1"/>
            <a:r>
              <a:rPr lang="en-GB" dirty="0" smtClean="0"/>
              <a:t>e.g. ensuring a numeric field is numeric and not a character</a:t>
            </a:r>
            <a:endParaRPr lang="en-GB" sz="2000" dirty="0" smtClean="0"/>
          </a:p>
          <a:p>
            <a:pPr lvl="0"/>
            <a:r>
              <a:rPr lang="en-GB" dirty="0" smtClean="0"/>
              <a:t>Redundancy checks</a:t>
            </a:r>
            <a:endParaRPr lang="en-GB" sz="2800" dirty="0" smtClean="0"/>
          </a:p>
          <a:p>
            <a:pPr lvl="1"/>
            <a:r>
              <a:rPr lang="en-GB" dirty="0" smtClean="0"/>
              <a:t>direct or indirect - this check may not be automatic and may have to be added by the database designer</a:t>
            </a:r>
            <a:endParaRPr lang="en-GB" sz="2000" dirty="0" smtClean="0"/>
          </a:p>
          <a:p>
            <a:pPr lvl="0"/>
            <a:r>
              <a:rPr lang="en-GB" dirty="0" smtClean="0"/>
              <a:t>Range checks</a:t>
            </a:r>
            <a:endParaRPr lang="en-GB" sz="2800" dirty="0" smtClean="0"/>
          </a:p>
          <a:p>
            <a:pPr lvl="1"/>
            <a:r>
              <a:rPr lang="en-GB" dirty="0" smtClean="0"/>
              <a:t>e.g. to ensure a data item value falls within a specified range of values, such as checking dates so that say (age &gt; 15 AND age &lt; 70).</a:t>
            </a:r>
            <a:endParaRPr lang="en-GB" sz="2000" dirty="0" smtClean="0"/>
          </a:p>
          <a:p>
            <a:pPr lvl="0"/>
            <a:r>
              <a:rPr lang="en-GB" dirty="0" smtClean="0"/>
              <a:t>Comparison checks</a:t>
            </a:r>
            <a:endParaRPr lang="en-GB" sz="2800" dirty="0" smtClean="0"/>
          </a:p>
          <a:p>
            <a:pPr lvl="1"/>
            <a:r>
              <a:rPr lang="en-GB" dirty="0" smtClean="0"/>
              <a:t>in this check a function of a set of data item values is compared against a function of another set of data item values. For example, the max salary for a given set of employees must be less than the min salary for the set of employees on a higher salary scale.</a:t>
            </a:r>
            <a:endParaRPr lang="en-GB" sz="2000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End users</a:t>
            </a:r>
          </a:p>
          <a:p>
            <a:endParaRPr lang="en-GB" dirty="0" smtClean="0"/>
          </a:p>
          <a:p>
            <a:r>
              <a:rPr lang="en-GB" dirty="0" smtClean="0"/>
              <a:t>Application programmers</a:t>
            </a:r>
          </a:p>
          <a:p>
            <a:endParaRPr lang="en-GB" dirty="0" smtClean="0"/>
          </a:p>
          <a:p>
            <a:r>
              <a:rPr lang="en-GB" dirty="0" smtClean="0"/>
              <a:t>Database administrator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Theory</a:t>
            </a:r>
          </a:p>
          <a:p>
            <a:pPr lvl="1"/>
            <a:r>
              <a:rPr lang="en-GB" dirty="0" smtClean="0"/>
              <a:t>Standard architecture, security, concurrency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Design</a:t>
            </a:r>
          </a:p>
          <a:p>
            <a:pPr lvl="1"/>
            <a:r>
              <a:rPr lang="en-GB" dirty="0" smtClean="0"/>
              <a:t>Analysis, schema definition, diagrams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Use</a:t>
            </a:r>
          </a:p>
          <a:p>
            <a:pPr lvl="1"/>
            <a:r>
              <a:rPr lang="en-GB" dirty="0" smtClean="0"/>
              <a:t>SQL, embedded SQL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Administration</a:t>
            </a:r>
          </a:p>
          <a:p>
            <a:pPr lvl="1"/>
            <a:r>
              <a:rPr lang="en-GB" dirty="0" smtClean="0"/>
              <a:t>Backup &amp; recovery, user management, scripting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Assessment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Coursework 50%</a:t>
            </a:r>
          </a:p>
          <a:p>
            <a:pPr lvl="1"/>
            <a:r>
              <a:rPr lang="en-GB" dirty="0" smtClean="0"/>
              <a:t>Details in week 4</a:t>
            </a:r>
          </a:p>
          <a:p>
            <a:pPr lvl="1"/>
            <a:r>
              <a:rPr lang="en-GB" dirty="0" smtClean="0"/>
              <a:t>Database creation</a:t>
            </a:r>
          </a:p>
          <a:p>
            <a:pPr lvl="1"/>
            <a:r>
              <a:rPr lang="en-GB" dirty="0" smtClean="0"/>
              <a:t>SQL queries</a:t>
            </a:r>
          </a:p>
          <a:p>
            <a:pPr lvl="1"/>
            <a:r>
              <a:rPr lang="en-GB" dirty="0" smtClean="0"/>
              <a:t>Deadline week 9 – 1200, </a:t>
            </a:r>
            <a:r>
              <a:rPr lang="en-GB" dirty="0"/>
              <a:t>F</a:t>
            </a:r>
            <a:r>
              <a:rPr lang="en-GB" dirty="0" smtClean="0"/>
              <a:t>riday </a:t>
            </a:r>
            <a:r>
              <a:rPr lang="en-GB" dirty="0" smtClean="0"/>
              <a:t>7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r>
              <a:rPr lang="en-GB" dirty="0" smtClean="0"/>
              <a:t>November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Exam 50%</a:t>
            </a:r>
          </a:p>
          <a:p>
            <a:pPr lvl="1"/>
            <a:r>
              <a:rPr lang="en-GB" dirty="0" smtClean="0"/>
              <a:t>Theory</a:t>
            </a:r>
          </a:p>
          <a:p>
            <a:pPr lvl="1"/>
            <a:r>
              <a:rPr lang="en-GB" dirty="0" smtClean="0"/>
              <a:t>SQL queries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Feedback from previous years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was pleased with my overall performance with the coursework – it was a lot of work but it was rewarding to work on a long, challenging piece of work to good success</a:t>
            </a:r>
          </a:p>
          <a:p>
            <a:endParaRPr lang="en-GB" dirty="0"/>
          </a:p>
          <a:p>
            <a:r>
              <a:rPr lang="en-GB" dirty="0" smtClean="0"/>
              <a:t>This was a challenging module that was extremely rewarding, very intense and I am now very confident with SQL and working with databases. 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6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Short break</a:t>
            </a:r>
            <a:endParaRPr lang="en-GB" dirty="0"/>
          </a:p>
        </p:txBody>
      </p:sp>
      <p:pic>
        <p:nvPicPr>
          <p:cNvPr id="21507" name="Picture 3" descr="C:\Documents and Settings\cs181\Local Settings\Temporary Internet Files\Content.IE5\UQOIMOT4\MPj0407422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-19544"/>
            <a:ext cx="5500693" cy="6877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is so important about databases?</a:t>
            </a:r>
          </a:p>
          <a:p>
            <a:r>
              <a:rPr lang="en-GB" dirty="0" smtClean="0"/>
              <a:t>What is a database?</a:t>
            </a:r>
          </a:p>
          <a:p>
            <a:r>
              <a:rPr lang="en-GB" dirty="0" smtClean="0"/>
              <a:t>Module structure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8759"/>
            <a:ext cx="8229600" cy="764083"/>
          </a:xfrm>
        </p:spPr>
        <p:txBody>
          <a:bodyPr/>
          <a:lstStyle/>
          <a:p>
            <a:r>
              <a:rPr lang="en-GB" dirty="0" smtClean="0"/>
              <a:t>Why you need to know about databases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2150318"/>
            <a:ext cx="4040188" cy="639762"/>
          </a:xfrm>
        </p:spPr>
        <p:txBody>
          <a:bodyPr/>
          <a:lstStyle/>
          <a:p>
            <a:r>
              <a:rPr lang="en-GB" dirty="0" smtClean="0"/>
              <a:t>Technical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2790080"/>
            <a:ext cx="4040188" cy="3951288"/>
          </a:xfrm>
        </p:spPr>
        <p:txBody>
          <a:bodyPr/>
          <a:lstStyle/>
          <a:p>
            <a:r>
              <a:rPr lang="en-GB" dirty="0" smtClean="0"/>
              <a:t>Speed</a:t>
            </a:r>
          </a:p>
          <a:p>
            <a:r>
              <a:rPr lang="en-GB" dirty="0" smtClean="0"/>
              <a:t>Maintainability</a:t>
            </a:r>
          </a:p>
          <a:p>
            <a:r>
              <a:rPr lang="en-GB" dirty="0" smtClean="0"/>
              <a:t>Security</a:t>
            </a:r>
          </a:p>
          <a:p>
            <a:r>
              <a:rPr lang="en-GB" dirty="0" smtClean="0"/>
              <a:t>Standardisation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211961" y="2150318"/>
            <a:ext cx="4474840" cy="639762"/>
          </a:xfrm>
        </p:spPr>
        <p:txBody>
          <a:bodyPr/>
          <a:lstStyle/>
          <a:p>
            <a:r>
              <a:rPr lang="en-GB" dirty="0" smtClean="0"/>
              <a:t>Business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211960" y="2790080"/>
            <a:ext cx="4474841" cy="3951288"/>
          </a:xfrm>
        </p:spPr>
        <p:txBody>
          <a:bodyPr/>
          <a:lstStyle/>
          <a:p>
            <a:r>
              <a:rPr lang="en-GB" dirty="0" smtClean="0"/>
              <a:t>Improved data management</a:t>
            </a:r>
          </a:p>
          <a:p>
            <a:r>
              <a:rPr lang="en-GB" dirty="0" smtClean="0"/>
              <a:t>E-business</a:t>
            </a:r>
          </a:p>
          <a:p>
            <a:r>
              <a:rPr lang="en-GB" dirty="0" smtClean="0"/>
              <a:t>Data as a product</a:t>
            </a:r>
          </a:p>
          <a:p>
            <a:endParaRPr lang="en-GB" dirty="0"/>
          </a:p>
          <a:p>
            <a:r>
              <a:rPr lang="en-GB" dirty="0" smtClean="0"/>
              <a:t>Employability </a:t>
            </a:r>
            <a:endParaRPr lang="en-GB" dirty="0"/>
          </a:p>
        </p:txBody>
      </p:sp>
      <p:sp>
        <p:nvSpPr>
          <p:cNvPr id="10" name="Right Arrow 9">
            <a:hlinkClick r:id="rId2"/>
          </p:cNvPr>
          <p:cNvSpPr/>
          <p:nvPr/>
        </p:nvSpPr>
        <p:spPr bwMode="auto">
          <a:xfrm>
            <a:off x="6732240" y="4725144"/>
            <a:ext cx="288032" cy="21602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19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  <p:bldP spid="8" grpId="0" build="p"/>
      <p:bldP spid="9" grpId="0" uiExpand="1" build="p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 database?</a:t>
            </a:r>
          </a:p>
        </p:txBody>
      </p:sp>
      <p:sp>
        <p:nvSpPr>
          <p:cNvPr id="13320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</a:t>
            </a:r>
            <a:r>
              <a:rPr lang="en-GB" dirty="0"/>
              <a:t>organized collection of </a:t>
            </a:r>
            <a:r>
              <a:rPr lang="en-GB" dirty="0" smtClean="0"/>
              <a:t>data</a:t>
            </a:r>
          </a:p>
          <a:p>
            <a:pPr marL="0" indent="0">
              <a:buNone/>
              <a:tabLst>
                <a:tab pos="3589338" algn="l"/>
              </a:tabLst>
            </a:pPr>
            <a:r>
              <a:rPr lang="en-GB" sz="1600" dirty="0" smtClean="0"/>
              <a:t>	Wikipedia</a:t>
            </a:r>
          </a:p>
          <a:p>
            <a:pPr defTabSz="223838"/>
            <a:r>
              <a:rPr lang="en-GB" dirty="0" smtClean="0"/>
              <a:t>A shared collection of logically related data, and a description of this data, designed to meet the information needs of </a:t>
            </a:r>
            <a:r>
              <a:rPr lang="en-GB" dirty="0"/>
              <a:t>an organisation</a:t>
            </a:r>
          </a:p>
          <a:p>
            <a:pPr marL="0" indent="0">
              <a:buNone/>
              <a:tabLst>
                <a:tab pos="6721475" algn="l"/>
              </a:tabLst>
            </a:pPr>
            <a:r>
              <a:rPr lang="en-GB" dirty="0"/>
              <a:t>	</a:t>
            </a:r>
            <a:r>
              <a:rPr lang="en-GB" sz="1600" dirty="0" smtClean="0"/>
              <a:t>Connolly &amp; </a:t>
            </a:r>
            <a:r>
              <a:rPr lang="en-GB" sz="1600" dirty="0" err="1" smtClean="0"/>
              <a:t>Begg</a:t>
            </a:r>
            <a:endParaRPr lang="en-GB" sz="1600" dirty="0"/>
          </a:p>
          <a:p>
            <a:r>
              <a:rPr lang="en-GB" dirty="0" smtClean="0"/>
              <a:t>A component in a larger system</a:t>
            </a:r>
            <a:endParaRPr lang="en-GB" dirty="0"/>
          </a:p>
          <a:p>
            <a:endParaRPr lang="en-GB" dirty="0"/>
          </a:p>
        </p:txBody>
      </p:sp>
      <p:pic>
        <p:nvPicPr>
          <p:cNvPr id="2050" name="Picture 2" descr="MVC diagram of the AffableBean appl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93095"/>
            <a:ext cx="673417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900651" y="4293095"/>
            <a:ext cx="18982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+mn-lt"/>
                <a:ea typeface="+mn-ea"/>
                <a:cs typeface="+mn-cs"/>
              </a:rPr>
              <a:t>http://netbeans.org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 uiExpand="1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little bit of history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79625"/>
            <a:ext cx="8448675" cy="4445719"/>
          </a:xfrm>
        </p:spPr>
        <p:txBody>
          <a:bodyPr>
            <a:normAutofit/>
          </a:bodyPr>
          <a:lstStyle/>
          <a:p>
            <a:r>
              <a:rPr lang="en-GB" dirty="0" smtClean="0"/>
              <a:t>Pre-1950: Negligible electronic data storage</a:t>
            </a:r>
          </a:p>
          <a:p>
            <a:endParaRPr lang="en-GB" dirty="0" smtClean="0"/>
          </a:p>
          <a:p>
            <a:r>
              <a:rPr lang="en-GB" dirty="0" smtClean="0"/>
              <a:t>1950 – 1970: Application of computing to standard data problems</a:t>
            </a:r>
          </a:p>
          <a:p>
            <a:endParaRPr lang="en-GB" dirty="0" smtClean="0"/>
          </a:p>
          <a:p>
            <a:r>
              <a:rPr lang="en-GB" dirty="0" smtClean="0"/>
              <a:t>1970: Edgar </a:t>
            </a:r>
            <a:r>
              <a:rPr lang="en-GB" dirty="0" err="1" smtClean="0"/>
              <a:t>Codd</a:t>
            </a:r>
            <a:r>
              <a:rPr lang="en-GB" dirty="0" smtClean="0"/>
              <a:t>, </a:t>
            </a:r>
            <a:r>
              <a:rPr lang="en-GB" i="1" dirty="0" smtClean="0"/>
              <a:t>A Relational Model of Data for Large Shared Data Banks</a:t>
            </a:r>
          </a:p>
          <a:p>
            <a:endParaRPr lang="en-GB" dirty="0" smtClean="0"/>
          </a:p>
          <a:p>
            <a:r>
              <a:rPr lang="en-GB" dirty="0" smtClean="0"/>
              <a:t>1970 – 1985: Massive growth in relational database use</a:t>
            </a:r>
          </a:p>
          <a:p>
            <a:endParaRPr lang="en-GB" dirty="0" smtClean="0"/>
          </a:p>
          <a:p>
            <a:r>
              <a:rPr lang="en-GB" dirty="0" smtClean="0"/>
              <a:t>1985 – </a:t>
            </a:r>
            <a:r>
              <a:rPr lang="en-GB" dirty="0" smtClean="0"/>
              <a:t>2014:</a:t>
            </a:r>
            <a:r>
              <a:rPr lang="en-GB" dirty="0" smtClean="0"/>
              <a:t>	</a:t>
            </a:r>
            <a:r>
              <a:rPr lang="en-GB" dirty="0" smtClean="0"/>
              <a:t> Maturity of platforms, data warehouses, OLAP</a:t>
            </a:r>
          </a:p>
          <a:p>
            <a:endParaRPr lang="en-GB" dirty="0"/>
          </a:p>
          <a:p>
            <a:r>
              <a:rPr lang="en-GB" dirty="0" smtClean="0"/>
              <a:t>2014: Big Data, </a:t>
            </a:r>
            <a:r>
              <a:rPr lang="en-GB" dirty="0" err="1" smtClean="0"/>
              <a:t>NewSQL</a:t>
            </a:r>
            <a:r>
              <a:rPr lang="en-GB" dirty="0" smtClean="0"/>
              <a:t>, NoSQL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model of the real world…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307" y="3150411"/>
            <a:ext cx="7000875" cy="264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 bwMode="auto">
          <a:xfrm>
            <a:off x="266934" y="3726475"/>
            <a:ext cx="9361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979507" y="3523344"/>
            <a:ext cx="1082980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555571" y="4734587"/>
            <a:ext cx="9361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Staff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043403" y="4554567"/>
            <a:ext cx="9361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995731" y="4114346"/>
            <a:ext cx="9361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Places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723923" y="5094627"/>
            <a:ext cx="1264029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187419" y="2348880"/>
            <a:ext cx="1165106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Suppliers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915611" y="2348880"/>
            <a:ext cx="9361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Stock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2884473" y="6093296"/>
            <a:ext cx="9361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Rota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383663" y="6102099"/>
            <a:ext cx="9361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Salary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6136229" y="6102384"/>
            <a:ext cx="1219708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Purchases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7978539" y="6089037"/>
            <a:ext cx="9361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Offers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7051848" y="3553344"/>
            <a:ext cx="9361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Hours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92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database approach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15616" y="3417017"/>
          <a:ext cx="6912768" cy="1828800"/>
        </p:xfrm>
        <a:graphic>
          <a:graphicData uri="http://schemas.openxmlformats.org/drawingml/2006/table">
            <a:tbl>
              <a:tblPr/>
              <a:tblGrid>
                <a:gridCol w="1728192"/>
                <a:gridCol w="1728192"/>
                <a:gridCol w="1728192"/>
                <a:gridCol w="1728192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Name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Address</a:t>
                      </a:r>
                      <a:endParaRPr lang="en-GB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Date of Birth</a:t>
                      </a:r>
                      <a:endParaRPr lang="en-GB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rgbClr val="CE33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Salary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latin typeface="Arial"/>
                          <a:ea typeface="Times New Roman"/>
                          <a:cs typeface="Times New Roman"/>
                        </a:rPr>
                        <a:t>Jim Smith</a:t>
                      </a:r>
                      <a:endParaRPr lang="en-GB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latin typeface="Arial"/>
                          <a:ea typeface="Times New Roman"/>
                          <a:cs typeface="Times New Roman"/>
                        </a:rPr>
                        <a:t>1 Apple Lane</a:t>
                      </a:r>
                      <a:endParaRPr lang="en-GB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latin typeface="Arial"/>
                          <a:ea typeface="Times New Roman"/>
                          <a:cs typeface="Times New Roman"/>
                        </a:rPr>
                        <a:t>1/3/1991</a:t>
                      </a:r>
                      <a:endParaRPr lang="en-GB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latin typeface="Arial"/>
                          <a:ea typeface="Times New Roman"/>
                          <a:cs typeface="Times New Roman"/>
                        </a:rPr>
                        <a:t>11000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latin typeface="Arial"/>
                          <a:ea typeface="Times New Roman"/>
                          <a:cs typeface="Times New Roman"/>
                        </a:rPr>
                        <a:t>Jon Greg</a:t>
                      </a:r>
                      <a:endParaRPr lang="en-GB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latin typeface="Arial"/>
                          <a:ea typeface="Times New Roman"/>
                          <a:cs typeface="Times New Roman"/>
                        </a:rPr>
                        <a:t>5 Pear St</a:t>
                      </a:r>
                      <a:endParaRPr lang="en-GB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latin typeface="Arial"/>
                          <a:ea typeface="Times New Roman"/>
                          <a:cs typeface="Times New Roman"/>
                        </a:rPr>
                        <a:t>7/9/1992</a:t>
                      </a:r>
                      <a:endParaRPr lang="en-GB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latin typeface="Arial"/>
                          <a:ea typeface="Times New Roman"/>
                          <a:cs typeface="Times New Roman"/>
                        </a:rPr>
                        <a:t>13000</a:t>
                      </a:r>
                      <a:endParaRPr lang="en-GB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latin typeface="Arial"/>
                          <a:ea typeface="Times New Roman"/>
                          <a:cs typeface="Times New Roman"/>
                        </a:rPr>
                        <a:t>Bob Roberts</a:t>
                      </a:r>
                      <a:endParaRPr lang="en-GB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latin typeface="Arial"/>
                          <a:ea typeface="Times New Roman"/>
                          <a:cs typeface="Times New Roman"/>
                        </a:rPr>
                        <a:t>2 Plum Road</a:t>
                      </a:r>
                      <a:endParaRPr lang="en-GB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latin typeface="Arial"/>
                          <a:ea typeface="Times New Roman"/>
                          <a:cs typeface="Times New Roman"/>
                        </a:rPr>
                        <a:t>3/2/1990</a:t>
                      </a:r>
                      <a:endParaRPr lang="en-GB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latin typeface="Arial"/>
                          <a:ea typeface="Times New Roman"/>
                          <a:cs typeface="Times New Roman"/>
                        </a:rPr>
                        <a:t>12000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40" marR="53340" marT="53340" marB="533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21354325">
            <a:off x="343755" y="234375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MV Boli" pitchFamily="2" charset="0"/>
                <a:cs typeface="MV Boli" pitchFamily="2" charset="0"/>
              </a:rPr>
              <a:t>Schema</a:t>
            </a:r>
            <a:endParaRPr lang="en-GB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1593273" y="2822550"/>
            <a:ext cx="360218" cy="692727"/>
          </a:xfrm>
          <a:custGeom>
            <a:avLst/>
            <a:gdLst>
              <a:gd name="connsiteX0" fmla="*/ 0 w 360218"/>
              <a:gd name="connsiteY0" fmla="*/ 0 h 692727"/>
              <a:gd name="connsiteX1" fmla="*/ 360218 w 360218"/>
              <a:gd name="connsiteY1" fmla="*/ 692727 h 692727"/>
              <a:gd name="connsiteX2" fmla="*/ 360218 w 360218"/>
              <a:gd name="connsiteY2" fmla="*/ 692727 h 692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218" h="692727">
                <a:moveTo>
                  <a:pt x="0" y="0"/>
                </a:moveTo>
                <a:lnTo>
                  <a:pt x="360218" y="692727"/>
                </a:lnTo>
                <a:lnTo>
                  <a:pt x="360218" y="692727"/>
                </a:lnTo>
              </a:path>
            </a:pathLst>
          </a:cu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1884218" y="2799459"/>
            <a:ext cx="1440873" cy="660400"/>
          </a:xfrm>
          <a:custGeom>
            <a:avLst/>
            <a:gdLst>
              <a:gd name="connsiteX0" fmla="*/ 0 w 1440873"/>
              <a:gd name="connsiteY0" fmla="*/ 23091 h 660400"/>
              <a:gd name="connsiteX1" fmla="*/ 665018 w 1440873"/>
              <a:gd name="connsiteY1" fmla="*/ 106218 h 660400"/>
              <a:gd name="connsiteX2" fmla="*/ 1440873 w 1440873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0873" h="660400">
                <a:moveTo>
                  <a:pt x="0" y="23091"/>
                </a:moveTo>
                <a:cubicBezTo>
                  <a:pt x="212436" y="11545"/>
                  <a:pt x="424873" y="0"/>
                  <a:pt x="665018" y="106218"/>
                </a:cubicBezTo>
                <a:cubicBezTo>
                  <a:pt x="905163" y="212436"/>
                  <a:pt x="1173018" y="436418"/>
                  <a:pt x="1440873" y="66040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2147455" y="2697859"/>
            <a:ext cx="2535381" cy="803564"/>
          </a:xfrm>
          <a:custGeom>
            <a:avLst/>
            <a:gdLst>
              <a:gd name="connsiteX0" fmla="*/ 0 w 2535381"/>
              <a:gd name="connsiteY0" fmla="*/ 0 h 803564"/>
              <a:gd name="connsiteX1" fmla="*/ 789709 w 2535381"/>
              <a:gd name="connsiteY1" fmla="*/ 110837 h 803564"/>
              <a:gd name="connsiteX2" fmla="*/ 1911927 w 2535381"/>
              <a:gd name="connsiteY2" fmla="*/ 415637 h 803564"/>
              <a:gd name="connsiteX3" fmla="*/ 2535381 w 2535381"/>
              <a:gd name="connsiteY3" fmla="*/ 803564 h 803564"/>
              <a:gd name="connsiteX4" fmla="*/ 2535381 w 2535381"/>
              <a:gd name="connsiteY4" fmla="*/ 803564 h 803564"/>
              <a:gd name="connsiteX5" fmla="*/ 2535381 w 2535381"/>
              <a:gd name="connsiteY5" fmla="*/ 803564 h 80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5381" h="803564">
                <a:moveTo>
                  <a:pt x="0" y="0"/>
                </a:moveTo>
                <a:cubicBezTo>
                  <a:pt x="235527" y="20782"/>
                  <a:pt x="471055" y="41564"/>
                  <a:pt x="789709" y="110837"/>
                </a:cubicBezTo>
                <a:cubicBezTo>
                  <a:pt x="1108363" y="180110"/>
                  <a:pt x="1620982" y="300182"/>
                  <a:pt x="1911927" y="415637"/>
                </a:cubicBezTo>
                <a:cubicBezTo>
                  <a:pt x="2202872" y="531092"/>
                  <a:pt x="2535381" y="803564"/>
                  <a:pt x="2535381" y="803564"/>
                </a:cubicBezTo>
                <a:lnTo>
                  <a:pt x="2535381" y="803564"/>
                </a:lnTo>
                <a:lnTo>
                  <a:pt x="2535381" y="803564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GB" smtClean="0">
              <a:cs typeface="Arial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2299855" y="2570859"/>
            <a:ext cx="4253345" cy="930564"/>
          </a:xfrm>
          <a:custGeom>
            <a:avLst/>
            <a:gdLst>
              <a:gd name="connsiteX0" fmla="*/ 0 w 4253345"/>
              <a:gd name="connsiteY0" fmla="*/ 2309 h 930564"/>
              <a:gd name="connsiteX1" fmla="*/ 914400 w 4253345"/>
              <a:gd name="connsiteY1" fmla="*/ 43873 h 930564"/>
              <a:gd name="connsiteX2" fmla="*/ 2299854 w 4253345"/>
              <a:gd name="connsiteY2" fmla="*/ 265546 h 930564"/>
              <a:gd name="connsiteX3" fmla="*/ 4253345 w 4253345"/>
              <a:gd name="connsiteY3" fmla="*/ 930564 h 93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3345" h="930564">
                <a:moveTo>
                  <a:pt x="0" y="2309"/>
                </a:moveTo>
                <a:cubicBezTo>
                  <a:pt x="265545" y="1154"/>
                  <a:pt x="531091" y="0"/>
                  <a:pt x="914400" y="43873"/>
                </a:cubicBezTo>
                <a:cubicBezTo>
                  <a:pt x="1297709" y="87746"/>
                  <a:pt x="1743363" y="117764"/>
                  <a:pt x="2299854" y="265546"/>
                </a:cubicBezTo>
                <a:cubicBezTo>
                  <a:pt x="2856345" y="413328"/>
                  <a:pt x="3554845" y="671946"/>
                  <a:pt x="4253345" y="93056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GB" smtClean="0"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21354325">
            <a:off x="5744354" y="5872151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MV Boli" pitchFamily="2" charset="0"/>
                <a:cs typeface="MV Boli" pitchFamily="2" charset="0"/>
              </a:rPr>
              <a:t>Data</a:t>
            </a:r>
            <a:endParaRPr lang="en-GB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6220691" y="4595932"/>
            <a:ext cx="443345" cy="1274618"/>
          </a:xfrm>
          <a:custGeom>
            <a:avLst/>
            <a:gdLst>
              <a:gd name="connsiteX0" fmla="*/ 0 w 443345"/>
              <a:gd name="connsiteY0" fmla="*/ 1274618 h 1274618"/>
              <a:gd name="connsiteX1" fmla="*/ 96982 w 443345"/>
              <a:gd name="connsiteY1" fmla="*/ 568036 h 1274618"/>
              <a:gd name="connsiteX2" fmla="*/ 443345 w 443345"/>
              <a:gd name="connsiteY2" fmla="*/ 0 h 127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345" h="1274618">
                <a:moveTo>
                  <a:pt x="0" y="1274618"/>
                </a:moveTo>
                <a:cubicBezTo>
                  <a:pt x="11545" y="1027545"/>
                  <a:pt x="23091" y="780472"/>
                  <a:pt x="96982" y="568036"/>
                </a:cubicBezTo>
                <a:cubicBezTo>
                  <a:pt x="170873" y="355600"/>
                  <a:pt x="307109" y="177800"/>
                  <a:pt x="443345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GB" smtClean="0">
              <a:cs typeface="Arial" pitchFamily="34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3602182" y="4706768"/>
            <a:ext cx="2105891" cy="1399309"/>
          </a:xfrm>
          <a:custGeom>
            <a:avLst/>
            <a:gdLst>
              <a:gd name="connsiteX0" fmla="*/ 2105891 w 2105891"/>
              <a:gd name="connsiteY0" fmla="*/ 1399309 h 1399309"/>
              <a:gd name="connsiteX1" fmla="*/ 1025236 w 2105891"/>
              <a:gd name="connsiteY1" fmla="*/ 1039091 h 1399309"/>
              <a:gd name="connsiteX2" fmla="*/ 0 w 2105891"/>
              <a:gd name="connsiteY2" fmla="*/ 0 h 139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5891" h="1399309">
                <a:moveTo>
                  <a:pt x="2105891" y="1399309"/>
                </a:moveTo>
                <a:cubicBezTo>
                  <a:pt x="1741054" y="1335809"/>
                  <a:pt x="1376218" y="1272309"/>
                  <a:pt x="1025236" y="1039091"/>
                </a:cubicBezTo>
                <a:cubicBezTo>
                  <a:pt x="674254" y="805873"/>
                  <a:pt x="337127" y="402936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GB" smtClean="0"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21354325">
            <a:off x="5114240" y="2033949"/>
            <a:ext cx="3658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MV Boli" pitchFamily="2" charset="0"/>
                <a:cs typeface="MV Boli" pitchFamily="2" charset="0"/>
              </a:rPr>
              <a:t>Table name = </a:t>
            </a:r>
            <a:r>
              <a:rPr lang="en-GB" sz="3600" dirty="0" smtClean="0">
                <a:latin typeface="MV Boli" pitchFamily="2" charset="0"/>
                <a:cs typeface="MV Boli" pitchFamily="2" charset="0"/>
              </a:rPr>
              <a:t>EMPLOYEE</a:t>
            </a:r>
            <a:endParaRPr lang="en-GB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2258291" y="2312241"/>
            <a:ext cx="3186545" cy="136236"/>
          </a:xfrm>
          <a:custGeom>
            <a:avLst/>
            <a:gdLst>
              <a:gd name="connsiteX0" fmla="*/ 0 w 3186545"/>
              <a:gd name="connsiteY0" fmla="*/ 136236 h 136236"/>
              <a:gd name="connsiteX1" fmla="*/ 1025236 w 3186545"/>
              <a:gd name="connsiteY1" fmla="*/ 39255 h 136236"/>
              <a:gd name="connsiteX2" fmla="*/ 2133600 w 3186545"/>
              <a:gd name="connsiteY2" fmla="*/ 11545 h 136236"/>
              <a:gd name="connsiteX3" fmla="*/ 3186545 w 3186545"/>
              <a:gd name="connsiteY3" fmla="*/ 108527 h 136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6545" h="136236">
                <a:moveTo>
                  <a:pt x="0" y="136236"/>
                </a:moveTo>
                <a:cubicBezTo>
                  <a:pt x="334818" y="98136"/>
                  <a:pt x="669636" y="60037"/>
                  <a:pt x="1025236" y="39255"/>
                </a:cubicBezTo>
                <a:cubicBezTo>
                  <a:pt x="1380836" y="18473"/>
                  <a:pt x="1773382" y="0"/>
                  <a:pt x="2133600" y="11545"/>
                </a:cubicBezTo>
                <a:cubicBezTo>
                  <a:pt x="2493818" y="23090"/>
                  <a:pt x="2840181" y="65808"/>
                  <a:pt x="3186545" y="10852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GB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0" grpId="0" animBg="1"/>
      <p:bldP spid="12" grpId="0" animBg="1"/>
      <p:bldP spid="13" grpId="0"/>
      <p:bldP spid="14" grpId="0" animBg="1"/>
      <p:bldP spid="15" grpId="0" animBg="1"/>
      <p:bldP spid="16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</a:t>
            </a:r>
            <a:r>
              <a:rPr lang="en-GB" dirty="0" smtClean="0"/>
              <a:t>independence</a:t>
            </a: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sz="1400" dirty="0" smtClean="0"/>
              <a:t>(more about this </a:t>
            </a:r>
            <a:r>
              <a:rPr lang="en-GB" sz="1400" dirty="0" smtClean="0"/>
              <a:t>later…)</a:t>
            </a:r>
            <a:endParaRPr lang="en-GB" sz="1400" dirty="0" smtClean="0"/>
          </a:p>
          <a:p>
            <a:r>
              <a:rPr lang="en-GB" dirty="0" smtClean="0"/>
              <a:t>Multi-user access</a:t>
            </a:r>
          </a:p>
          <a:p>
            <a:r>
              <a:rPr lang="en-GB" dirty="0" smtClean="0"/>
              <a:t>Data integration</a:t>
            </a:r>
          </a:p>
          <a:p>
            <a:r>
              <a:rPr lang="en-GB" dirty="0" smtClean="0"/>
              <a:t>Data integrity</a:t>
            </a:r>
          </a:p>
          <a:p>
            <a:r>
              <a:rPr lang="en-GB" dirty="0" smtClean="0"/>
              <a:t>Enforcement of standards</a:t>
            </a:r>
          </a:p>
          <a:p>
            <a:r>
              <a:rPr lang="en-GB" dirty="0" smtClean="0"/>
              <a:t>Security</a:t>
            </a:r>
          </a:p>
          <a:p>
            <a:r>
              <a:rPr lang="en-GB" dirty="0" smtClean="0"/>
              <a:t>Performance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ANSI-SPARC 3-level architecture</a:t>
            </a:r>
            <a:endParaRPr lang="en-GB" dirty="0"/>
          </a:p>
        </p:txBody>
      </p:sp>
      <p:pic>
        <p:nvPicPr>
          <p:cNvPr id="14" name="Picture 13" descr="ANSI-SPAR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177974"/>
            <a:ext cx="5751958" cy="4635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Custom 1">
      <a:dk1>
        <a:srgbClr val="000000"/>
      </a:dk1>
      <a:lt1>
        <a:srgbClr val="FFFFFF"/>
      </a:lt1>
      <a:dk2>
        <a:srgbClr val="CE3322"/>
      </a:dk2>
      <a:lt2>
        <a:srgbClr val="FFFFFF"/>
      </a:lt2>
      <a:accent1>
        <a:srgbClr val="FFFFFF"/>
      </a:accent1>
      <a:accent2>
        <a:srgbClr val="CE332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E3322"/>
      </a:accent6>
      <a:hlink>
        <a:srgbClr val="009999"/>
      </a:hlink>
      <a:folHlink>
        <a:srgbClr val="99CC00"/>
      </a:folHlink>
    </a:clrScheme>
    <a:fontScheme name="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Osaka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Osaka"/>
            <a:cs typeface="Arial" pitchFamily="34" charset="0"/>
          </a:defRPr>
        </a:defPPr>
      </a:lstStyle>
    </a:lnDef>
  </a:objectDefaults>
  <a:extraClrSchemeLst>
    <a:extraClrScheme>
      <a:clrScheme name="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Napier</Template>
  <TotalTime>5905</TotalTime>
  <Words>566</Words>
  <Application>Microsoft Office PowerPoint</Application>
  <PresentationFormat>On-screen Show (4:3)</PresentationFormat>
  <Paragraphs>145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Powerpoint template</vt:lpstr>
      <vt:lpstr>Module introduction</vt:lpstr>
      <vt:lpstr>Agenda</vt:lpstr>
      <vt:lpstr>Why you need to know about databases</vt:lpstr>
      <vt:lpstr>What is a database?</vt:lpstr>
      <vt:lpstr>A little bit of history</vt:lpstr>
      <vt:lpstr>A model of the real world…</vt:lpstr>
      <vt:lpstr>The database approach</vt:lpstr>
      <vt:lpstr>Database advantages</vt:lpstr>
      <vt:lpstr>ANSI-SPARC 3-level architecture</vt:lpstr>
      <vt:lpstr>Data independence</vt:lpstr>
      <vt:lpstr>The DBMS</vt:lpstr>
      <vt:lpstr>Data model components</vt:lpstr>
      <vt:lpstr>Data integrity</vt:lpstr>
      <vt:lpstr>Roles</vt:lpstr>
      <vt:lpstr>Module structure</vt:lpstr>
      <vt:lpstr>Assessment</vt:lpstr>
      <vt:lpstr>Feedback from previous years</vt:lpstr>
      <vt:lpstr>Short break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introduction: what is a database?</dc:title>
  <dc:creator>Brian Davison</dc:creator>
  <cp:lastModifiedBy>Brian Davison</cp:lastModifiedBy>
  <cp:revision>47</cp:revision>
  <cp:lastPrinted>2012-09-18T12:54:18Z</cp:lastPrinted>
  <dcterms:created xsi:type="dcterms:W3CDTF">2008-09-25T19:26:56Z</dcterms:created>
  <dcterms:modified xsi:type="dcterms:W3CDTF">2014-08-07T15:35:26Z</dcterms:modified>
</cp:coreProperties>
</file>