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303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35" r:id="rId18"/>
  </p:sldIdLst>
  <p:sldSz cx="9144000" cy="6858000" type="screen4x3"/>
  <p:notesSz cx="6858000" cy="9144000"/>
  <p:custDataLst>
    <p:tags r:id="rId20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3" autoAdjust="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22/09/2014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36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4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2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relational model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smtClean="0"/>
              <a:t>, 2014/15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degree of a relation</a:t>
            </a:r>
            <a:endParaRPr lang="en-GB" dirty="0"/>
          </a:p>
        </p:txBody>
      </p:sp>
      <p:pic>
        <p:nvPicPr>
          <p:cNvPr id="4" name="Content Placeholder 3" descr="Sets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985172"/>
            <a:ext cx="6984776" cy="46841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degree of a table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709823"/>
              </p:ext>
            </p:extLst>
          </p:nvPr>
        </p:nvGraphicFramePr>
        <p:xfrm>
          <a:off x="2555776" y="4437112"/>
          <a:ext cx="3600399" cy="2083943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</a:tblGrid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ame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office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extension</a:t>
                      </a:r>
                      <a:endParaRPr lang="en-GB" sz="18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Pete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Calibri"/>
                          <a:ea typeface="Calibri"/>
                          <a:cs typeface="Times New Roman"/>
                        </a:rPr>
                        <a:t>2001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Quincy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Calibri"/>
                          <a:ea typeface="Calibri"/>
                          <a:cs typeface="Times New Roman"/>
                        </a:rPr>
                        <a:t>2003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Rachel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Calibri"/>
                          <a:ea typeface="Calibri"/>
                          <a:cs typeface="Times New Roman"/>
                        </a:rPr>
                        <a:t>2002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Shonagh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547664" y="2276872"/>
            <a:ext cx="1728192" cy="172819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Employees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(4)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508104" y="2276872"/>
            <a:ext cx="1728192" cy="172819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Extensions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(10)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91880" y="2276872"/>
            <a:ext cx="1728192" cy="172819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Offices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(4)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>
            <a:stCxn id="6" idx="4"/>
            <a:endCxn id="11" idx="0"/>
          </p:cNvCxnSpPr>
          <p:nvPr/>
        </p:nvCxnSpPr>
        <p:spPr bwMode="auto">
          <a:xfrm rot="16200000" flipH="1">
            <a:off x="2537773" y="3879050"/>
            <a:ext cx="432048" cy="684075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2915815" y="4437112"/>
            <a:ext cx="360040" cy="3600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75956" y="4437112"/>
            <a:ext cx="360040" cy="3600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64087" y="4437112"/>
            <a:ext cx="360040" cy="3600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6" name="Shape 9"/>
          <p:cNvCxnSpPr>
            <a:stCxn id="8" idx="4"/>
            <a:endCxn id="14" idx="0"/>
          </p:cNvCxnSpPr>
          <p:nvPr/>
        </p:nvCxnSpPr>
        <p:spPr bwMode="auto">
          <a:xfrm>
            <a:off x="4355976" y="4005064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hape 9"/>
          <p:cNvCxnSpPr>
            <a:stCxn id="7" idx="4"/>
            <a:endCxn id="15" idx="0"/>
          </p:cNvCxnSpPr>
          <p:nvPr/>
        </p:nvCxnSpPr>
        <p:spPr bwMode="auto">
          <a:xfrm rot="5400000">
            <a:off x="5742130" y="3807042"/>
            <a:ext cx="432048" cy="828093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Keys and entity integrity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427985" y="3789040"/>
          <a:ext cx="3600399" cy="2110740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</a:tblGrid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ame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office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extension</a:t>
                      </a:r>
                      <a:endParaRPr lang="en-GB" sz="18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Pete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Calibri"/>
                          <a:ea typeface="Calibri"/>
                          <a:cs typeface="Times New Roman"/>
                        </a:rPr>
                        <a:t>2001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Quincy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Calibri"/>
                          <a:ea typeface="Calibri"/>
                          <a:cs typeface="Times New Roman"/>
                        </a:rPr>
                        <a:t>2003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Rachel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Calibri"/>
                          <a:ea typeface="Calibri"/>
                          <a:cs typeface="Times New Roman"/>
                        </a:rPr>
                        <a:t>2002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latin typeface="Calibri"/>
                          <a:ea typeface="Calibri"/>
                          <a:cs typeface="Times New Roman"/>
                        </a:rPr>
                        <a:t>Shonagh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Calibri"/>
                          <a:ea typeface="Calibri"/>
                          <a:cs typeface="Times New Roman"/>
                        </a:rPr>
                        <a:t>2004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346075" y="2079625"/>
            <a:ext cx="8114357" cy="4227513"/>
          </a:xfrm>
        </p:spPr>
        <p:txBody>
          <a:bodyPr/>
          <a:lstStyle/>
          <a:p>
            <a:r>
              <a:rPr lang="en-GB" dirty="0" smtClean="0"/>
              <a:t>Entity integrity: the ability to uniquely identify one row in a table</a:t>
            </a:r>
          </a:p>
          <a:p>
            <a:r>
              <a:rPr lang="en-GB" dirty="0" smtClean="0"/>
              <a:t>Key: an attribute (or group or attributes) that differentiates the rows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matriculation number, country symbols (UK, FR, CN, etc)</a:t>
            </a:r>
          </a:p>
          <a:p>
            <a:pPr lvl="1"/>
            <a:r>
              <a:rPr lang="en-GB" dirty="0" smtClean="0"/>
              <a:t>Key </a:t>
            </a:r>
            <a:r>
              <a:rPr lang="en-GB" i="1" dirty="0" smtClean="0"/>
              <a:t>determines</a:t>
            </a:r>
            <a:r>
              <a:rPr lang="en-GB" dirty="0" smtClean="0"/>
              <a:t> the other values; other values are </a:t>
            </a:r>
            <a:r>
              <a:rPr lang="en-GB" i="1" dirty="0" smtClean="0"/>
              <a:t>functionally</a:t>
            </a:r>
            <a:r>
              <a:rPr lang="en-GB" dirty="0" smtClean="0"/>
              <a:t> </a:t>
            </a:r>
            <a:r>
              <a:rPr lang="en-GB" i="1" dirty="0" smtClean="0"/>
              <a:t>dependent</a:t>
            </a:r>
            <a:r>
              <a:rPr lang="en-GB" dirty="0" smtClean="0"/>
              <a:t> on the key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What makes a good key</a:t>
            </a:r>
          </a:p>
          <a:p>
            <a:pPr lvl="1"/>
            <a:r>
              <a:rPr lang="en-GB" dirty="0" smtClean="0"/>
              <a:t>Unique</a:t>
            </a:r>
          </a:p>
          <a:p>
            <a:pPr lvl="1"/>
            <a:r>
              <a:rPr lang="en-GB" dirty="0" smtClean="0"/>
              <a:t>Doesn’t change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4211960" y="3645024"/>
            <a:ext cx="4104456" cy="28803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4427984" y="3789040"/>
          <a:ext cx="3600399" cy="253288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</a:tblGrid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ame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office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extension</a:t>
                      </a:r>
                      <a:endParaRPr lang="en-GB" sz="18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Pete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2001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Quincy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2003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Rachel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2002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Shonagh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Pete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a key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346075" y="4725144"/>
            <a:ext cx="8546405" cy="2016224"/>
          </a:xfrm>
        </p:spPr>
        <p:txBody>
          <a:bodyPr/>
          <a:lstStyle/>
          <a:p>
            <a:r>
              <a:rPr lang="en-GB" dirty="0" err="1" smtClean="0"/>
              <a:t>ni_number</a:t>
            </a:r>
            <a:endParaRPr lang="en-GB" dirty="0" smtClean="0"/>
          </a:p>
          <a:p>
            <a:r>
              <a:rPr lang="en-GB" dirty="0" err="1" smtClean="0"/>
              <a:t>ni_number</a:t>
            </a:r>
            <a:r>
              <a:rPr lang="en-GB" dirty="0" smtClean="0"/>
              <a:t>, </a:t>
            </a:r>
            <a:r>
              <a:rPr lang="en-GB" dirty="0" err="1" smtClean="0"/>
              <a:t>last_name</a:t>
            </a:r>
            <a:endParaRPr lang="en-GB" dirty="0" smtClean="0"/>
          </a:p>
          <a:p>
            <a:r>
              <a:rPr lang="en-GB" dirty="0" err="1" smtClean="0"/>
              <a:t>date_of_birth</a:t>
            </a:r>
            <a:r>
              <a:rPr lang="en-GB" dirty="0" smtClean="0"/>
              <a:t>, office, </a:t>
            </a:r>
            <a:r>
              <a:rPr lang="en-GB" dirty="0" err="1" smtClean="0"/>
              <a:t>first_name</a:t>
            </a:r>
            <a:endParaRPr lang="en-GB" dirty="0" smtClean="0"/>
          </a:p>
          <a:p>
            <a:r>
              <a:rPr lang="en-GB" dirty="0" err="1" smtClean="0"/>
              <a:t>first_name</a:t>
            </a:r>
            <a:r>
              <a:rPr lang="en-GB" dirty="0" smtClean="0"/>
              <a:t>, </a:t>
            </a:r>
            <a:r>
              <a:rPr lang="en-GB" dirty="0" err="1" smtClean="0"/>
              <a:t>last_name</a:t>
            </a:r>
            <a:r>
              <a:rPr lang="en-GB" dirty="0" smtClean="0"/>
              <a:t>, </a:t>
            </a:r>
            <a:r>
              <a:rPr lang="en-GB" dirty="0" err="1" smtClean="0"/>
              <a:t>date_of_birth</a:t>
            </a:r>
            <a:endParaRPr lang="en-GB" dirty="0" smtClean="0"/>
          </a:p>
          <a:p>
            <a:r>
              <a:rPr lang="en-GB" dirty="0" err="1" smtClean="0"/>
              <a:t>first_name</a:t>
            </a:r>
            <a:r>
              <a:rPr lang="en-GB" dirty="0" smtClean="0"/>
              <a:t>, </a:t>
            </a:r>
            <a:r>
              <a:rPr lang="en-GB" dirty="0" err="1" smtClean="0"/>
              <a:t>last_name</a:t>
            </a:r>
            <a:r>
              <a:rPr lang="en-GB" dirty="0" smtClean="0"/>
              <a:t>, </a:t>
            </a:r>
            <a:r>
              <a:rPr lang="en-GB" dirty="0" err="1" smtClean="0"/>
              <a:t>date_of_birth</a:t>
            </a:r>
            <a:r>
              <a:rPr lang="en-GB" dirty="0" smtClean="0"/>
              <a:t>, extension</a:t>
            </a:r>
            <a:endParaRPr lang="en-GB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251520" y="2204864"/>
          <a:ext cx="8568948" cy="2532888"/>
        </p:xfrm>
        <a:graphic>
          <a:graphicData uri="http://schemas.openxmlformats.org/drawingml/2006/table">
            <a:tbl>
              <a:tblPr/>
              <a:tblGrid>
                <a:gridCol w="1428158"/>
                <a:gridCol w="1428158"/>
                <a:gridCol w="1608178"/>
                <a:gridCol w="1728192"/>
                <a:gridCol w="1008112"/>
                <a:gridCol w="1368150"/>
              </a:tblGrid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first_name</a:t>
                      </a:r>
                      <a:endParaRPr lang="en-GB" sz="18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last_name</a:t>
                      </a:r>
                      <a:endParaRPr lang="en-GB" sz="18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date_of_birth</a:t>
                      </a:r>
                      <a:endParaRPr lang="en-GB" sz="18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ni_number</a:t>
                      </a:r>
                      <a:endParaRPr lang="en-GB" sz="18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office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extension</a:t>
                      </a:r>
                      <a:endParaRPr lang="en-GB" sz="18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Pete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Brown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16/4/1964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12435 B6934C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2001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Quincy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Green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12/11/1974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23412 D6274C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2003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Rachel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White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15/2/1985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34253 F6351B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2002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Shonagh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Brown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20/7/1969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23415 K3652A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Pete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Black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12/11/1974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31243 W2784D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e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0674" y="2348880"/>
            <a:ext cx="5347830" cy="3384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key</a:t>
            </a:r>
            <a:endParaRPr lang="en-GB" dirty="0"/>
          </a:p>
        </p:txBody>
      </p:sp>
      <p:sp>
        <p:nvSpPr>
          <p:cNvPr id="4" name="Content Placeholder 26"/>
          <p:cNvSpPr txBox="1">
            <a:spLocks/>
          </p:cNvSpPr>
          <p:nvPr/>
        </p:nvSpPr>
        <p:spPr bwMode="auto">
          <a:xfrm>
            <a:off x="346075" y="2079625"/>
            <a:ext cx="3433837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Superkey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Uniquely identifies a row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Candidate key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Uniquely identifies a row </a:t>
            </a: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contains no redundant attributes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Primary key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Selected candidate key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Relationships and cardinality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11560" y="2420888"/>
            <a:ext cx="223224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STUDENT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56176" y="2420888"/>
            <a:ext cx="223224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PROGRAMME</a:t>
            </a:r>
          </a:p>
        </p:txBody>
      </p:sp>
      <p:cxnSp>
        <p:nvCxnSpPr>
          <p:cNvPr id="10" name="Straight Connector 9"/>
          <p:cNvCxnSpPr>
            <a:stCxn id="7" idx="3"/>
            <a:endCxn id="8" idx="1"/>
          </p:cNvCxnSpPr>
          <p:nvPr/>
        </p:nvCxnSpPr>
        <p:spPr bwMode="auto">
          <a:xfrm>
            <a:off x="2843808" y="2960948"/>
            <a:ext cx="33123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79912" y="253528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+mn-lt"/>
              </a:rPr>
              <a:t>enrols_on</a:t>
            </a:r>
            <a:r>
              <a:rPr lang="en-GB" sz="1800" dirty="0" smtClean="0">
                <a:sym typeface="Webdings"/>
              </a:rPr>
              <a:t>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2535287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</a:rPr>
              <a:t>1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2535287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</a:rPr>
              <a:t>*</a:t>
            </a:r>
            <a:endParaRPr lang="en-GB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11560" y="3861048"/>
            <a:ext cx="223224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staff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56176" y="3861048"/>
            <a:ext cx="223224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PROGRAMME</a:t>
            </a:r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 bwMode="auto">
          <a:xfrm>
            <a:off x="2843808" y="4401108"/>
            <a:ext cx="33123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067944" y="39754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  <a:sym typeface="Webdings"/>
              </a:rPr>
              <a:t>leads</a:t>
            </a:r>
            <a:r>
              <a:rPr lang="en-GB" sz="1800" dirty="0" smtClean="0">
                <a:sym typeface="Webdings"/>
              </a:rPr>
              <a:t></a:t>
            </a:r>
            <a:endParaRPr lang="en-GB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96136" y="3975447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</a:rPr>
              <a:t>1</a:t>
            </a:r>
            <a:endParaRPr lang="en-GB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2915816" y="3975447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</a:rPr>
              <a:t>1</a:t>
            </a:r>
            <a:endParaRPr lang="en-GB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11560" y="5301208"/>
            <a:ext cx="223224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STUDENT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56176" y="5301208"/>
            <a:ext cx="223224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module</a:t>
            </a:r>
          </a:p>
        </p:txBody>
      </p:sp>
      <p:cxnSp>
        <p:nvCxnSpPr>
          <p:cNvPr id="22" name="Straight Connector 21"/>
          <p:cNvCxnSpPr>
            <a:stCxn id="20" idx="3"/>
            <a:endCxn id="21" idx="1"/>
          </p:cNvCxnSpPr>
          <p:nvPr/>
        </p:nvCxnSpPr>
        <p:spPr bwMode="auto">
          <a:xfrm>
            <a:off x="2843808" y="5841268"/>
            <a:ext cx="33123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995936" y="541560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  <a:sym typeface="Webdings"/>
              </a:rPr>
              <a:t>studies</a:t>
            </a:r>
            <a:r>
              <a:rPr lang="en-GB" sz="1800" dirty="0" smtClean="0">
                <a:sym typeface="Webdings"/>
              </a:rPr>
              <a:t></a:t>
            </a:r>
            <a:endParaRPr lang="en-GB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96136" y="5415607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</a:rPr>
              <a:t>*</a:t>
            </a:r>
            <a:endParaRPr lang="en-GB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915816" y="5415607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</a:rPr>
              <a:t>*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Optionality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11560" y="2564904"/>
            <a:ext cx="223224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staff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156176" y="2564904"/>
            <a:ext cx="223224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PROGRAMME</a:t>
            </a:r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 bwMode="auto">
          <a:xfrm>
            <a:off x="2843808" y="3104964"/>
            <a:ext cx="33123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067944" y="267930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  <a:sym typeface="Webdings"/>
              </a:rPr>
              <a:t>leads</a:t>
            </a:r>
            <a:r>
              <a:rPr lang="en-GB" sz="1800" dirty="0" smtClean="0">
                <a:sym typeface="Webdings"/>
              </a:rPr>
              <a:t>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2679303"/>
            <a:ext cx="56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</a:rPr>
              <a:t>0..1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26793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n-lt"/>
              </a:rPr>
              <a:t>1..1</a:t>
            </a:r>
            <a:endParaRPr lang="en-GB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414908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  <a:sym typeface="Webdings"/>
              </a:rPr>
              <a:t>One member of staff leads zero or one programmes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514790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  <a:sym typeface="Webdings"/>
              </a:rPr>
              <a:t>One programme is led by one and only one member of staff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3688" y="386104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>
                <a:latin typeface="+mn-lt"/>
                <a:sym typeface="Webdings"/>
              </a:rPr>
              <a:t>Optional 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3688" y="485986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>
                <a:latin typeface="+mn-lt"/>
                <a:sym typeface="Webdings"/>
              </a:rPr>
              <a:t>Mandatory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579597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>
                <a:latin typeface="+mn-lt"/>
                <a:sym typeface="Webdings"/>
              </a:rPr>
              <a:t>Cardinality &amp; </a:t>
            </a:r>
            <a:r>
              <a:rPr lang="en-GB" sz="1800" b="1" dirty="0" err="1" smtClean="0">
                <a:latin typeface="+mn-lt"/>
                <a:sym typeface="Webdings"/>
              </a:rPr>
              <a:t>Optionality</a:t>
            </a:r>
            <a:r>
              <a:rPr lang="en-GB" sz="1800" b="1" dirty="0" smtClean="0">
                <a:latin typeface="+mn-lt"/>
                <a:sym typeface="Webdings"/>
              </a:rPr>
              <a:t>  =  Multiplicity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52842"/>
            <a:ext cx="7545089" cy="554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>
            <a:off x="1825546" y="4293096"/>
            <a:ext cx="5142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809897" y="4499818"/>
            <a:ext cx="5142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48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Sets and relations</a:t>
            </a:r>
          </a:p>
          <a:p>
            <a:pPr eaLnBrk="1" hangingPunct="1"/>
            <a:r>
              <a:rPr lang="en-GB" dirty="0" smtClean="0"/>
              <a:t>Keys and entity integrity</a:t>
            </a:r>
          </a:p>
          <a:p>
            <a:pPr eaLnBrk="1" hangingPunct="1"/>
            <a:r>
              <a:rPr lang="en-GB" dirty="0" smtClean="0"/>
              <a:t>Keys and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 components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3" y="2348880"/>
          <a:ext cx="8280921" cy="3457194"/>
        </p:xfrm>
        <a:graphic>
          <a:graphicData uri="http://schemas.openxmlformats.org/drawingml/2006/table">
            <a:tbl>
              <a:tblPr/>
              <a:tblGrid>
                <a:gridCol w="1584177"/>
                <a:gridCol w="3240360"/>
                <a:gridCol w="345638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Component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45" marR="42545" marT="42545" marB="425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45" marR="42545" marT="42545" marB="425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Examples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45" marR="42545" marT="42545" marB="425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Entities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The important things in the real world that need to be modelled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People, places, objects, events, etc.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Attributes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Individual items of data associated with an entity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Name, national insurance number, weight, date of manufacture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Relationships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Ways in which entities are connected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A is part of B, A lives in B, A produces B, A takes place in B, etc.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Constraints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Rules which place limits on the data that is allowed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ea typeface="Times New Roman"/>
                          <a:cs typeface="Times New Roman"/>
                        </a:rPr>
                        <a:t>Every A must have a B, Only future dates are allowed, etc.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Entities and relationships</a:t>
            </a:r>
            <a:endParaRPr lang="en-GB" dirty="0"/>
          </a:p>
        </p:txBody>
      </p:sp>
      <p:pic>
        <p:nvPicPr>
          <p:cNvPr id="1026" name="Picture 2" descr="C:\Users\Brian\Documents\Napier\Modules\DBS\images\E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872" y="2204864"/>
            <a:ext cx="7136600" cy="1296144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 bwMode="auto">
          <a:xfrm>
            <a:off x="4932040" y="3933056"/>
            <a:ext cx="3888432" cy="504056"/>
          </a:xfrm>
          <a:prstGeom prst="wedgeRectCallout">
            <a:avLst>
              <a:gd name="adj1" fmla="val -35968"/>
              <a:gd name="adj2" fmla="val -2348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This is a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relationship – not a relation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691680" y="3717032"/>
            <a:ext cx="2520280" cy="648072"/>
          </a:xfrm>
          <a:prstGeom prst="wedgeRectCallout">
            <a:avLst>
              <a:gd name="adj1" fmla="val -6372"/>
              <a:gd name="adj2" fmla="val 1079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This is a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relation – also known as a table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4797152"/>
          <a:ext cx="8352930" cy="1885188"/>
        </p:xfrm>
        <a:graphic>
          <a:graphicData uri="http://schemas.openxmlformats.org/drawingml/2006/table">
            <a:tbl>
              <a:tblPr/>
              <a:tblGrid>
                <a:gridCol w="1512168"/>
                <a:gridCol w="1829004"/>
                <a:gridCol w="1195332"/>
                <a:gridCol w="1872208"/>
                <a:gridCol w="194421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ame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phone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gender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date of Birth</a:t>
                      </a:r>
                      <a:endParaRPr lang="en-GB" sz="18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course</a:t>
                      </a: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Andrew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07865124635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1-MAR-1991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BEng Comp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Barney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07625986774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16-APR-1990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07822101568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27-NOV-1991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BEng Comp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Dorothy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07764662553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12-SEP-1991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S&amp;F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Arc 9"/>
          <p:cNvSpPr/>
          <p:nvPr/>
        </p:nvSpPr>
        <p:spPr bwMode="auto">
          <a:xfrm rot="20732998" flipH="1">
            <a:off x="609615" y="2802964"/>
            <a:ext cx="2699441" cy="2635169"/>
          </a:xfrm>
          <a:prstGeom prst="arc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sets</a:t>
            </a:r>
            <a:endParaRPr lang="en-GB" dirty="0"/>
          </a:p>
        </p:txBody>
      </p:sp>
      <p:pic>
        <p:nvPicPr>
          <p:cNvPr id="4" name="Content Placeholder 3" descr="Set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4010" y="2564904"/>
            <a:ext cx="6464334" cy="2732348"/>
          </a:xfrm>
        </p:spPr>
      </p:pic>
      <p:sp>
        <p:nvSpPr>
          <p:cNvPr id="5" name="TextBox 4"/>
          <p:cNvSpPr txBox="1"/>
          <p:nvPr/>
        </p:nvSpPr>
        <p:spPr>
          <a:xfrm>
            <a:off x="3419872" y="5550331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A ( P, Q, R, S )</a:t>
            </a:r>
          </a:p>
          <a:p>
            <a:r>
              <a:rPr lang="en-GB" dirty="0" smtClean="0">
                <a:latin typeface="+mn-lt"/>
              </a:rPr>
              <a:t>B ( W, X, Y, Z )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mathematical relation</a:t>
            </a:r>
            <a:endParaRPr lang="en-GB" dirty="0"/>
          </a:p>
        </p:txBody>
      </p:sp>
      <p:pic>
        <p:nvPicPr>
          <p:cNvPr id="4" name="Content Placeholder 3" descr="Set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2492896"/>
            <a:ext cx="6508389" cy="2774068"/>
          </a:xfrm>
        </p:spPr>
      </p:pic>
      <p:sp>
        <p:nvSpPr>
          <p:cNvPr id="5" name="TextBox 4"/>
          <p:cNvSpPr txBox="1"/>
          <p:nvPr/>
        </p:nvSpPr>
        <p:spPr>
          <a:xfrm>
            <a:off x="1763688" y="5631631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R = ( (P, W), (Q, Y), (R, X), (S, Z)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realistic example</a:t>
            </a:r>
            <a:endParaRPr lang="en-GB" dirty="0"/>
          </a:p>
        </p:txBody>
      </p:sp>
      <p:pic>
        <p:nvPicPr>
          <p:cNvPr id="4" name="Content Placeholder 3" descr="Sets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420888"/>
            <a:ext cx="7748717" cy="2854089"/>
          </a:xfrm>
        </p:spPr>
      </p:pic>
      <p:sp>
        <p:nvSpPr>
          <p:cNvPr id="5" name="TextBox 4"/>
          <p:cNvSpPr txBox="1"/>
          <p:nvPr/>
        </p:nvSpPr>
        <p:spPr>
          <a:xfrm>
            <a:off x="251520" y="5373216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Room allocation = ( 	(Pete, 1), (Quincy, 3), </a:t>
            </a:r>
          </a:p>
          <a:p>
            <a:r>
              <a:rPr lang="en-GB" dirty="0" smtClean="0">
                <a:latin typeface="+mn-lt"/>
              </a:rPr>
              <a:t>			(Rachel, 2), (</a:t>
            </a:r>
            <a:r>
              <a:rPr lang="en-GB" dirty="0" err="1" smtClean="0">
                <a:latin typeface="+mn-lt"/>
              </a:rPr>
              <a:t>Shonagh</a:t>
            </a:r>
            <a:r>
              <a:rPr lang="en-GB" dirty="0" smtClean="0">
                <a:latin typeface="+mn-lt"/>
              </a:rPr>
              <a:t>, 4)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relations to tables</a:t>
            </a:r>
            <a:endParaRPr lang="en-GB" dirty="0"/>
          </a:p>
        </p:txBody>
      </p:sp>
      <p:pic>
        <p:nvPicPr>
          <p:cNvPr id="4" name="Content Placeholder 3" descr="Sets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420888"/>
            <a:ext cx="7748717" cy="2854089"/>
          </a:xfr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082789"/>
              </p:ext>
            </p:extLst>
          </p:nvPr>
        </p:nvGraphicFramePr>
        <p:xfrm>
          <a:off x="3059832" y="4725144"/>
          <a:ext cx="2736304" cy="2083943"/>
        </p:xfrm>
        <a:graphic>
          <a:graphicData uri="http://schemas.openxmlformats.org/drawingml/2006/table">
            <a:tbl>
              <a:tblPr/>
              <a:tblGrid>
                <a:gridCol w="1368152"/>
                <a:gridCol w="1368152"/>
              </a:tblGrid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ame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office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Pete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Quincy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Rachel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GB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Shonagh</a:t>
                      </a:r>
                      <a:endParaRPr lang="en-GB" sz="18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</a:t>
                      </a:r>
                      <a:endParaRPr lang="en-GB" sz="18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Arc 6"/>
          <p:cNvSpPr/>
          <p:nvPr/>
        </p:nvSpPr>
        <p:spPr bwMode="auto">
          <a:xfrm rot="17023960" flipH="1">
            <a:off x="2413068" y="4587230"/>
            <a:ext cx="1514291" cy="1478237"/>
          </a:xfrm>
          <a:prstGeom prst="arc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Arc 7"/>
          <p:cNvSpPr/>
          <p:nvPr/>
        </p:nvSpPr>
        <p:spPr bwMode="auto">
          <a:xfrm rot="5018690">
            <a:off x="5012692" y="4519870"/>
            <a:ext cx="1514291" cy="1478237"/>
          </a:xfrm>
          <a:prstGeom prst="arc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79625"/>
            <a:ext cx="7826325" cy="4227513"/>
          </a:xfrm>
        </p:spPr>
        <p:txBody>
          <a:bodyPr/>
          <a:lstStyle/>
          <a:p>
            <a:r>
              <a:rPr lang="en-GB" dirty="0" smtClean="0"/>
              <a:t>The set of possible values for a column</a:t>
            </a:r>
          </a:p>
          <a:p>
            <a:r>
              <a:rPr lang="en-GB" dirty="0" smtClean="0"/>
              <a:t>All values have the same datatype</a:t>
            </a:r>
          </a:p>
          <a:p>
            <a:pPr lvl="1"/>
            <a:r>
              <a:rPr lang="en-GB" dirty="0" smtClean="0"/>
              <a:t>Date</a:t>
            </a:r>
          </a:p>
          <a:p>
            <a:pPr lvl="1"/>
            <a:r>
              <a:rPr lang="en-GB" dirty="0" smtClean="0"/>
              <a:t>Variable length character string </a:t>
            </a:r>
            <a:r>
              <a:rPr lang="en-GB" dirty="0" smtClean="0"/>
              <a:t>(</a:t>
            </a:r>
            <a:r>
              <a:rPr lang="en-GB" dirty="0" err="1" smtClean="0"/>
              <a:t>varchar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Integer (</a:t>
            </a:r>
            <a:r>
              <a:rPr lang="en-GB" dirty="0" err="1" smtClean="0"/>
              <a:t>eg</a:t>
            </a:r>
            <a:r>
              <a:rPr lang="en-GB" dirty="0" smtClean="0"/>
              <a:t> -2, -1, 0, 1, 2, 3...)</a:t>
            </a:r>
          </a:p>
          <a:p>
            <a:pPr lvl="1"/>
            <a:r>
              <a:rPr lang="en-GB" dirty="0" smtClean="0"/>
              <a:t>Floating point number (Float – </a:t>
            </a:r>
            <a:r>
              <a:rPr lang="en-GB" dirty="0" err="1" smtClean="0"/>
              <a:t>eg</a:t>
            </a:r>
            <a:r>
              <a:rPr lang="en-GB" dirty="0" smtClean="0"/>
              <a:t> 1.23, 12035.65246371, etc.)</a:t>
            </a:r>
          </a:p>
          <a:p>
            <a:r>
              <a:rPr lang="en-GB" dirty="0" smtClean="0"/>
              <a:t>Datatype defines an infinite set of values </a:t>
            </a:r>
          </a:p>
          <a:p>
            <a:r>
              <a:rPr lang="en-GB" dirty="0" smtClean="0"/>
              <a:t>Domain defines a more restricted set</a:t>
            </a:r>
          </a:p>
          <a:p>
            <a:r>
              <a:rPr lang="en-GB" dirty="0" smtClean="0"/>
              <a:t>Domain may be implemented by constraints in the database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5559</TotalTime>
  <Words>613</Words>
  <Application>Microsoft Office PowerPoint</Application>
  <PresentationFormat>On-screen Show (4:3)</PresentationFormat>
  <Paragraphs>225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Osaka</vt:lpstr>
      <vt:lpstr>Times New Roman</vt:lpstr>
      <vt:lpstr>Webdings</vt:lpstr>
      <vt:lpstr>Powerpoint template</vt:lpstr>
      <vt:lpstr>The relational model</vt:lpstr>
      <vt:lpstr>Agenda</vt:lpstr>
      <vt:lpstr>Data model components</vt:lpstr>
      <vt:lpstr>Entities and relationships</vt:lpstr>
      <vt:lpstr>Two sets</vt:lpstr>
      <vt:lpstr>A mathematical relation</vt:lpstr>
      <vt:lpstr>A realistic example</vt:lpstr>
      <vt:lpstr>From relations to tables</vt:lpstr>
      <vt:lpstr>Domains</vt:lpstr>
      <vt:lpstr>The degree of a relation</vt:lpstr>
      <vt:lpstr>The degree of a table</vt:lpstr>
      <vt:lpstr>Keys and entity integrity</vt:lpstr>
      <vt:lpstr>Choosing a key</vt:lpstr>
      <vt:lpstr>Types of key</vt:lpstr>
      <vt:lpstr>Relationships and cardinality</vt:lpstr>
      <vt:lpstr>Optionality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Davison, Brian</cp:lastModifiedBy>
  <cp:revision>37</cp:revision>
  <dcterms:created xsi:type="dcterms:W3CDTF">2008-09-25T19:26:56Z</dcterms:created>
  <dcterms:modified xsi:type="dcterms:W3CDTF">2014-09-22T12:18:30Z</dcterms:modified>
</cp:coreProperties>
</file>