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7"/>
  </p:notesMasterIdLst>
  <p:sldIdLst>
    <p:sldId id="256" r:id="rId2"/>
    <p:sldId id="257" r:id="rId3"/>
    <p:sldId id="354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273" r:id="rId16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3322"/>
    <a:srgbClr val="00CCFF"/>
    <a:srgbClr val="66CCFF"/>
    <a:srgbClr val="FFFF66"/>
    <a:srgbClr val="EAEAEA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33" autoAdjust="0"/>
  </p:normalViewPr>
  <p:slideViewPr>
    <p:cSldViewPr>
      <p:cViewPr varScale="1">
        <p:scale>
          <a:sx n="63" d="100"/>
          <a:sy n="63" d="100"/>
        </p:scale>
        <p:origin x="-6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E2928-B945-42CC-AE75-8EAA8D2434BE}" type="datetimeFigureOut">
              <a:rPr lang="en-GB" smtClean="0"/>
              <a:pPr/>
              <a:t>06/09/2014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F746-CF70-407E-B7BA-623256145AB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80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1F746-CF70-407E-B7BA-623256145AB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Today,</a:t>
            </a:r>
            <a:r>
              <a:rPr lang="en-GB" baseline="0" dirty="0" smtClean="0"/>
              <a:t> try to complete tutorials 0 and 1</a:t>
            </a:r>
          </a:p>
          <a:p>
            <a:endParaRPr lang="en-GB" baseline="0" dirty="0" smtClean="0"/>
          </a:p>
          <a:p>
            <a:r>
              <a:rPr lang="en-GB" baseline="0" dirty="0" smtClean="0"/>
              <a:t>If you find them easy, go on to 1b</a:t>
            </a:r>
          </a:p>
          <a:p>
            <a:endParaRPr lang="en-GB" baseline="0" dirty="0" smtClean="0"/>
          </a:p>
          <a:p>
            <a:r>
              <a:rPr lang="en-GB" baseline="0" dirty="0" smtClean="0"/>
              <a:t>Use the lecture notes to help you, and ask for help if you get stuck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1F746-CF70-407E-B7BA-623256145ABA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3375" y="1279525"/>
            <a:ext cx="2111375" cy="5027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1279525"/>
            <a:ext cx="6184900" cy="5027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2079625"/>
            <a:ext cx="4148138" cy="4227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2079625"/>
            <a:ext cx="4148137" cy="4227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6075" y="1279525"/>
            <a:ext cx="84486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2079625"/>
            <a:ext cx="8448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58372" name="Picture 17" descr="ENU_Logo_be0f34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594475" y="352425"/>
            <a:ext cx="22002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Database analysis and modelling</a:t>
            </a:r>
            <a:endParaRPr lang="en-GB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INF08104: Database Systems</a:t>
            </a:r>
            <a:endParaRPr lang="en-GB" dirty="0"/>
          </a:p>
          <a:p>
            <a:r>
              <a:rPr lang="en-GB" sz="1600" dirty="0" smtClean="0"/>
              <a:t>Brian Davison</a:t>
            </a:r>
            <a:r>
              <a:rPr lang="en-GB" dirty="0" smtClean="0"/>
              <a:t>, </a:t>
            </a:r>
            <a:r>
              <a:rPr lang="en-GB" dirty="0" smtClean="0"/>
              <a:t>2014/15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Conceptual design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2079625"/>
            <a:ext cx="8448675" cy="1061343"/>
          </a:xfrm>
        </p:spPr>
        <p:txBody>
          <a:bodyPr/>
          <a:lstStyle/>
          <a:p>
            <a:r>
              <a:rPr lang="en-GB" dirty="0" smtClean="0"/>
              <a:t>Partial ER diagram</a:t>
            </a:r>
          </a:p>
          <a:p>
            <a:r>
              <a:rPr lang="en-GB" dirty="0" smtClean="0"/>
              <a:t>Captures the user's view of the world</a:t>
            </a:r>
            <a:endParaRPr lang="en-GB" dirty="0"/>
          </a:p>
        </p:txBody>
      </p:sp>
      <p:pic>
        <p:nvPicPr>
          <p:cNvPr id="45058" name="Picture 2" descr="Conceptual mod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284984"/>
            <a:ext cx="7062412" cy="27363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Logical design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Derive relations for the logical model</a:t>
            </a:r>
          </a:p>
          <a:p>
            <a:r>
              <a:rPr lang="en-GB" dirty="0" smtClean="0"/>
              <a:t>Validate relations using normalisation (this is covered in week 6)</a:t>
            </a:r>
          </a:p>
          <a:p>
            <a:r>
              <a:rPr lang="en-GB" dirty="0" smtClean="0"/>
              <a:t>Validate relations against user transactions</a:t>
            </a:r>
          </a:p>
          <a:p>
            <a:r>
              <a:rPr lang="en-GB" dirty="0" smtClean="0"/>
              <a:t>Check integrity constraints</a:t>
            </a:r>
          </a:p>
          <a:p>
            <a:r>
              <a:rPr lang="en-GB" dirty="0" smtClean="0"/>
              <a:t>Review logical model with the user</a:t>
            </a:r>
          </a:p>
          <a:p>
            <a:endParaRPr lang="en-GB" dirty="0"/>
          </a:p>
        </p:txBody>
      </p:sp>
      <p:pic>
        <p:nvPicPr>
          <p:cNvPr id="47106" name="Picture 2" descr="Logical mod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3934700"/>
            <a:ext cx="5616623" cy="27762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dictionary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7504" y="2082550"/>
          <a:ext cx="8856984" cy="4514802"/>
        </p:xfrm>
        <a:graphic>
          <a:graphicData uri="http://schemas.openxmlformats.org/drawingml/2006/table">
            <a:tbl>
              <a:tblPr/>
              <a:tblGrid>
                <a:gridCol w="1008115"/>
                <a:gridCol w="1080120"/>
                <a:gridCol w="1512168"/>
                <a:gridCol w="864096"/>
                <a:gridCol w="1008112"/>
                <a:gridCol w="1296144"/>
                <a:gridCol w="504056"/>
                <a:gridCol w="576064"/>
                <a:gridCol w="1008109"/>
              </a:tblGrid>
              <a:tr h="216000">
                <a:tc>
                  <a:txBody>
                    <a:bodyPr/>
                    <a:lstStyle/>
                    <a:p>
                      <a:pPr fontAlgn="t"/>
                      <a:r>
                        <a:rPr lang="en-GB" sz="1200" b="1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Table name</a:t>
                      </a:r>
                    </a:p>
                  </a:txBody>
                  <a:tcPr marL="24605" marR="24605" marT="24605" marB="24605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b="1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Column name</a:t>
                      </a:r>
                    </a:p>
                  </a:txBody>
                  <a:tcPr marL="24605" marR="24605" marT="24605" marB="24605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b="1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Contents</a:t>
                      </a:r>
                    </a:p>
                  </a:txBody>
                  <a:tcPr marL="24605" marR="24605" marT="24605" marB="24605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b="1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Type</a:t>
                      </a:r>
                    </a:p>
                  </a:txBody>
                  <a:tcPr marL="24605" marR="24605" marT="24605" marB="24605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b="1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Format</a:t>
                      </a:r>
                    </a:p>
                  </a:txBody>
                  <a:tcPr marL="24605" marR="24605" marT="24605" marB="24605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b="1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Domain</a:t>
                      </a:r>
                    </a:p>
                  </a:txBody>
                  <a:tcPr marL="24605" marR="24605" marT="24605" marB="24605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b="1" u="none" strike="noStrike" dirty="0" err="1" smtClean="0">
                          <a:solidFill>
                            <a:srgbClr val="FFFFFF"/>
                          </a:solidFill>
                          <a:latin typeface="Arial"/>
                        </a:rPr>
                        <a:t>Mand</a:t>
                      </a:r>
                      <a:endParaRPr lang="en-GB" sz="1200" b="1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24605" marR="24605" marT="24605" marB="24605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b="1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Key</a:t>
                      </a:r>
                    </a:p>
                  </a:txBody>
                  <a:tcPr marL="24605" marR="24605" marT="24605" marB="24605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b="1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Reference</a:t>
                      </a:r>
                    </a:p>
                  </a:txBody>
                  <a:tcPr marL="24605" marR="24605" marT="24605" marB="24605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PROPERTY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property_no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Unique id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Integer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09999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1-99999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Y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PK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address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Postal address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Text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Xxxxx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Y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type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Type code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Character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X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F, H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Y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rooms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Number of rooms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Integer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09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1-16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Y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rent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Monthly rent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Money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£0999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100-2000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Y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CLIENT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client_no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Unique id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Integer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09999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1-99999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Y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PK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first_name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First name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Text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Xxxxx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last_name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Last name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Text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Xxxxx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Y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telephone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Telephone number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Text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 dirty="0">
                          <a:latin typeface="Arial"/>
                        </a:rPr>
                        <a:t>[0-9</a:t>
                      </a:r>
                      <a:r>
                        <a:rPr lang="en-GB" sz="1200" u="none" strike="noStrike" dirty="0" smtClean="0">
                          <a:latin typeface="Arial"/>
                        </a:rPr>
                        <a:t>],+,(,), space</a:t>
                      </a:r>
                      <a:endParaRPr lang="en-GB" sz="1200" u="none" strike="noStrike" dirty="0">
                        <a:latin typeface="Arial"/>
                      </a:endParaRP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Y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email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email address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Text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VIEWING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view_date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Date of viewing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Date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dd/mm/yyyy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Y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PK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comment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Notes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Text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client_no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Client reference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Integer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09999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1-99999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Y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PK/FK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CLIENT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 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property_no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Property reference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Integer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09999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1-99999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Y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>
                          <a:latin typeface="Arial"/>
                        </a:rPr>
                        <a:t>PK/FK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u="none" strike="noStrike" dirty="0">
                          <a:latin typeface="Arial"/>
                        </a:rPr>
                        <a:t>PROPERTY</a:t>
                      </a:r>
                    </a:p>
                  </a:txBody>
                  <a:tcPr marL="61514" marR="61514" marT="61514" marB="61514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Physical design</a:t>
            </a:r>
            <a:endParaRPr lang="en-GB" dirty="0"/>
          </a:p>
        </p:txBody>
      </p:sp>
      <p:pic>
        <p:nvPicPr>
          <p:cNvPr id="7" name="Picture 6" descr="Lifecycle_detai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060848"/>
            <a:ext cx="3314286" cy="4215873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 bwMode="auto">
          <a:xfrm>
            <a:off x="4932040" y="2492896"/>
            <a:ext cx="3240360" cy="936104"/>
          </a:xfrm>
          <a:prstGeom prst="wedgeRectCallout">
            <a:avLst>
              <a:gd name="adj1" fmla="val -95229"/>
              <a:gd name="adj2" fmla="val -1298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/>
                <a:cs typeface="Arial" pitchFamily="34" charset="0"/>
              </a:rPr>
              <a:t>Independent of all physical considerations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4932040" y="3789040"/>
            <a:ext cx="3240360" cy="936104"/>
          </a:xfrm>
          <a:prstGeom prst="wedgeRectCallout">
            <a:avLst>
              <a:gd name="adj1" fmla="val -95229"/>
              <a:gd name="adj2" fmla="val -1298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/>
                <a:cs typeface="Arial" pitchFamily="34" charset="0"/>
              </a:rPr>
              <a:t>Mapped to a relational structure</a:t>
            </a:r>
          </a:p>
        </p:txBody>
      </p:sp>
      <p:sp>
        <p:nvSpPr>
          <p:cNvPr id="10" name="Rectangular Callout 9"/>
          <p:cNvSpPr/>
          <p:nvPr/>
        </p:nvSpPr>
        <p:spPr bwMode="auto">
          <a:xfrm>
            <a:off x="4932040" y="5085184"/>
            <a:ext cx="3240360" cy="936104"/>
          </a:xfrm>
          <a:prstGeom prst="wedgeRectCallout">
            <a:avLst>
              <a:gd name="adj1" fmla="val -95229"/>
              <a:gd name="adj2" fmla="val -1298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/>
                <a:cs typeface="Arial" pitchFamily="34" charset="0"/>
              </a:rPr>
              <a:t>Implemented on a specific physical device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Physical design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Selecting datatype definitions for each column</a:t>
            </a:r>
          </a:p>
          <a:p>
            <a:r>
              <a:rPr lang="en-GB" dirty="0" smtClean="0"/>
              <a:t>Designing constraints on the data</a:t>
            </a:r>
          </a:p>
          <a:p>
            <a:r>
              <a:rPr lang="en-GB" dirty="0" smtClean="0"/>
              <a:t>Designing user views (covered in week 8)</a:t>
            </a:r>
          </a:p>
          <a:p>
            <a:r>
              <a:rPr lang="en-GB" dirty="0" smtClean="0"/>
              <a:t>Designing indexes to improve query times (covered in week 8)</a:t>
            </a:r>
          </a:p>
          <a:p>
            <a:endParaRPr lang="en-GB" dirty="0" smtClean="0"/>
          </a:p>
          <a:p>
            <a:r>
              <a:rPr lang="en-GB" dirty="0" smtClean="0"/>
              <a:t>Distributing database files across one or more disks</a:t>
            </a:r>
          </a:p>
          <a:p>
            <a:r>
              <a:rPr lang="en-GB" dirty="0" smtClean="0"/>
              <a:t>Determining storage space requirements</a:t>
            </a:r>
          </a:p>
          <a:p>
            <a:r>
              <a:rPr lang="en-GB" dirty="0" smtClean="0"/>
              <a:t>Calculating how the data is likely to grow over time</a:t>
            </a:r>
          </a:p>
          <a:p>
            <a:r>
              <a:rPr lang="en-GB" dirty="0" smtClean="0"/>
              <a:t>Designing security mechanisms (covered in week 11)</a:t>
            </a:r>
          </a:p>
          <a:p>
            <a:r>
              <a:rPr lang="en-GB" dirty="0" smtClean="0"/>
              <a:t>Platform-specific performance tuning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0"/>
            <a:ext cx="6783858" cy="5270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Describing schemas</a:t>
            </a:r>
          </a:p>
          <a:p>
            <a:pPr eaLnBrk="1" hangingPunct="1"/>
            <a:r>
              <a:rPr lang="en-GB" dirty="0" smtClean="0"/>
              <a:t>Business rules</a:t>
            </a:r>
          </a:p>
          <a:p>
            <a:pPr eaLnBrk="1" hangingPunct="1"/>
            <a:r>
              <a:rPr lang="en-GB" dirty="0" smtClean="0"/>
              <a:t>Database lifecycle</a:t>
            </a:r>
          </a:p>
          <a:p>
            <a:pPr eaLnBrk="1" hangingPunct="1"/>
            <a:r>
              <a:rPr lang="en-GB" dirty="0" smtClean="0"/>
              <a:t>Conceptual design</a:t>
            </a:r>
          </a:p>
          <a:p>
            <a:pPr eaLnBrk="1" hangingPunct="1"/>
            <a:r>
              <a:rPr lang="en-GB" dirty="0" smtClean="0"/>
              <a:t>Logical design</a:t>
            </a:r>
          </a:p>
          <a:p>
            <a:pPr eaLnBrk="1" hangingPunct="1"/>
            <a:r>
              <a:rPr lang="en-GB" dirty="0" smtClean="0"/>
              <a:t>Physical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Communication and coordination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Documentation</a:t>
            </a:r>
          </a:p>
          <a:p>
            <a:pPr lvl="1"/>
            <a:r>
              <a:rPr lang="en-GB" dirty="0" smtClean="0"/>
              <a:t>Checking the results of analysis</a:t>
            </a:r>
          </a:p>
          <a:p>
            <a:pPr lvl="1"/>
            <a:r>
              <a:rPr lang="en-GB" dirty="0" smtClean="0"/>
              <a:t>Establishing a common understanding</a:t>
            </a:r>
          </a:p>
          <a:p>
            <a:pPr lvl="1"/>
            <a:r>
              <a:rPr lang="en-GB" dirty="0" smtClean="0"/>
              <a:t>Passing information between roles/teams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Process</a:t>
            </a:r>
          </a:p>
          <a:p>
            <a:pPr lvl="1"/>
            <a:r>
              <a:rPr lang="en-GB" dirty="0" smtClean="0"/>
              <a:t>Provides a means of separating different types of activity</a:t>
            </a:r>
          </a:p>
          <a:p>
            <a:pPr lvl="1"/>
            <a:r>
              <a:rPr lang="en-GB" dirty="0" smtClean="0"/>
              <a:t>Provides a number of opportunities for verification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Describing schemas</a:t>
            </a:r>
            <a:endParaRPr lang="en-GB" dirty="0"/>
          </a:p>
        </p:txBody>
      </p:sp>
      <p:pic>
        <p:nvPicPr>
          <p:cNvPr id="1026" name="Picture 2" descr="C:\Users\Brian\Documents\Napier\Modules\DBS\images\Music d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132856"/>
            <a:ext cx="6459069" cy="4536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Describing schemas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>
                <a:solidFill>
                  <a:srgbClr val="000000"/>
                </a:solidFill>
              </a:rPr>
              <a:t>artist(</a:t>
            </a:r>
            <a:r>
              <a:rPr lang="en-GB" u="sng" dirty="0" err="1" smtClean="0">
                <a:solidFill>
                  <a:srgbClr val="000000"/>
                </a:solidFill>
              </a:rPr>
              <a:t>artist_id</a:t>
            </a:r>
            <a:r>
              <a:rPr lang="en-GB" dirty="0" smtClean="0">
                <a:solidFill>
                  <a:srgbClr val="000000"/>
                </a:solidFill>
              </a:rPr>
              <a:t>, </a:t>
            </a:r>
            <a:r>
              <a:rPr lang="en-GB" dirty="0" err="1" smtClean="0">
                <a:solidFill>
                  <a:srgbClr val="000000"/>
                </a:solidFill>
              </a:rPr>
              <a:t>first_name</a:t>
            </a:r>
            <a:r>
              <a:rPr lang="en-GB" dirty="0" smtClean="0">
                <a:solidFill>
                  <a:srgbClr val="000000"/>
                </a:solidFill>
              </a:rPr>
              <a:t>, </a:t>
            </a:r>
            <a:r>
              <a:rPr lang="en-GB" dirty="0" err="1" smtClean="0">
                <a:solidFill>
                  <a:srgbClr val="000000"/>
                </a:solidFill>
              </a:rPr>
              <a:t>last_name</a:t>
            </a:r>
            <a:r>
              <a:rPr lang="en-GB" dirty="0" smtClean="0">
                <a:solidFill>
                  <a:srgbClr val="000000"/>
                </a:solidFill>
              </a:rPr>
              <a:t>, </a:t>
            </a:r>
            <a:r>
              <a:rPr lang="en-GB" dirty="0" err="1" smtClean="0">
                <a:solidFill>
                  <a:srgbClr val="000000"/>
                </a:solidFill>
              </a:rPr>
              <a:t>data_of_birth</a:t>
            </a:r>
            <a:r>
              <a:rPr lang="en-GB" dirty="0" smtClean="0">
                <a:solidFill>
                  <a:srgbClr val="000000"/>
                </a:solidFill>
              </a:rPr>
              <a:t>, nationality)</a:t>
            </a:r>
          </a:p>
          <a:p>
            <a:pPr>
              <a:buNone/>
            </a:pPr>
            <a:r>
              <a:rPr lang="en-GB" dirty="0" smtClean="0">
                <a:solidFill>
                  <a:srgbClr val="000000"/>
                </a:solidFill>
              </a:rPr>
              <a:t>creator(</a:t>
            </a:r>
            <a:r>
              <a:rPr lang="en-GB" i="1" u="sng" dirty="0" err="1" smtClean="0">
                <a:solidFill>
                  <a:srgbClr val="000000"/>
                </a:solidFill>
              </a:rPr>
              <a:t>artist_id</a:t>
            </a:r>
            <a:r>
              <a:rPr lang="en-GB" dirty="0" smtClean="0">
                <a:solidFill>
                  <a:srgbClr val="000000"/>
                </a:solidFill>
              </a:rPr>
              <a:t>, </a:t>
            </a:r>
            <a:r>
              <a:rPr lang="en-GB" i="1" u="sng" dirty="0" err="1" smtClean="0">
                <a:solidFill>
                  <a:srgbClr val="000000"/>
                </a:solidFill>
              </a:rPr>
              <a:t>song_id</a:t>
            </a:r>
            <a:r>
              <a:rPr lang="en-GB" dirty="0" smtClean="0">
                <a:solidFill>
                  <a:srgbClr val="000000"/>
                </a:solidFill>
              </a:rPr>
              <a:t>, role)</a:t>
            </a:r>
          </a:p>
          <a:p>
            <a:pPr>
              <a:buNone/>
            </a:pPr>
            <a:r>
              <a:rPr lang="en-GB" dirty="0" smtClean="0">
                <a:solidFill>
                  <a:srgbClr val="000000"/>
                </a:solidFill>
              </a:rPr>
              <a:t>song(</a:t>
            </a:r>
            <a:r>
              <a:rPr lang="en-GB" u="sng" dirty="0" err="1" smtClean="0">
                <a:solidFill>
                  <a:srgbClr val="000000"/>
                </a:solidFill>
              </a:rPr>
              <a:t>song_id</a:t>
            </a:r>
            <a:r>
              <a:rPr lang="en-GB" dirty="0" smtClean="0">
                <a:solidFill>
                  <a:srgbClr val="000000"/>
                </a:solidFill>
              </a:rPr>
              <a:t>, title)</a:t>
            </a:r>
          </a:p>
          <a:p>
            <a:pPr>
              <a:buNone/>
            </a:pPr>
            <a:r>
              <a:rPr lang="en-GB" dirty="0" smtClean="0">
                <a:solidFill>
                  <a:srgbClr val="000000"/>
                </a:solidFill>
              </a:rPr>
              <a:t>performance(</a:t>
            </a:r>
            <a:r>
              <a:rPr lang="en-GB" i="1" u="sng" dirty="0" err="1" smtClean="0">
                <a:solidFill>
                  <a:srgbClr val="000000"/>
                </a:solidFill>
              </a:rPr>
              <a:t>artist_id</a:t>
            </a:r>
            <a:r>
              <a:rPr lang="en-GB" dirty="0" smtClean="0">
                <a:solidFill>
                  <a:srgbClr val="000000"/>
                </a:solidFill>
              </a:rPr>
              <a:t>, </a:t>
            </a:r>
            <a:r>
              <a:rPr lang="en-GB" i="1" u="sng" dirty="0" err="1" smtClean="0">
                <a:solidFill>
                  <a:srgbClr val="000000"/>
                </a:solidFill>
              </a:rPr>
              <a:t>rec_id</a:t>
            </a:r>
            <a:r>
              <a:rPr lang="en-GB" i="1" u="sng" dirty="0" smtClean="0">
                <a:solidFill>
                  <a:srgbClr val="000000"/>
                </a:solidFill>
              </a:rPr>
              <a:t>)</a:t>
            </a:r>
            <a:endParaRPr lang="en-GB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GB" dirty="0" smtClean="0">
                <a:solidFill>
                  <a:srgbClr val="000000"/>
                </a:solidFill>
              </a:rPr>
              <a:t>recording(</a:t>
            </a:r>
            <a:r>
              <a:rPr lang="en-GB" u="sng" dirty="0" err="1" smtClean="0">
                <a:solidFill>
                  <a:srgbClr val="000000"/>
                </a:solidFill>
              </a:rPr>
              <a:t>rec_id</a:t>
            </a:r>
            <a:r>
              <a:rPr lang="en-GB" dirty="0" smtClean="0">
                <a:solidFill>
                  <a:srgbClr val="000000"/>
                </a:solidFill>
              </a:rPr>
              <a:t>, </a:t>
            </a:r>
            <a:r>
              <a:rPr lang="en-GB" i="1" dirty="0" err="1" smtClean="0">
                <a:solidFill>
                  <a:srgbClr val="000000"/>
                </a:solidFill>
              </a:rPr>
              <a:t>song_id</a:t>
            </a:r>
            <a:r>
              <a:rPr lang="en-GB" dirty="0" smtClean="0">
                <a:solidFill>
                  <a:srgbClr val="000000"/>
                </a:solidFill>
              </a:rPr>
              <a:t>, </a:t>
            </a:r>
            <a:r>
              <a:rPr lang="en-GB" dirty="0" err="1" smtClean="0">
                <a:solidFill>
                  <a:srgbClr val="000000"/>
                </a:solidFill>
              </a:rPr>
              <a:t>recording_date</a:t>
            </a:r>
            <a:r>
              <a:rPr lang="en-GB" dirty="0" smtClean="0">
                <a:solidFill>
                  <a:srgbClr val="000000"/>
                </a:solidFill>
              </a:rPr>
              <a:t>)</a:t>
            </a:r>
          </a:p>
          <a:p>
            <a:pPr>
              <a:buNone/>
            </a:pPr>
            <a:r>
              <a:rPr lang="en-GB" dirty="0" smtClean="0">
                <a:solidFill>
                  <a:srgbClr val="000000"/>
                </a:solidFill>
              </a:rPr>
              <a:t>track(</a:t>
            </a:r>
            <a:r>
              <a:rPr lang="en-GB" i="1" u="sng" dirty="0" err="1" smtClean="0">
                <a:solidFill>
                  <a:srgbClr val="000000"/>
                </a:solidFill>
              </a:rPr>
              <a:t>rec_id</a:t>
            </a:r>
            <a:r>
              <a:rPr lang="en-GB" dirty="0" smtClean="0">
                <a:solidFill>
                  <a:srgbClr val="000000"/>
                </a:solidFill>
              </a:rPr>
              <a:t>, </a:t>
            </a:r>
            <a:r>
              <a:rPr lang="en-GB" i="1" u="sng" dirty="0" err="1" smtClean="0">
                <a:solidFill>
                  <a:srgbClr val="000000"/>
                </a:solidFill>
              </a:rPr>
              <a:t>album_id</a:t>
            </a:r>
            <a:r>
              <a:rPr lang="en-GB" dirty="0" smtClean="0">
                <a:solidFill>
                  <a:srgbClr val="000000"/>
                </a:solidFill>
              </a:rPr>
              <a:t>)</a:t>
            </a:r>
          </a:p>
          <a:p>
            <a:pPr>
              <a:buNone/>
            </a:pPr>
            <a:r>
              <a:rPr lang="en-GB" dirty="0" smtClean="0">
                <a:solidFill>
                  <a:srgbClr val="000000"/>
                </a:solidFill>
              </a:rPr>
              <a:t>album(</a:t>
            </a:r>
            <a:r>
              <a:rPr lang="en-GB" u="sng" dirty="0" err="1" smtClean="0">
                <a:solidFill>
                  <a:srgbClr val="000000"/>
                </a:solidFill>
              </a:rPr>
              <a:t>album_id</a:t>
            </a:r>
            <a:r>
              <a:rPr lang="en-GB" dirty="0" smtClean="0">
                <a:solidFill>
                  <a:srgbClr val="000000"/>
                </a:solidFill>
              </a:rPr>
              <a:t>, title, </a:t>
            </a:r>
            <a:r>
              <a:rPr lang="en-GB" dirty="0" err="1" smtClean="0">
                <a:solidFill>
                  <a:srgbClr val="000000"/>
                </a:solidFill>
              </a:rPr>
              <a:t>release_date</a:t>
            </a:r>
            <a:r>
              <a:rPr lang="en-GB" dirty="0" smtClean="0">
                <a:solidFill>
                  <a:srgbClr val="000000"/>
                </a:solidFill>
              </a:rPr>
              <a:t>, </a:t>
            </a:r>
            <a:r>
              <a:rPr lang="en-GB" i="1" dirty="0" err="1" smtClean="0">
                <a:solidFill>
                  <a:srgbClr val="000000"/>
                </a:solidFill>
              </a:rPr>
              <a:t>pub_id</a:t>
            </a:r>
            <a:r>
              <a:rPr lang="en-GB" dirty="0" smtClean="0">
                <a:solidFill>
                  <a:srgbClr val="000000"/>
                </a:solidFill>
              </a:rPr>
              <a:t>)</a:t>
            </a:r>
          </a:p>
          <a:p>
            <a:pPr>
              <a:buNone/>
            </a:pPr>
            <a:r>
              <a:rPr lang="en-GB" dirty="0" smtClean="0">
                <a:solidFill>
                  <a:srgbClr val="000000"/>
                </a:solidFill>
              </a:rPr>
              <a:t>publisher(</a:t>
            </a:r>
            <a:r>
              <a:rPr lang="en-GB" u="sng" dirty="0" err="1" smtClean="0">
                <a:solidFill>
                  <a:srgbClr val="000000"/>
                </a:solidFill>
              </a:rPr>
              <a:t>pub_id</a:t>
            </a:r>
            <a:r>
              <a:rPr lang="en-GB" dirty="0" smtClean="0">
                <a:solidFill>
                  <a:srgbClr val="000000"/>
                </a:solidFill>
              </a:rPr>
              <a:t>, </a:t>
            </a:r>
            <a:r>
              <a:rPr lang="en-GB" dirty="0" err="1" smtClean="0">
                <a:solidFill>
                  <a:srgbClr val="000000"/>
                </a:solidFill>
              </a:rPr>
              <a:t>company_name</a:t>
            </a:r>
            <a:r>
              <a:rPr lang="en-GB" dirty="0" smtClean="0">
                <a:solidFill>
                  <a:srgbClr val="000000"/>
                </a:solidFill>
              </a:rPr>
              <a:t>, </a:t>
            </a:r>
            <a:r>
              <a:rPr lang="en-GB" dirty="0" err="1" smtClean="0">
                <a:solidFill>
                  <a:srgbClr val="000000"/>
                </a:solidFill>
              </a:rPr>
              <a:t>company_address</a:t>
            </a:r>
            <a:r>
              <a:rPr lang="en-GB" dirty="0" smtClean="0">
                <a:solidFill>
                  <a:srgbClr val="000000"/>
                </a:solidFill>
              </a:rPr>
              <a:t>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Business rules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Structural</a:t>
            </a:r>
          </a:p>
          <a:p>
            <a:pPr lvl="1"/>
            <a:r>
              <a:rPr lang="en-GB" dirty="0" smtClean="0"/>
              <a:t>One artist may create many songs, and one song must be created by one or more artists</a:t>
            </a:r>
          </a:p>
          <a:p>
            <a:pPr lvl="1"/>
            <a:r>
              <a:rPr lang="en-GB" dirty="0" smtClean="0"/>
              <a:t>One artist may perform on many recordings, and one recording must have one or more performers</a:t>
            </a:r>
          </a:p>
          <a:p>
            <a:pPr lvl="1"/>
            <a:r>
              <a:rPr lang="en-GB" dirty="0" smtClean="0"/>
              <a:t>One album is made up of many track recordings, and one recording may be used on many albums</a:t>
            </a:r>
          </a:p>
          <a:p>
            <a:pPr lvl="1"/>
            <a:r>
              <a:rPr lang="en-GB" dirty="0" smtClean="0"/>
              <a:t>One publisher publishes many albums, and one album is published by one publisher</a:t>
            </a:r>
          </a:p>
          <a:p>
            <a:r>
              <a:rPr lang="en-GB" dirty="0" smtClean="0"/>
              <a:t>Data</a:t>
            </a:r>
          </a:p>
          <a:p>
            <a:pPr lvl="1"/>
            <a:r>
              <a:rPr lang="en-GB" dirty="0" smtClean="0"/>
              <a:t>An artist can contribute to the creation of a song as lyricist or composer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special component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 other system components use the same conceptual framework, and therefore the database needs specific attention.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The database is a logically fundamental component on which everything else depends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It is difficult to test a partially constructed database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lifecycle</a:t>
            </a:r>
            <a:endParaRPr lang="en-GB" dirty="0"/>
          </a:p>
        </p:txBody>
      </p:sp>
      <p:pic>
        <p:nvPicPr>
          <p:cNvPr id="2050" name="Picture 2" descr="Database lifecyc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9" y="2261051"/>
            <a:ext cx="2592287" cy="3832245"/>
          </a:xfrm>
          <a:prstGeom prst="rect">
            <a:avLst/>
          </a:prstGeom>
          <a:noFill/>
        </p:spPr>
      </p:pic>
      <p:pic>
        <p:nvPicPr>
          <p:cNvPr id="5" name="Picture 4" descr="Lifecycle_detai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2132856"/>
            <a:ext cx="3314286" cy="421587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 flipV="1">
            <a:off x="2843808" y="2204864"/>
            <a:ext cx="2304256" cy="108012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2843808" y="4581128"/>
            <a:ext cx="2304256" cy="165618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Conceptual design </a:t>
            </a:r>
            <a:r>
              <a:rPr lang="en-GB" sz="1800" dirty="0" smtClean="0"/>
              <a:t>(Connolly &amp; </a:t>
            </a:r>
            <a:r>
              <a:rPr lang="en-GB" sz="1800" dirty="0" err="1" smtClean="0"/>
              <a:t>Begg</a:t>
            </a:r>
            <a:r>
              <a:rPr lang="en-GB" sz="1800" dirty="0" smtClean="0"/>
              <a:t>)</a:t>
            </a:r>
            <a:endParaRPr lang="en-GB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Identify entity types</a:t>
            </a:r>
          </a:p>
          <a:p>
            <a:r>
              <a:rPr lang="en-GB" dirty="0" smtClean="0"/>
              <a:t>Identify relationship types</a:t>
            </a:r>
          </a:p>
          <a:p>
            <a:r>
              <a:rPr lang="en-GB" dirty="0" smtClean="0"/>
              <a:t>Identify and associate attributes with entity or relationship types</a:t>
            </a:r>
          </a:p>
          <a:p>
            <a:r>
              <a:rPr lang="en-GB" dirty="0" smtClean="0"/>
              <a:t>Determine attribute domains</a:t>
            </a:r>
          </a:p>
          <a:p>
            <a:r>
              <a:rPr lang="en-GB" dirty="0" smtClean="0"/>
              <a:t>Determine candidate, primary and alternate key attributes</a:t>
            </a:r>
          </a:p>
          <a:p>
            <a:r>
              <a:rPr lang="en-GB" dirty="0" smtClean="0"/>
              <a:t>Consider using enhanced modelling concepts</a:t>
            </a:r>
          </a:p>
          <a:p>
            <a:r>
              <a:rPr lang="en-GB" dirty="0" smtClean="0"/>
              <a:t>Check model for redundancy</a:t>
            </a:r>
          </a:p>
          <a:p>
            <a:r>
              <a:rPr lang="en-GB" dirty="0" smtClean="0"/>
              <a:t>Validate conceptual model against user transactions</a:t>
            </a:r>
          </a:p>
          <a:p>
            <a:r>
              <a:rPr lang="en-GB" dirty="0" smtClean="0"/>
              <a:t>Review conceptual data model with user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Custom 1">
      <a:dk1>
        <a:srgbClr val="000000"/>
      </a:dk1>
      <a:lt1>
        <a:srgbClr val="FFFFFF"/>
      </a:lt1>
      <a:dk2>
        <a:srgbClr val="CE3322"/>
      </a:dk2>
      <a:lt2>
        <a:srgbClr val="FFFFFF"/>
      </a:lt2>
      <a:accent1>
        <a:srgbClr val="FFFFFF"/>
      </a:accent1>
      <a:accent2>
        <a:srgbClr val="CE332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E3322"/>
      </a:accent6>
      <a:hlink>
        <a:srgbClr val="009999"/>
      </a:hlink>
      <a:folHlink>
        <a:srgbClr val="99CC00"/>
      </a:folHlink>
    </a:clrScheme>
    <a:fontScheme name="Powerpo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Osaka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Osaka"/>
            <a:cs typeface="Arial" pitchFamily="34" charset="0"/>
          </a:defRPr>
        </a:defPPr>
      </a:lstStyle>
    </a:lnDef>
  </a:objectDefaults>
  <a:extraClrSchemeLst>
    <a:extraClrScheme>
      <a:clrScheme name="Powerpoi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Napier</Template>
  <TotalTime>6205</TotalTime>
  <Words>525</Words>
  <Application>Microsoft Office PowerPoint</Application>
  <PresentationFormat>On-screen Show (4:3)</PresentationFormat>
  <Paragraphs>219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Powerpoint template</vt:lpstr>
      <vt:lpstr>Database analysis and modelling</vt:lpstr>
      <vt:lpstr>Agenda</vt:lpstr>
      <vt:lpstr>Communication and coordination</vt:lpstr>
      <vt:lpstr>Describing schemas</vt:lpstr>
      <vt:lpstr>Describing schemas</vt:lpstr>
      <vt:lpstr>Business rules</vt:lpstr>
      <vt:lpstr>A special component</vt:lpstr>
      <vt:lpstr>Database lifecycle</vt:lpstr>
      <vt:lpstr>Conceptual design (Connolly &amp; Begg)</vt:lpstr>
      <vt:lpstr>Conceptual design results</vt:lpstr>
      <vt:lpstr>Logical design</vt:lpstr>
      <vt:lpstr>Data dictionary</vt:lpstr>
      <vt:lpstr>Physical design</vt:lpstr>
      <vt:lpstr>Physical design tasks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introduction: what is a database?</dc:title>
  <dc:creator>Brian Davison</dc:creator>
  <cp:lastModifiedBy>Brian Davison</cp:lastModifiedBy>
  <cp:revision>73</cp:revision>
  <dcterms:created xsi:type="dcterms:W3CDTF">2008-09-25T19:26:56Z</dcterms:created>
  <dcterms:modified xsi:type="dcterms:W3CDTF">2014-09-06T14:31:14Z</dcterms:modified>
</cp:coreProperties>
</file>