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24"/>
  </p:notesMasterIdLst>
  <p:sldIdLst>
    <p:sldId id="256" r:id="rId2"/>
    <p:sldId id="257" r:id="rId3"/>
    <p:sldId id="321" r:id="rId4"/>
    <p:sldId id="322" r:id="rId5"/>
    <p:sldId id="323" r:id="rId6"/>
    <p:sldId id="337" r:id="rId7"/>
    <p:sldId id="324" r:id="rId8"/>
    <p:sldId id="351" r:id="rId9"/>
    <p:sldId id="341" r:id="rId10"/>
    <p:sldId id="342" r:id="rId11"/>
    <p:sldId id="343" r:id="rId12"/>
    <p:sldId id="344" r:id="rId13"/>
    <p:sldId id="345" r:id="rId14"/>
    <p:sldId id="355" r:id="rId15"/>
    <p:sldId id="350" r:id="rId16"/>
    <p:sldId id="352" r:id="rId17"/>
    <p:sldId id="353" r:id="rId18"/>
    <p:sldId id="346" r:id="rId19"/>
    <p:sldId id="347" r:id="rId20"/>
    <p:sldId id="348" r:id="rId21"/>
    <p:sldId id="349" r:id="rId22"/>
    <p:sldId id="354" r:id="rId23"/>
  </p:sldIdLst>
  <p:sldSz cx="9144000" cy="6858000" type="screen4x3"/>
  <p:notesSz cx="6858000" cy="9144000"/>
  <p:custDataLst>
    <p:tags r:id="rId25"/>
  </p:custDataLst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Osaka"/>
        <a:cs typeface="Osaka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Osaka"/>
        <a:cs typeface="Osaka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Osaka"/>
        <a:cs typeface="Osaka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Osaka"/>
        <a:cs typeface="Osaka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Osaka"/>
        <a:cs typeface="Osaka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Osaka"/>
        <a:cs typeface="Osaka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Osaka"/>
        <a:cs typeface="Osaka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Osaka"/>
        <a:cs typeface="Osaka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Osaka"/>
        <a:cs typeface="Osaka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E3322"/>
    <a:srgbClr val="00CCFF"/>
    <a:srgbClr val="66CCFF"/>
    <a:srgbClr val="FFFF66"/>
    <a:srgbClr val="EAEAEA"/>
    <a:srgbClr val="99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333" autoAdjust="0"/>
  </p:normalViewPr>
  <p:slideViewPr>
    <p:cSldViewPr>
      <p:cViewPr varScale="1">
        <p:scale>
          <a:sx n="63" d="100"/>
          <a:sy n="63" d="100"/>
        </p:scale>
        <p:origin x="-60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DE2928-B945-42CC-AE75-8EAA8D2434BE}" type="datetimeFigureOut">
              <a:rPr lang="en-GB" smtClean="0"/>
              <a:pPr/>
              <a:t>06/09/2014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31F746-CF70-407E-B7BA-623256145AB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592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31F746-CF70-407E-B7BA-623256145ABA}" type="slidenum">
              <a:rPr lang="en-GB" smtClean="0"/>
              <a:pPr/>
              <a:t>2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31F746-CF70-407E-B7BA-623256145ABA}" type="slidenum">
              <a:rPr lang="en-GB" smtClean="0"/>
              <a:pPr/>
              <a:t>22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3375" y="1279525"/>
            <a:ext cx="2111375" cy="50276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6075" y="1279525"/>
            <a:ext cx="6184900" cy="50276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6075" y="2079625"/>
            <a:ext cx="4148138" cy="4227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2079625"/>
            <a:ext cx="4148137" cy="4227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6075" y="1279525"/>
            <a:ext cx="8448675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smtClean="0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6075" y="2079625"/>
            <a:ext cx="8448675" cy="422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</p:txBody>
      </p:sp>
      <p:pic>
        <p:nvPicPr>
          <p:cNvPr id="58372" name="Picture 17" descr="ENU_Logo_be0f34.png"/>
          <p:cNvPicPr>
            <a:picLocks noChangeAspect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6594475" y="352425"/>
            <a:ext cx="220027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Entities </a:t>
            </a:r>
            <a:r>
              <a:rPr lang="en-GB" smtClean="0"/>
              <a:t>and relationships</a:t>
            </a:r>
            <a:endParaRPr lang="en-GB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INF08104: Database Systems</a:t>
            </a:r>
            <a:endParaRPr lang="en-GB" dirty="0"/>
          </a:p>
          <a:p>
            <a:r>
              <a:rPr lang="en-GB" sz="1600" dirty="0" smtClean="0"/>
              <a:t>Brian Davison</a:t>
            </a:r>
            <a:r>
              <a:rPr lang="en-GB" dirty="0" smtClean="0"/>
              <a:t>, </a:t>
            </a:r>
            <a:r>
              <a:rPr lang="en-GB" dirty="0" smtClean="0"/>
              <a:t>2014/15</a:t>
            </a:r>
            <a:endParaRPr lang="en-GB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*:* relationships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46075" y="5229200"/>
            <a:ext cx="8448675" cy="1077938"/>
          </a:xfrm>
        </p:spPr>
        <p:txBody>
          <a:bodyPr/>
          <a:lstStyle/>
          <a:p>
            <a:r>
              <a:rPr lang="en-GB" dirty="0" smtClean="0"/>
              <a:t>The link table is at the "many" end of both relationships</a:t>
            </a:r>
          </a:p>
          <a:p>
            <a:r>
              <a:rPr lang="en-GB" dirty="0" smtClean="0"/>
              <a:t>The link table may consist only of foreign keys</a:t>
            </a:r>
            <a:endParaRPr lang="en-GB" dirty="0"/>
          </a:p>
        </p:txBody>
      </p:sp>
      <p:pic>
        <p:nvPicPr>
          <p:cNvPr id="48130" name="Picture 2" descr="Books and borrower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2276872"/>
            <a:ext cx="6528717" cy="1152128"/>
          </a:xfrm>
          <a:prstGeom prst="rect">
            <a:avLst/>
          </a:prstGeom>
          <a:noFill/>
        </p:spPr>
      </p:pic>
      <p:pic>
        <p:nvPicPr>
          <p:cNvPr id="48132" name="Picture 4" descr="Resolving a many-to-many relationshi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55284" y="2276872"/>
            <a:ext cx="6485068" cy="266429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8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1:1 relationships: mandatory at both ends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35896" y="4367286"/>
            <a:ext cx="5158854" cy="2374082"/>
          </a:xfrm>
        </p:spPr>
        <p:txBody>
          <a:bodyPr/>
          <a:lstStyle/>
          <a:p>
            <a:r>
              <a:rPr lang="en-GB" dirty="0" smtClean="0"/>
              <a:t>Don't combine if</a:t>
            </a:r>
          </a:p>
          <a:p>
            <a:pPr lvl="1"/>
            <a:r>
              <a:rPr lang="en-GB" dirty="0" smtClean="0"/>
              <a:t>the two entity types represent different entities in the real world</a:t>
            </a:r>
          </a:p>
          <a:p>
            <a:pPr lvl="1"/>
            <a:r>
              <a:rPr lang="en-GB" dirty="0" smtClean="0"/>
              <a:t>the entities participate in very different relationships with other entities</a:t>
            </a:r>
          </a:p>
          <a:p>
            <a:pPr lvl="1"/>
            <a:r>
              <a:rPr lang="en-GB" dirty="0" smtClean="0"/>
              <a:t>a combined entity would slow down some database operations</a:t>
            </a:r>
          </a:p>
          <a:p>
            <a:endParaRPr lang="en-GB" dirty="0"/>
          </a:p>
        </p:txBody>
      </p:sp>
      <p:pic>
        <p:nvPicPr>
          <p:cNvPr id="49154" name="Picture 2" descr="Employee and contrac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2034087"/>
            <a:ext cx="5832648" cy="2114993"/>
          </a:xfrm>
          <a:prstGeom prst="rect">
            <a:avLst/>
          </a:prstGeom>
          <a:noFill/>
        </p:spPr>
      </p:pic>
      <p:pic>
        <p:nvPicPr>
          <p:cNvPr id="49158" name="Picture 6" descr="Employee and contract as one entity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5656" y="3789040"/>
            <a:ext cx="2016224" cy="279169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9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1:1 relationships: mandatory/optional</a:t>
            </a:r>
            <a:endParaRPr lang="en-GB" dirty="0"/>
          </a:p>
        </p:txBody>
      </p:sp>
      <p:pic>
        <p:nvPicPr>
          <p:cNvPr id="50178" name="Picture 2" descr="Captain and tea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2348880"/>
            <a:ext cx="5950639" cy="1584176"/>
          </a:xfrm>
          <a:prstGeom prst="rect">
            <a:avLst/>
          </a:prstGeom>
          <a:noFill/>
        </p:spPr>
      </p:pic>
      <p:pic>
        <p:nvPicPr>
          <p:cNvPr id="50180" name="Picture 4" descr="Player and team with foreign key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5656" y="4221088"/>
            <a:ext cx="5910702" cy="15841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0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1:1 relationships: optional at both ends</a:t>
            </a:r>
            <a:endParaRPr lang="en-GB" dirty="0"/>
          </a:p>
        </p:txBody>
      </p:sp>
      <p:pic>
        <p:nvPicPr>
          <p:cNvPr id="51202" name="Picture 2" descr="Employees and car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2924944"/>
            <a:ext cx="5977264" cy="15841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Referential integrity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Must be possible to identify a parent record</a:t>
            </a:r>
          </a:p>
          <a:p>
            <a:pPr lvl="1"/>
            <a:r>
              <a:rPr lang="en-GB" dirty="0" smtClean="0"/>
              <a:t>If the foreign key field has a value, the corresponding parent record must exist</a:t>
            </a:r>
          </a:p>
          <a:p>
            <a:pPr lvl="1"/>
            <a:endParaRPr lang="en-GB" dirty="0"/>
          </a:p>
          <a:p>
            <a:r>
              <a:rPr lang="en-GB" dirty="0" smtClean="0"/>
              <a:t>The DBMS prevents</a:t>
            </a:r>
          </a:p>
          <a:p>
            <a:pPr lvl="1"/>
            <a:r>
              <a:rPr lang="en-GB" dirty="0" smtClean="0"/>
              <a:t>Insertion of a child record with an unknown foreign key value</a:t>
            </a:r>
          </a:p>
          <a:p>
            <a:pPr lvl="1"/>
            <a:r>
              <a:rPr lang="en-GB" dirty="0" smtClean="0"/>
              <a:t>Deletion of a parent record while child records still exist</a:t>
            </a:r>
          </a:p>
          <a:p>
            <a:pPr lvl="1"/>
            <a:endParaRPr lang="en-GB" dirty="0"/>
          </a:p>
          <a:p>
            <a:r>
              <a:rPr lang="en-GB" dirty="0" smtClean="0"/>
              <a:t>Ordering of operations is important when maintaining data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42612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JOINS in SQL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  <a:tabLst>
                <a:tab pos="1163638" algn="l"/>
              </a:tabLst>
            </a:pPr>
            <a:r>
              <a:rPr lang="en-GB" dirty="0" smtClean="0"/>
              <a:t>SELECT	&lt;column names&gt;</a:t>
            </a:r>
          </a:p>
          <a:p>
            <a:pPr>
              <a:buNone/>
              <a:tabLst>
                <a:tab pos="1163638" algn="l"/>
              </a:tabLst>
            </a:pPr>
            <a:r>
              <a:rPr lang="en-GB" dirty="0" smtClean="0"/>
              <a:t>FROM	&lt;table1&gt; JOIN &lt;table2&gt;</a:t>
            </a:r>
          </a:p>
          <a:p>
            <a:pPr>
              <a:buNone/>
              <a:tabLst>
                <a:tab pos="1163638" algn="l"/>
              </a:tabLst>
            </a:pPr>
            <a:r>
              <a:rPr lang="en-GB" dirty="0" smtClean="0"/>
              <a:t>		ON &lt;join condition&gt;</a:t>
            </a:r>
          </a:p>
          <a:p>
            <a:pPr>
              <a:buNone/>
              <a:tabLst>
                <a:tab pos="1163638" algn="l"/>
              </a:tabLst>
            </a:pPr>
            <a:endParaRPr lang="en-GB" dirty="0" smtClean="0"/>
          </a:p>
          <a:p>
            <a:pPr>
              <a:buNone/>
              <a:tabLst>
                <a:tab pos="1163638" algn="l"/>
              </a:tabLst>
            </a:pPr>
            <a:r>
              <a:rPr lang="en-GB" dirty="0" err="1" smtClean="0"/>
              <a:t>eg</a:t>
            </a:r>
            <a:r>
              <a:rPr lang="en-GB" dirty="0" smtClean="0"/>
              <a:t>.</a:t>
            </a:r>
          </a:p>
          <a:p>
            <a:pPr>
              <a:buNone/>
              <a:tabLst>
                <a:tab pos="1163638" algn="l"/>
              </a:tabLst>
            </a:pPr>
            <a:endParaRPr lang="en-GB" dirty="0" smtClean="0"/>
          </a:p>
          <a:p>
            <a:pPr>
              <a:buNone/>
              <a:tabLst>
                <a:tab pos="1163638" algn="l"/>
              </a:tabLst>
            </a:pPr>
            <a:r>
              <a:rPr lang="en-GB" dirty="0" smtClean="0"/>
              <a:t>SELECT  </a:t>
            </a:r>
            <a:r>
              <a:rPr lang="en-GB" dirty="0" err="1" smtClean="0"/>
              <a:t>p.prog_name</a:t>
            </a:r>
            <a:r>
              <a:rPr lang="en-GB" dirty="0" smtClean="0"/>
              <a:t>, </a:t>
            </a:r>
            <a:r>
              <a:rPr lang="en-GB" dirty="0" err="1" smtClean="0"/>
              <a:t>s.matric</a:t>
            </a:r>
            <a:r>
              <a:rPr lang="en-GB" dirty="0" smtClean="0"/>
              <a:t>, </a:t>
            </a:r>
            <a:r>
              <a:rPr lang="en-GB" dirty="0" err="1" smtClean="0"/>
              <a:t>s.last_name</a:t>
            </a:r>
            <a:r>
              <a:rPr lang="en-GB" dirty="0" smtClean="0"/>
              <a:t>, </a:t>
            </a:r>
            <a:r>
              <a:rPr lang="en-GB" dirty="0" err="1" smtClean="0"/>
              <a:t>s.status</a:t>
            </a:r>
            <a:endParaRPr lang="en-GB" dirty="0" smtClean="0"/>
          </a:p>
          <a:p>
            <a:pPr>
              <a:buNone/>
              <a:tabLst>
                <a:tab pos="1163638" algn="l"/>
              </a:tabLst>
            </a:pPr>
            <a:r>
              <a:rPr lang="en-GB" dirty="0" smtClean="0"/>
              <a:t>FROM	student s JOIN programme p</a:t>
            </a:r>
          </a:p>
          <a:p>
            <a:pPr>
              <a:buNone/>
              <a:tabLst>
                <a:tab pos="1163638" algn="l"/>
              </a:tabLst>
            </a:pPr>
            <a:r>
              <a:rPr lang="en-GB" dirty="0" smtClean="0"/>
              <a:t>		ON </a:t>
            </a:r>
            <a:r>
              <a:rPr lang="en-GB" dirty="0" err="1" smtClean="0"/>
              <a:t>s.prog_code</a:t>
            </a:r>
            <a:r>
              <a:rPr lang="en-GB" dirty="0" smtClean="0"/>
              <a:t> = </a:t>
            </a:r>
            <a:r>
              <a:rPr lang="en-GB" dirty="0" err="1" smtClean="0"/>
              <a:t>p.prog_code</a:t>
            </a:r>
            <a:endParaRPr lang="en-GB" dirty="0" smtClean="0"/>
          </a:p>
          <a:p>
            <a:pPr>
              <a:buNone/>
              <a:tabLst>
                <a:tab pos="1163638" algn="l"/>
              </a:tabLst>
            </a:pPr>
            <a:r>
              <a:rPr lang="en-GB" dirty="0" smtClean="0"/>
              <a:t>WHERE	</a:t>
            </a:r>
            <a:r>
              <a:rPr lang="en-GB" dirty="0" err="1" smtClean="0"/>
              <a:t>p.prog_code</a:t>
            </a:r>
            <a:r>
              <a:rPr lang="en-GB" dirty="0" smtClean="0"/>
              <a:t> = ‘BSc Comp'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Content Placeholder 3"/>
          <p:cNvGraphicFramePr>
            <a:graphicFrameLocks/>
          </p:cNvGraphicFramePr>
          <p:nvPr/>
        </p:nvGraphicFramePr>
        <p:xfrm>
          <a:off x="539552" y="5085184"/>
          <a:ext cx="6624734" cy="1005840"/>
        </p:xfrm>
        <a:graphic>
          <a:graphicData uri="http://schemas.openxmlformats.org/drawingml/2006/table">
            <a:tbl>
              <a:tblPr/>
              <a:tblGrid>
                <a:gridCol w="1370635"/>
                <a:gridCol w="1370635"/>
                <a:gridCol w="1507202"/>
                <a:gridCol w="1224136"/>
                <a:gridCol w="1152126"/>
              </a:tblGrid>
              <a:tr h="3271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GB" sz="1600" b="1" kern="1200" dirty="0" err="1" smtClean="0">
                          <a:solidFill>
                            <a:srgbClr val="CE3322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matric</a:t>
                      </a:r>
                      <a:endParaRPr lang="en-GB" sz="1600" b="1" kern="1200" dirty="0" smtClean="0">
                        <a:solidFill>
                          <a:srgbClr val="CE3322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GB" sz="1600" b="1" kern="1200" dirty="0" smtClean="0">
                          <a:solidFill>
                            <a:srgbClr val="CE3322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surname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GB" sz="1600" b="1" kern="1200" dirty="0" smtClean="0">
                          <a:solidFill>
                            <a:srgbClr val="CE3322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programme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GB" sz="1600" b="1" kern="1200" dirty="0" err="1" smtClean="0">
                          <a:solidFill>
                            <a:srgbClr val="CE3322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matric</a:t>
                      </a:r>
                      <a:endParaRPr lang="en-GB" sz="1600" b="1" kern="1200" dirty="0" smtClean="0">
                        <a:solidFill>
                          <a:srgbClr val="CE3322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GB" sz="1600" b="1" kern="1200" dirty="0" smtClean="0">
                          <a:solidFill>
                            <a:srgbClr val="CE3322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score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71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08001234</a:t>
                      </a:r>
                      <a:endParaRPr kumimoji="0" lang="en-GB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Smith</a:t>
                      </a:r>
                      <a:endParaRPr kumimoji="0" lang="en-GB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BSc IT</a:t>
                      </a:r>
                      <a:endParaRPr kumimoji="0" lang="en-GB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08001234</a:t>
                      </a:r>
                      <a:endParaRPr kumimoji="0" lang="en-GB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65</a:t>
                      </a:r>
                      <a:endParaRPr kumimoji="0" lang="en-GB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71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08002345</a:t>
                      </a:r>
                      <a:endParaRPr kumimoji="0" lang="en-GB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Jones</a:t>
                      </a:r>
                      <a:endParaRPr kumimoji="0" lang="en-GB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BSc Comp</a:t>
                      </a:r>
                      <a:endParaRPr kumimoji="0" lang="en-GB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08002345</a:t>
                      </a:r>
                      <a:endParaRPr kumimoji="0" lang="en-GB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52</a:t>
                      </a:r>
                      <a:endParaRPr kumimoji="0" lang="en-GB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Outer joins</a:t>
            </a:r>
          </a:p>
        </p:txBody>
      </p:sp>
      <p:sp>
        <p:nvSpPr>
          <p:cNvPr id="16409" name="Text Box 32"/>
          <p:cNvSpPr txBox="1">
            <a:spLocks noChangeArrowheads="1"/>
          </p:cNvSpPr>
          <p:nvPr/>
        </p:nvSpPr>
        <p:spPr bwMode="auto">
          <a:xfrm>
            <a:off x="468313" y="1857375"/>
            <a:ext cx="1873250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GB" sz="2000" dirty="0">
                <a:latin typeface="+mn-lt"/>
              </a:rPr>
              <a:t>Students</a:t>
            </a:r>
          </a:p>
        </p:txBody>
      </p:sp>
      <p:sp>
        <p:nvSpPr>
          <p:cNvPr id="16424" name="Text Box 48"/>
          <p:cNvSpPr txBox="1">
            <a:spLocks noChangeArrowheads="1"/>
          </p:cNvSpPr>
          <p:nvPr/>
        </p:nvSpPr>
        <p:spPr bwMode="auto">
          <a:xfrm>
            <a:off x="5362575" y="1857375"/>
            <a:ext cx="1873250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GB" sz="2000">
                <a:latin typeface="+mn-lt"/>
              </a:rPr>
              <a:t>Test_scores</a:t>
            </a:r>
          </a:p>
        </p:txBody>
      </p:sp>
      <p:sp>
        <p:nvSpPr>
          <p:cNvPr id="101589" name="Rectangle 213"/>
          <p:cNvSpPr>
            <a:spLocks noChangeArrowheads="1"/>
          </p:cNvSpPr>
          <p:nvPr/>
        </p:nvSpPr>
        <p:spPr bwMode="auto">
          <a:xfrm>
            <a:off x="395536" y="4941168"/>
            <a:ext cx="6985000" cy="1296987"/>
          </a:xfrm>
          <a:prstGeom prst="rect">
            <a:avLst/>
          </a:prstGeom>
          <a:solidFill>
            <a:schemeClr val="bg1">
              <a:alpha val="59999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1586" name="Text Box 210"/>
          <p:cNvSpPr txBox="1">
            <a:spLocks noChangeArrowheads="1"/>
          </p:cNvSpPr>
          <p:nvPr/>
        </p:nvSpPr>
        <p:spPr bwMode="auto">
          <a:xfrm>
            <a:off x="468313" y="3821113"/>
            <a:ext cx="3960812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GB" sz="2000">
                <a:latin typeface="+mn-lt"/>
              </a:rPr>
              <a:t>List all students and their test scores</a:t>
            </a:r>
          </a:p>
        </p:txBody>
      </p:sp>
      <p:sp>
        <p:nvSpPr>
          <p:cNvPr id="101587" name="Text Box 211"/>
          <p:cNvSpPr txBox="1">
            <a:spLocks noChangeArrowheads="1"/>
          </p:cNvSpPr>
          <p:nvPr/>
        </p:nvSpPr>
        <p:spPr bwMode="auto">
          <a:xfrm>
            <a:off x="5364088" y="3605213"/>
            <a:ext cx="3675260" cy="1323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tabLst>
                <a:tab pos="1163638" algn="l"/>
              </a:tabLst>
            </a:pPr>
            <a:r>
              <a:rPr lang="en-GB" sz="2000" dirty="0">
                <a:latin typeface="+mn-lt"/>
              </a:rPr>
              <a:t>SELECT 	*</a:t>
            </a:r>
          </a:p>
          <a:p>
            <a:pPr algn="l">
              <a:tabLst>
                <a:tab pos="1163638" algn="l"/>
              </a:tabLst>
            </a:pPr>
            <a:r>
              <a:rPr lang="en-GB" sz="2000" dirty="0">
                <a:latin typeface="+mn-lt"/>
              </a:rPr>
              <a:t>FROM	</a:t>
            </a:r>
            <a:r>
              <a:rPr lang="en-GB" sz="2000" dirty="0" smtClean="0">
                <a:latin typeface="+mn-lt"/>
              </a:rPr>
              <a:t>students </a:t>
            </a:r>
            <a:r>
              <a:rPr lang="en-GB" sz="2000" dirty="0">
                <a:latin typeface="+mn-lt"/>
              </a:rPr>
              <a:t>s,</a:t>
            </a:r>
          </a:p>
          <a:p>
            <a:pPr algn="l">
              <a:tabLst>
                <a:tab pos="1163638" algn="l"/>
              </a:tabLst>
            </a:pPr>
            <a:r>
              <a:rPr lang="en-GB" sz="2000" dirty="0">
                <a:latin typeface="+mn-lt"/>
              </a:rPr>
              <a:t>	</a:t>
            </a:r>
            <a:r>
              <a:rPr lang="en-GB" sz="2000" dirty="0" err="1" smtClean="0">
                <a:latin typeface="+mn-lt"/>
              </a:rPr>
              <a:t>test_scores</a:t>
            </a:r>
            <a:r>
              <a:rPr lang="en-GB" sz="2000" dirty="0" smtClean="0">
                <a:latin typeface="+mn-lt"/>
              </a:rPr>
              <a:t> </a:t>
            </a:r>
            <a:r>
              <a:rPr lang="en-GB" sz="2000" dirty="0">
                <a:latin typeface="+mn-lt"/>
              </a:rPr>
              <a:t>t</a:t>
            </a:r>
          </a:p>
          <a:p>
            <a:pPr algn="l">
              <a:tabLst>
                <a:tab pos="1163638" algn="l"/>
              </a:tabLst>
            </a:pPr>
            <a:r>
              <a:rPr lang="en-GB" sz="2000" dirty="0">
                <a:latin typeface="+mn-lt"/>
              </a:rPr>
              <a:t>WHERE	</a:t>
            </a:r>
            <a:r>
              <a:rPr lang="en-GB" sz="2000" dirty="0" err="1">
                <a:latin typeface="+mn-lt"/>
              </a:rPr>
              <a:t>s.matric</a:t>
            </a:r>
            <a:r>
              <a:rPr lang="en-GB" sz="2000" dirty="0">
                <a:latin typeface="+mn-lt"/>
              </a:rPr>
              <a:t> = </a:t>
            </a:r>
            <a:r>
              <a:rPr lang="en-GB" sz="2000" dirty="0" err="1">
                <a:latin typeface="+mn-lt"/>
              </a:rPr>
              <a:t>t.matric</a:t>
            </a:r>
            <a:endParaRPr lang="en-GB" sz="2000" dirty="0">
              <a:latin typeface="+mn-lt"/>
            </a:endParaRPr>
          </a:p>
        </p:txBody>
      </p:sp>
      <p:graphicFrame>
        <p:nvGraphicFramePr>
          <p:cNvPr id="13" name="Content Placeholder 3"/>
          <p:cNvGraphicFramePr>
            <a:graphicFrameLocks/>
          </p:cNvGraphicFramePr>
          <p:nvPr/>
        </p:nvGraphicFramePr>
        <p:xfrm>
          <a:off x="1187624" y="5301208"/>
          <a:ext cx="6624734" cy="1341120"/>
        </p:xfrm>
        <a:graphic>
          <a:graphicData uri="http://schemas.openxmlformats.org/drawingml/2006/table">
            <a:tbl>
              <a:tblPr/>
              <a:tblGrid>
                <a:gridCol w="1370635"/>
                <a:gridCol w="1370635"/>
                <a:gridCol w="1507202"/>
                <a:gridCol w="1224136"/>
                <a:gridCol w="1152126"/>
              </a:tblGrid>
              <a:tr h="3271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GB" sz="1600" b="1" kern="1200" dirty="0" err="1" smtClean="0">
                          <a:solidFill>
                            <a:srgbClr val="CE3322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matric</a:t>
                      </a:r>
                      <a:endParaRPr lang="en-GB" sz="1600" b="1" kern="1200" dirty="0" smtClean="0">
                        <a:solidFill>
                          <a:srgbClr val="CE3322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GB" sz="1600" b="1" kern="1200" dirty="0" smtClean="0">
                          <a:solidFill>
                            <a:srgbClr val="CE3322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surname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GB" sz="1600" b="1" kern="1200" dirty="0" smtClean="0">
                          <a:solidFill>
                            <a:srgbClr val="CE3322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programme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GB" sz="1600" b="1" kern="1200" dirty="0" err="1" smtClean="0">
                          <a:solidFill>
                            <a:srgbClr val="CE3322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matric</a:t>
                      </a:r>
                      <a:endParaRPr lang="en-GB" sz="1600" b="1" kern="1200" dirty="0" smtClean="0">
                        <a:solidFill>
                          <a:srgbClr val="CE3322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GB" sz="1600" b="1" kern="1200" dirty="0" smtClean="0">
                          <a:solidFill>
                            <a:srgbClr val="CE3322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score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3271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08001234</a:t>
                      </a:r>
                      <a:endParaRPr kumimoji="0" lang="en-GB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Smith</a:t>
                      </a:r>
                      <a:endParaRPr kumimoji="0" lang="en-GB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BSc IT</a:t>
                      </a:r>
                      <a:endParaRPr kumimoji="0" lang="en-GB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08001234</a:t>
                      </a:r>
                      <a:endParaRPr kumimoji="0" lang="en-GB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65</a:t>
                      </a:r>
                      <a:endParaRPr kumimoji="0" lang="en-GB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3271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08002345</a:t>
                      </a:r>
                      <a:endParaRPr kumimoji="0" lang="en-GB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Jones</a:t>
                      </a:r>
                      <a:endParaRPr kumimoji="0" lang="en-GB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BSc Comp</a:t>
                      </a:r>
                      <a:endParaRPr kumimoji="0" lang="en-GB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08002345</a:t>
                      </a:r>
                      <a:endParaRPr kumimoji="0" lang="en-GB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52</a:t>
                      </a:r>
                      <a:endParaRPr kumimoji="0" lang="en-GB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3271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08003456</a:t>
                      </a:r>
                      <a:endParaRPr kumimoji="0" lang="en-GB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Brown</a:t>
                      </a:r>
                      <a:endParaRPr kumimoji="0" lang="en-GB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BSc BIS</a:t>
                      </a:r>
                      <a:endParaRPr kumimoji="0" lang="en-GB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Content Placeholder 3"/>
          <p:cNvGraphicFramePr>
            <a:graphicFrameLocks/>
          </p:cNvGraphicFramePr>
          <p:nvPr/>
        </p:nvGraphicFramePr>
        <p:xfrm>
          <a:off x="539552" y="2303904"/>
          <a:ext cx="4248472" cy="1341120"/>
        </p:xfrm>
        <a:graphic>
          <a:graphicData uri="http://schemas.openxmlformats.org/drawingml/2006/table">
            <a:tbl>
              <a:tblPr/>
              <a:tblGrid>
                <a:gridCol w="1370635"/>
                <a:gridCol w="1370635"/>
                <a:gridCol w="1507202"/>
              </a:tblGrid>
              <a:tr h="3271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GB" sz="1600" b="1" kern="1200" dirty="0" err="1" smtClean="0">
                          <a:solidFill>
                            <a:srgbClr val="CE3322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matric</a:t>
                      </a:r>
                      <a:endParaRPr lang="en-GB" sz="1600" b="1" kern="1200" dirty="0" smtClean="0">
                        <a:solidFill>
                          <a:srgbClr val="CE3322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GB" sz="1600" b="1" kern="1200" dirty="0" smtClean="0">
                          <a:solidFill>
                            <a:srgbClr val="CE3322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surname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GB" sz="1600" b="1" kern="1200" dirty="0" smtClean="0">
                          <a:solidFill>
                            <a:srgbClr val="CE3322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programme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3271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08001234</a:t>
                      </a:r>
                      <a:endParaRPr kumimoji="0" lang="en-GB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Smith</a:t>
                      </a:r>
                      <a:endParaRPr kumimoji="0" lang="en-GB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BSc IT</a:t>
                      </a:r>
                      <a:endParaRPr kumimoji="0" lang="en-GB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3271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08002345</a:t>
                      </a:r>
                      <a:endParaRPr kumimoji="0" lang="en-GB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Jones</a:t>
                      </a:r>
                      <a:endParaRPr kumimoji="0" lang="en-GB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BSc Comp</a:t>
                      </a:r>
                      <a:endParaRPr kumimoji="0" lang="en-GB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3271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08003456</a:t>
                      </a:r>
                      <a:endParaRPr kumimoji="0" lang="en-GB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Brown</a:t>
                      </a:r>
                      <a:endParaRPr kumimoji="0" lang="en-GB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BSc BIS</a:t>
                      </a:r>
                      <a:endParaRPr kumimoji="0" lang="en-GB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Content Placeholder 3"/>
          <p:cNvGraphicFramePr>
            <a:graphicFrameLocks/>
          </p:cNvGraphicFramePr>
          <p:nvPr/>
        </p:nvGraphicFramePr>
        <p:xfrm>
          <a:off x="5436096" y="2303904"/>
          <a:ext cx="2376262" cy="1005840"/>
        </p:xfrm>
        <a:graphic>
          <a:graphicData uri="http://schemas.openxmlformats.org/drawingml/2006/table">
            <a:tbl>
              <a:tblPr/>
              <a:tblGrid>
                <a:gridCol w="1224136"/>
                <a:gridCol w="1152126"/>
              </a:tblGrid>
              <a:tr h="3271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GB" sz="1600" b="1" kern="1200" dirty="0" err="1" smtClean="0">
                          <a:solidFill>
                            <a:srgbClr val="CE3322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matric</a:t>
                      </a:r>
                      <a:endParaRPr lang="en-GB" sz="1600" b="1" kern="1200" dirty="0" smtClean="0">
                        <a:solidFill>
                          <a:srgbClr val="CE3322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GB" sz="1600" b="1" kern="1200" dirty="0" smtClean="0">
                          <a:solidFill>
                            <a:srgbClr val="CE3322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score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3271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08001234</a:t>
                      </a:r>
                      <a:endParaRPr kumimoji="0" lang="en-GB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65</a:t>
                      </a:r>
                      <a:endParaRPr kumimoji="0" lang="en-GB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3271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08002345</a:t>
                      </a:r>
                      <a:endParaRPr kumimoji="0" lang="en-GB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52</a:t>
                      </a:r>
                      <a:endParaRPr kumimoji="0" lang="en-GB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1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01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101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589" grpId="0" animBg="1"/>
      <p:bldP spid="101586" grpId="0"/>
      <p:bldP spid="10158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01" name="AutoShape 105"/>
          <p:cNvSpPr>
            <a:spLocks noChangeArrowheads="1"/>
          </p:cNvSpPr>
          <p:nvPr/>
        </p:nvSpPr>
        <p:spPr bwMode="auto">
          <a:xfrm rot="5400000">
            <a:off x="2381250" y="4286251"/>
            <a:ext cx="1284287" cy="1223962"/>
          </a:xfrm>
          <a:prstGeom prst="rightArrowCallout">
            <a:avLst>
              <a:gd name="adj1" fmla="val 12325"/>
              <a:gd name="adj2" fmla="val 15466"/>
              <a:gd name="adj3" fmla="val 24016"/>
              <a:gd name="adj4" fmla="val 23773"/>
            </a:avLst>
          </a:prstGeom>
          <a:solidFill>
            <a:schemeClr val="tx2">
              <a:lumMod val="40000"/>
              <a:lumOff val="60000"/>
              <a:alpha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LEFT or RIGHT?</a:t>
            </a:r>
          </a:p>
        </p:txBody>
      </p:sp>
      <p:graphicFrame>
        <p:nvGraphicFramePr>
          <p:cNvPr id="106499" name="Group 3"/>
          <p:cNvGraphicFramePr>
            <a:graphicFrameLocks noGrp="1"/>
          </p:cNvGraphicFramePr>
          <p:nvPr/>
        </p:nvGraphicFramePr>
        <p:xfrm>
          <a:off x="541338" y="2373313"/>
          <a:ext cx="4030662" cy="1341120"/>
        </p:xfrm>
        <a:graphic>
          <a:graphicData uri="http://schemas.openxmlformats.org/drawingml/2006/table">
            <a:tbl>
              <a:tblPr firstRow="1">
                <a:tableStyleId>{E8B1032C-EA38-4F05-BA0D-38AFFFC7BED3}</a:tableStyleId>
              </a:tblPr>
              <a:tblGrid>
                <a:gridCol w="1343025"/>
                <a:gridCol w="1346200"/>
                <a:gridCol w="1341437"/>
              </a:tblGrid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Matric</a:t>
                      </a:r>
                      <a:endParaRPr kumimoji="0" lang="en-GB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Surname</a:t>
                      </a:r>
                      <a:endParaRPr kumimoji="0" lang="en-GB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Programme</a:t>
                      </a:r>
                      <a:endParaRPr kumimoji="0" lang="en-GB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08001234</a:t>
                      </a:r>
                      <a:endParaRPr kumimoji="0" lang="en-GB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Smith</a:t>
                      </a:r>
                      <a:endParaRPr kumimoji="0" lang="en-GB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BSc IT</a:t>
                      </a:r>
                      <a:endParaRPr kumimoji="0" lang="en-GB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08002345</a:t>
                      </a:r>
                      <a:endParaRPr kumimoji="0" lang="en-GB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Jones</a:t>
                      </a:r>
                      <a:endParaRPr kumimoji="0" lang="en-GB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BSc Comp</a:t>
                      </a:r>
                      <a:endParaRPr kumimoji="0" lang="en-GB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</a:tr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08003456</a:t>
                      </a:r>
                      <a:endParaRPr kumimoji="0" lang="en-GB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Brown</a:t>
                      </a:r>
                      <a:endParaRPr kumimoji="0" lang="en-GB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BSc BIS</a:t>
                      </a:r>
                      <a:endParaRPr kumimoji="0" lang="en-GB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  <p:sp>
        <p:nvSpPr>
          <p:cNvPr id="17434" name="Text Box 25"/>
          <p:cNvSpPr txBox="1">
            <a:spLocks noChangeArrowheads="1"/>
          </p:cNvSpPr>
          <p:nvPr/>
        </p:nvSpPr>
        <p:spPr bwMode="auto">
          <a:xfrm>
            <a:off x="468313" y="1935163"/>
            <a:ext cx="1873250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GB" sz="2000" dirty="0">
                <a:latin typeface="+mn-lt"/>
              </a:rPr>
              <a:t>Students</a:t>
            </a:r>
          </a:p>
        </p:txBody>
      </p:sp>
      <p:graphicFrame>
        <p:nvGraphicFramePr>
          <p:cNvPr id="106522" name="Group 26"/>
          <p:cNvGraphicFramePr>
            <a:graphicFrameLocks noGrp="1"/>
          </p:cNvGraphicFramePr>
          <p:nvPr/>
        </p:nvGraphicFramePr>
        <p:xfrm>
          <a:off x="5435600" y="2422525"/>
          <a:ext cx="2808288" cy="1005840"/>
        </p:xfrm>
        <a:graphic>
          <a:graphicData uri="http://schemas.openxmlformats.org/drawingml/2006/table">
            <a:tbl>
              <a:tblPr firstRow="1">
                <a:tableStyleId>{E8B1032C-EA38-4F05-BA0D-38AFFFC7BED3}</a:tableStyleId>
              </a:tblPr>
              <a:tblGrid>
                <a:gridCol w="1404938"/>
                <a:gridCol w="1403350"/>
              </a:tblGrid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Matric</a:t>
                      </a:r>
                      <a:endParaRPr kumimoji="0" lang="en-GB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Score</a:t>
                      </a:r>
                      <a:endParaRPr kumimoji="0" lang="en-GB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08001234</a:t>
                      </a:r>
                      <a:endParaRPr kumimoji="0" lang="en-GB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65</a:t>
                      </a:r>
                      <a:endParaRPr kumimoji="0" lang="en-GB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</a:tr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08002345</a:t>
                      </a:r>
                      <a:endParaRPr kumimoji="0" lang="en-GB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52</a:t>
                      </a:r>
                      <a:endParaRPr kumimoji="0" lang="en-GB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  <p:sp>
        <p:nvSpPr>
          <p:cNvPr id="17449" name="Text Box 43"/>
          <p:cNvSpPr txBox="1">
            <a:spLocks noChangeArrowheads="1"/>
          </p:cNvSpPr>
          <p:nvPr/>
        </p:nvSpPr>
        <p:spPr bwMode="auto">
          <a:xfrm>
            <a:off x="5362575" y="1990725"/>
            <a:ext cx="1873250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GB" sz="2000">
                <a:latin typeface="+mn-lt"/>
              </a:rPr>
              <a:t>Test_scores</a:t>
            </a:r>
          </a:p>
        </p:txBody>
      </p:sp>
      <p:sp>
        <p:nvSpPr>
          <p:cNvPr id="106600" name="Text Box 104"/>
          <p:cNvSpPr txBox="1">
            <a:spLocks noChangeArrowheads="1"/>
          </p:cNvSpPr>
          <p:nvPr/>
        </p:nvSpPr>
        <p:spPr bwMode="auto">
          <a:xfrm>
            <a:off x="539750" y="3890963"/>
            <a:ext cx="7777163" cy="1323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GB" sz="2000" dirty="0">
                <a:latin typeface="+mn-lt"/>
              </a:rPr>
              <a:t>SELECT 	*</a:t>
            </a:r>
          </a:p>
          <a:p>
            <a:pPr algn="l"/>
            <a:r>
              <a:rPr lang="en-GB" sz="2000" dirty="0">
                <a:latin typeface="+mn-lt"/>
              </a:rPr>
              <a:t>FROM		students s LEFT JOIN </a:t>
            </a:r>
            <a:r>
              <a:rPr lang="en-GB" sz="2000" dirty="0" err="1">
                <a:latin typeface="+mn-lt"/>
              </a:rPr>
              <a:t>test_scores</a:t>
            </a:r>
            <a:r>
              <a:rPr lang="en-GB" sz="2000" dirty="0">
                <a:latin typeface="+mn-lt"/>
              </a:rPr>
              <a:t> t </a:t>
            </a:r>
          </a:p>
          <a:p>
            <a:pPr algn="l"/>
            <a:r>
              <a:rPr lang="en-GB" sz="2000" dirty="0">
                <a:latin typeface="+mn-lt"/>
              </a:rPr>
              <a:t>		ON </a:t>
            </a:r>
            <a:r>
              <a:rPr lang="en-GB" sz="2000" dirty="0" err="1">
                <a:latin typeface="+mn-lt"/>
              </a:rPr>
              <a:t>s.matric</a:t>
            </a:r>
            <a:r>
              <a:rPr lang="en-GB" sz="2000" dirty="0">
                <a:latin typeface="+mn-lt"/>
              </a:rPr>
              <a:t> = </a:t>
            </a:r>
            <a:r>
              <a:rPr lang="en-GB" sz="2000" dirty="0" err="1">
                <a:latin typeface="+mn-lt"/>
              </a:rPr>
              <a:t>t.matric</a:t>
            </a:r>
            <a:endParaRPr lang="en-GB" sz="2000" dirty="0">
              <a:latin typeface="+mn-lt"/>
            </a:endParaRPr>
          </a:p>
          <a:p>
            <a:pPr algn="l"/>
            <a:endParaRPr lang="en-GB" sz="2000" dirty="0">
              <a:latin typeface="+mn-lt"/>
            </a:endParaRPr>
          </a:p>
        </p:txBody>
      </p:sp>
      <p:sp>
        <p:nvSpPr>
          <p:cNvPr id="106602" name="Text Box 106"/>
          <p:cNvSpPr txBox="1">
            <a:spLocks noChangeArrowheads="1"/>
          </p:cNvSpPr>
          <p:nvPr/>
        </p:nvSpPr>
        <p:spPr bwMode="auto">
          <a:xfrm>
            <a:off x="250825" y="5556250"/>
            <a:ext cx="8642350" cy="1158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GB" sz="2000">
                <a:latin typeface="+mn-lt"/>
              </a:rPr>
              <a:t>In this example, it is the left-hand table (ie the one mentioned first) which contains the additional records.</a:t>
            </a:r>
          </a:p>
          <a:p>
            <a:pPr algn="l">
              <a:spcBef>
                <a:spcPct val="50000"/>
              </a:spcBef>
            </a:pPr>
            <a:r>
              <a:rPr lang="en-GB" sz="2000">
                <a:latin typeface="+mn-lt"/>
              </a:rPr>
              <a:t>Therefore, a LEFT JOIN is required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6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6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06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601" grpId="0" animBg="1"/>
      <p:bldP spid="106600" grpId="0"/>
      <p:bldP spid="10660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Parallel relationships</a:t>
            </a:r>
            <a:endParaRPr lang="en-GB" dirty="0"/>
          </a:p>
        </p:txBody>
      </p:sp>
      <p:pic>
        <p:nvPicPr>
          <p:cNvPr id="52226" name="Picture 2" descr="Parallel relationship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2348880"/>
            <a:ext cx="6259814" cy="1656184"/>
          </a:xfrm>
          <a:prstGeom prst="rect">
            <a:avLst/>
          </a:prstGeom>
          <a:noFill/>
        </p:spPr>
      </p:pic>
      <p:pic>
        <p:nvPicPr>
          <p:cNvPr id="52228" name="Picture 4" descr="Parallel relationships and foreign key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31640" y="2348880"/>
            <a:ext cx="6269387" cy="194421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2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Recursive relationships</a:t>
            </a:r>
            <a:endParaRPr lang="en-GB" dirty="0"/>
          </a:p>
        </p:txBody>
      </p:sp>
      <p:pic>
        <p:nvPicPr>
          <p:cNvPr id="53250" name="Picture 2" descr="Recursive relationshi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2060848"/>
            <a:ext cx="4179507" cy="1872208"/>
          </a:xfrm>
          <a:prstGeom prst="rect">
            <a:avLst/>
          </a:prstGeom>
          <a:noFill/>
        </p:spPr>
      </p:pic>
      <p:pic>
        <p:nvPicPr>
          <p:cNvPr id="6" name="Picture 2" descr="Imaginary manager tabl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5656" y="2132856"/>
            <a:ext cx="6318588" cy="2088232"/>
          </a:xfrm>
          <a:prstGeom prst="rect">
            <a:avLst/>
          </a:prstGeom>
          <a:noFill/>
        </p:spPr>
      </p:pic>
      <p:graphicFrame>
        <p:nvGraphicFramePr>
          <p:cNvPr id="7" name="Content Placeholder 3"/>
          <p:cNvGraphicFramePr>
            <a:graphicFrameLocks/>
          </p:cNvGraphicFramePr>
          <p:nvPr/>
        </p:nvGraphicFramePr>
        <p:xfrm>
          <a:off x="2051720" y="4581128"/>
          <a:ext cx="5040561" cy="1817370"/>
        </p:xfrm>
        <a:graphic>
          <a:graphicData uri="http://schemas.openxmlformats.org/drawingml/2006/table">
            <a:tbl>
              <a:tblPr/>
              <a:tblGrid>
                <a:gridCol w="1296144"/>
                <a:gridCol w="1296145"/>
                <a:gridCol w="1224136"/>
                <a:gridCol w="1224136"/>
              </a:tblGrid>
              <a:tr h="327193">
                <a:tc>
                  <a:txBody>
                    <a:bodyPr/>
                    <a:lstStyle/>
                    <a:p>
                      <a:pPr algn="ctr"/>
                      <a:r>
                        <a:rPr lang="en-GB" sz="1600" b="1" kern="1200" dirty="0" err="1">
                          <a:solidFill>
                            <a:srgbClr val="CE3322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emp_no</a:t>
                      </a:r>
                      <a:endParaRPr lang="en-GB" sz="1600" b="1" kern="1200" dirty="0">
                        <a:solidFill>
                          <a:srgbClr val="CE3322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7625" marR="47625" marT="47625" marB="476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kern="1200" dirty="0" err="1">
                          <a:solidFill>
                            <a:srgbClr val="CE3322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first_name</a:t>
                      </a:r>
                      <a:endParaRPr lang="en-GB" sz="1600" b="1" kern="1200" dirty="0">
                        <a:solidFill>
                          <a:srgbClr val="CE3322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7625" marR="47625" marT="47625" marB="476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kern="1200">
                          <a:solidFill>
                            <a:srgbClr val="CE3322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last_name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kern="1200" dirty="0">
                          <a:solidFill>
                            <a:srgbClr val="CE3322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manager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7193">
                <a:tc>
                  <a:txBody>
                    <a:bodyPr/>
                    <a:lstStyle/>
                    <a:p>
                      <a:pPr algn="ctr" fontAlgn="t"/>
                      <a:r>
                        <a:rPr lang="en-GB" sz="1800" u="none" strike="noStrike">
                          <a:latin typeface="Arial"/>
                        </a:rPr>
                        <a:t>234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800" u="none" strike="noStrike" dirty="0">
                          <a:latin typeface="Arial"/>
                        </a:rPr>
                        <a:t>Erik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800" u="none" strike="noStrike" dirty="0">
                          <a:latin typeface="Arial"/>
                        </a:rPr>
                        <a:t>Eriksson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800" u="none" strike="noStrike" dirty="0">
                          <a:latin typeface="Arial"/>
                        </a:rPr>
                        <a:t> 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7193">
                <a:tc>
                  <a:txBody>
                    <a:bodyPr/>
                    <a:lstStyle/>
                    <a:p>
                      <a:pPr algn="ctr" fontAlgn="t"/>
                      <a:r>
                        <a:rPr lang="en-GB" sz="1800" u="none" strike="noStrike">
                          <a:latin typeface="Arial"/>
                        </a:rPr>
                        <a:t>432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800" u="none" strike="noStrike">
                          <a:latin typeface="Arial"/>
                        </a:rPr>
                        <a:t>Donald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800" u="none" strike="noStrike">
                          <a:latin typeface="Arial"/>
                        </a:rPr>
                        <a:t>McDonald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800" u="none" strike="noStrike">
                          <a:latin typeface="Arial"/>
                        </a:rPr>
                        <a:t>234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7193">
                <a:tc>
                  <a:txBody>
                    <a:bodyPr/>
                    <a:lstStyle/>
                    <a:p>
                      <a:pPr algn="ctr" fontAlgn="t"/>
                      <a:r>
                        <a:rPr lang="en-GB" sz="1800" u="none" strike="noStrike">
                          <a:latin typeface="Arial"/>
                        </a:rPr>
                        <a:t>524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800" u="none" strike="noStrike">
                          <a:latin typeface="Arial"/>
                        </a:rPr>
                        <a:t>Ivan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800" u="none" strike="noStrike">
                          <a:latin typeface="Arial"/>
                        </a:rPr>
                        <a:t>Ivanovich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800" u="none" strike="noStrike">
                          <a:latin typeface="Arial"/>
                        </a:rPr>
                        <a:t>234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7193">
                <a:tc>
                  <a:txBody>
                    <a:bodyPr/>
                    <a:lstStyle/>
                    <a:p>
                      <a:pPr algn="ctr" fontAlgn="t"/>
                      <a:r>
                        <a:rPr lang="en-GB" sz="1800" u="none" strike="noStrike" dirty="0">
                          <a:latin typeface="Arial"/>
                        </a:rPr>
                        <a:t>312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800" u="none" strike="noStrike">
                          <a:latin typeface="Arial"/>
                        </a:rPr>
                        <a:t>Connor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800" u="none" strike="noStrike">
                          <a:latin typeface="Arial"/>
                        </a:rPr>
                        <a:t>o'Connor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800" u="none" strike="noStrike" dirty="0">
                          <a:latin typeface="Arial"/>
                        </a:rPr>
                        <a:t>234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Agenda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Relational operations</a:t>
            </a:r>
          </a:p>
          <a:p>
            <a:pPr eaLnBrk="1" hangingPunct="1"/>
            <a:r>
              <a:rPr lang="en-GB" dirty="0" smtClean="0"/>
              <a:t>Foreign keys</a:t>
            </a:r>
          </a:p>
          <a:p>
            <a:pPr eaLnBrk="1" hangingPunct="1"/>
            <a:r>
              <a:rPr lang="en-GB" dirty="0" smtClean="0"/>
              <a:t>Representing relationships</a:t>
            </a:r>
          </a:p>
          <a:p>
            <a:pPr eaLnBrk="1" hangingPunct="1"/>
            <a:r>
              <a:rPr lang="en-GB" dirty="0" smtClean="0"/>
              <a:t>Referential integrity</a:t>
            </a:r>
          </a:p>
          <a:p>
            <a:pPr eaLnBrk="1" hangingPunct="1"/>
            <a:r>
              <a:rPr lang="en-GB" dirty="0" smtClean="0"/>
              <a:t>JOIN operations in SQL</a:t>
            </a:r>
          </a:p>
          <a:p>
            <a:pPr eaLnBrk="1" hangingPunct="1"/>
            <a:r>
              <a:rPr lang="en-GB" dirty="0" smtClean="0"/>
              <a:t>Advanced ER modelling</a:t>
            </a:r>
          </a:p>
          <a:p>
            <a:pPr eaLnBrk="1" hangingPunct="1"/>
            <a:r>
              <a:rPr lang="en-GB" dirty="0" smtClean="0"/>
              <a:t>Problems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Fan traps</a:t>
            </a:r>
            <a:endParaRPr lang="en-GB" dirty="0"/>
          </a:p>
        </p:txBody>
      </p:sp>
      <p:pic>
        <p:nvPicPr>
          <p:cNvPr id="54276" name="Picture 4" descr="Fan tra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2348880"/>
            <a:ext cx="7270858" cy="2880320"/>
          </a:xfrm>
          <a:prstGeom prst="rect">
            <a:avLst/>
          </a:prstGeom>
          <a:noFill/>
        </p:spPr>
      </p:pic>
      <p:pic>
        <p:nvPicPr>
          <p:cNvPr id="54278" name="Picture 6" descr="Fan trap soluti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2" y="2332104"/>
            <a:ext cx="7200800" cy="283997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4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Chasm traps</a:t>
            </a:r>
            <a:endParaRPr lang="en-GB" dirty="0"/>
          </a:p>
        </p:txBody>
      </p:sp>
      <p:pic>
        <p:nvPicPr>
          <p:cNvPr id="55298" name="Picture 2" descr="Chasm tra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2276872"/>
            <a:ext cx="6990900" cy="2808312"/>
          </a:xfrm>
          <a:prstGeom prst="rect">
            <a:avLst/>
          </a:prstGeom>
          <a:noFill/>
        </p:spPr>
      </p:pic>
      <p:pic>
        <p:nvPicPr>
          <p:cNvPr id="55300" name="Picture 4" descr="Chasm trap soluti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0" y="2295798"/>
            <a:ext cx="6912768" cy="273226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5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152842"/>
            <a:ext cx="7545089" cy="5541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Arrow Connector 7"/>
          <p:cNvCxnSpPr/>
          <p:nvPr/>
        </p:nvCxnSpPr>
        <p:spPr bwMode="auto">
          <a:xfrm>
            <a:off x="1825546" y="4797152"/>
            <a:ext cx="514206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>
            <a:off x="1809897" y="5085184"/>
            <a:ext cx="514206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049000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Operations on relations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SELECT</a:t>
            </a:r>
          </a:p>
          <a:p>
            <a:r>
              <a:rPr lang="en-GB" dirty="0" smtClean="0"/>
              <a:t>PROJECT</a:t>
            </a:r>
          </a:p>
          <a:p>
            <a:r>
              <a:rPr lang="en-GB" dirty="0" smtClean="0"/>
              <a:t>JOIN</a:t>
            </a:r>
          </a:p>
          <a:p>
            <a:r>
              <a:rPr lang="en-GB" dirty="0" smtClean="0"/>
              <a:t>PRODUCT</a:t>
            </a:r>
          </a:p>
          <a:p>
            <a:r>
              <a:rPr lang="en-GB" dirty="0" smtClean="0"/>
              <a:t>UNION</a:t>
            </a:r>
          </a:p>
          <a:p>
            <a:r>
              <a:rPr lang="en-GB" dirty="0" smtClean="0"/>
              <a:t>INTERSECT</a:t>
            </a:r>
          </a:p>
          <a:p>
            <a:r>
              <a:rPr lang="en-GB" dirty="0" smtClean="0"/>
              <a:t>DIFFERENCE</a:t>
            </a:r>
          </a:p>
          <a:p>
            <a:r>
              <a:rPr lang="en-GB" dirty="0" smtClean="0"/>
              <a:t>DIVIDE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611560" y="3573016"/>
            <a:ext cx="1944216" cy="14401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4067944" y="3429000"/>
            <a:ext cx="1872208" cy="1872208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5148064" y="3429000"/>
            <a:ext cx="1872208" cy="1872208"/>
          </a:xfrm>
          <a:prstGeom prst="ellipse">
            <a:avLst/>
          </a:prstGeom>
          <a:solidFill>
            <a:schemeClr val="accent5">
              <a:lumMod val="90000"/>
              <a:alpha val="50000"/>
            </a:schemeClr>
          </a:solidFill>
          <a:ln>
            <a:solidFill>
              <a:schemeClr val="accent5">
                <a:lumMod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267744" y="4149080"/>
            <a:ext cx="3190081" cy="137170"/>
          </a:xfrm>
          <a:prstGeom prst="straightConnector1">
            <a:avLst/>
          </a:prstGeom>
          <a:ln>
            <a:solidFill>
              <a:schemeClr val="accent1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483768" y="4515966"/>
            <a:ext cx="2188245" cy="84609"/>
          </a:xfrm>
          <a:prstGeom prst="straightConnector1">
            <a:avLst/>
          </a:prstGeom>
          <a:ln>
            <a:solidFill>
              <a:schemeClr val="accent1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763688" y="3789040"/>
            <a:ext cx="2108225" cy="97160"/>
          </a:xfrm>
          <a:prstGeom prst="straightConnector1">
            <a:avLst/>
          </a:prstGeom>
          <a:ln>
            <a:solidFill>
              <a:schemeClr val="accent1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ular Callout 14"/>
          <p:cNvSpPr/>
          <p:nvPr/>
        </p:nvSpPr>
        <p:spPr>
          <a:xfrm>
            <a:off x="1619672" y="5445224"/>
            <a:ext cx="2520280" cy="1080120"/>
          </a:xfrm>
          <a:prstGeom prst="wedgeRectCallout">
            <a:avLst>
              <a:gd name="adj1" fmla="val -48391"/>
              <a:gd name="adj2" fmla="val -8565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GB" sz="1800" dirty="0" smtClean="0">
                <a:solidFill>
                  <a:schemeClr val="tx1"/>
                </a:solidFill>
              </a:rPr>
              <a:t>Columns in one table matching all columns in another table</a:t>
            </a:r>
            <a:endParaRPr lang="en-GB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Operations on relations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75" y="2087758"/>
            <a:ext cx="2497733" cy="1917306"/>
          </a:xfrm>
        </p:spPr>
        <p:txBody>
          <a:bodyPr/>
          <a:lstStyle/>
          <a:p>
            <a:r>
              <a:rPr lang="en-GB" dirty="0" smtClean="0"/>
              <a:t>SELECT</a:t>
            </a:r>
          </a:p>
          <a:p>
            <a:r>
              <a:rPr lang="en-GB" dirty="0" smtClean="0"/>
              <a:t>PROJECT</a:t>
            </a:r>
          </a:p>
          <a:p>
            <a:r>
              <a:rPr lang="en-GB" dirty="0" smtClean="0"/>
              <a:t>JOIN</a:t>
            </a:r>
          </a:p>
          <a:p>
            <a:r>
              <a:rPr lang="en-GB" dirty="0" smtClean="0"/>
              <a:t>PRODUCT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4067944" y="2060848"/>
            <a:ext cx="3528392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>
                <a:tab pos="1343025" algn="l"/>
              </a:tabLst>
              <a:defRPr/>
            </a:pP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SELECT	</a:t>
            </a:r>
            <a:r>
              <a:rPr kumimoji="0" lang="en-GB" sz="20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column names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>
                <a:tab pos="1343025" algn="l"/>
              </a:tabLst>
              <a:defRPr/>
            </a:pPr>
            <a:r>
              <a:rPr lang="en-GB" sz="2000" kern="0" dirty="0" smtClean="0">
                <a:latin typeface="+mn-lt"/>
                <a:cs typeface="+mn-cs"/>
              </a:rPr>
              <a:t>FROM	</a:t>
            </a:r>
            <a:r>
              <a:rPr lang="en-GB" sz="2000" i="1" kern="0" dirty="0" smtClean="0">
                <a:latin typeface="+mn-lt"/>
                <a:cs typeface="+mn-cs"/>
              </a:rPr>
              <a:t>table name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>
                <a:tab pos="1343025" algn="l"/>
              </a:tabLst>
              <a:defRPr/>
            </a:pP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WHERE	</a:t>
            </a:r>
            <a:r>
              <a:rPr kumimoji="0" lang="en-GB" sz="20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criteria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2123728" y="2343150"/>
            <a:ext cx="1962497" cy="293762"/>
          </a:xfrm>
          <a:prstGeom prst="straightConnector1">
            <a:avLst/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12" idx="1"/>
          </p:cNvCxnSpPr>
          <p:nvPr/>
        </p:nvCxnSpPr>
        <p:spPr>
          <a:xfrm>
            <a:off x="1971675" y="2314575"/>
            <a:ext cx="2096269" cy="610369"/>
          </a:xfrm>
          <a:prstGeom prst="straightConnector1">
            <a:avLst/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2123731" y="4365104"/>
          <a:ext cx="244827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6090"/>
                <a:gridCol w="816090"/>
                <a:gridCol w="816090"/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323528" y="4869160"/>
            <a:ext cx="1584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latin typeface="+mn-lt"/>
              </a:rPr>
              <a:t>SELECT</a:t>
            </a:r>
            <a:endParaRPr lang="en-GB" sz="2000" dirty="0">
              <a:latin typeface="+mn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228184" y="3861048"/>
            <a:ext cx="1584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latin typeface="+mn-lt"/>
              </a:rPr>
              <a:t>PROJECT</a:t>
            </a:r>
            <a:endParaRPr lang="en-GB" sz="2000" dirty="0">
              <a:latin typeface="+mn-lt"/>
            </a:endParaRPr>
          </a:p>
        </p:txBody>
      </p:sp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5796138" y="4383112"/>
          <a:ext cx="244827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6090"/>
                <a:gridCol w="816090"/>
                <a:gridCol w="816090"/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9" name="Straight Arrow Connector 28"/>
          <p:cNvCxnSpPr/>
          <p:nvPr/>
        </p:nvCxnSpPr>
        <p:spPr>
          <a:xfrm>
            <a:off x="1528763" y="5286375"/>
            <a:ext cx="4190851" cy="14833"/>
          </a:xfrm>
          <a:prstGeom prst="straightConnector1">
            <a:avLst/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1547664" y="4926335"/>
            <a:ext cx="4190851" cy="14833"/>
          </a:xfrm>
          <a:prstGeom prst="straightConnector1">
            <a:avLst/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rot="5400000">
            <a:off x="6250855" y="5031311"/>
            <a:ext cx="1533726" cy="5109"/>
          </a:xfrm>
          <a:prstGeom prst="straightConnector1">
            <a:avLst/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611560" y="2132856"/>
            <a:ext cx="1800200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2" grpId="0"/>
      <p:bldP spid="23" grpId="0"/>
      <p:bldP spid="3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Operations on relations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75" y="2087758"/>
            <a:ext cx="2497733" cy="1989314"/>
          </a:xfrm>
        </p:spPr>
        <p:txBody>
          <a:bodyPr/>
          <a:lstStyle/>
          <a:p>
            <a:r>
              <a:rPr lang="en-GB" dirty="0" smtClean="0"/>
              <a:t>JOIN</a:t>
            </a:r>
          </a:p>
          <a:p>
            <a:r>
              <a:rPr lang="en-GB" dirty="0" smtClean="0"/>
              <a:t>PRODUCT</a:t>
            </a:r>
          </a:p>
          <a:p>
            <a:endParaRPr lang="en-GB" dirty="0" smtClean="0"/>
          </a:p>
          <a:p>
            <a:r>
              <a:rPr lang="en-GB" dirty="0" smtClean="0"/>
              <a:t>All possible combinations</a:t>
            </a:r>
          </a:p>
        </p:txBody>
      </p:sp>
      <p:sp>
        <p:nvSpPr>
          <p:cNvPr id="33" name="Rectangle 32"/>
          <p:cNvSpPr/>
          <p:nvPr/>
        </p:nvSpPr>
        <p:spPr>
          <a:xfrm>
            <a:off x="611560" y="2492896"/>
            <a:ext cx="1800200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Content Placeholder 2"/>
          <p:cNvSpPr txBox="1">
            <a:spLocks/>
          </p:cNvSpPr>
          <p:nvPr/>
        </p:nvSpPr>
        <p:spPr bwMode="auto">
          <a:xfrm>
            <a:off x="346075" y="4941168"/>
            <a:ext cx="8114357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X B = { P, Q, R, S}  X  {W, X, Y, Z}  =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lang="en-GB" sz="2000" kern="0" dirty="0" smtClean="0">
              <a:latin typeface="+mn-lt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  (P,W),  (P,X),  (P,Y),  (P,Z),  (Q,W),  (Q,X),  (Q,Y),  (Q,Z),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GB" sz="2000" kern="0" dirty="0" smtClean="0">
                <a:latin typeface="+mn-lt"/>
                <a:cs typeface="+mn-cs"/>
              </a:rPr>
              <a:t>   (R,W),  (R,X),  (R,Y),  (R,Z),  (S,W),  (S,X),  (S,Y),  (S,Z)  }</a:t>
            </a:r>
            <a:endParaRPr kumimoji="0" lang="en-GB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1" name="Content Placeholder 3" descr="Sets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2771800" y="2115781"/>
            <a:ext cx="5832648" cy="24653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3" grpId="0" animBg="1"/>
      <p:bldP spid="3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PRODUCT operation</a:t>
            </a:r>
            <a:endParaRPr lang="en-GB" dirty="0"/>
          </a:p>
        </p:txBody>
      </p:sp>
      <p:grpSp>
        <p:nvGrpSpPr>
          <p:cNvPr id="3" name="Group 28"/>
          <p:cNvGrpSpPr/>
          <p:nvPr/>
        </p:nvGrpSpPr>
        <p:grpSpPr>
          <a:xfrm>
            <a:off x="3059832" y="3140968"/>
            <a:ext cx="2016224" cy="1512168"/>
            <a:chOff x="2987824" y="4077072"/>
            <a:chExt cx="2016224" cy="1512168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23" name="Circular Arrow 22"/>
            <p:cNvSpPr/>
            <p:nvPr/>
          </p:nvSpPr>
          <p:spPr>
            <a:xfrm>
              <a:off x="2987824" y="4077072"/>
              <a:ext cx="1152128" cy="1512168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16398764"/>
                <a:gd name="adj5" fmla="val 125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24" name="Circular Arrow 23"/>
            <p:cNvSpPr/>
            <p:nvPr/>
          </p:nvSpPr>
          <p:spPr>
            <a:xfrm flipH="1">
              <a:off x="3851920" y="4077072"/>
              <a:ext cx="1152128" cy="1512168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16398764"/>
                <a:gd name="adj5" fmla="val 125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10" name="Content Placeholder 3"/>
          <p:cNvGraphicFramePr>
            <a:graphicFrameLocks/>
          </p:cNvGraphicFramePr>
          <p:nvPr/>
        </p:nvGraphicFramePr>
        <p:xfrm>
          <a:off x="1115616" y="4012376"/>
          <a:ext cx="6768751" cy="2682240"/>
        </p:xfrm>
        <a:graphic>
          <a:graphicData uri="http://schemas.openxmlformats.org/drawingml/2006/table">
            <a:tbl>
              <a:tblPr/>
              <a:tblGrid>
                <a:gridCol w="1400432"/>
                <a:gridCol w="1400432"/>
                <a:gridCol w="1322629"/>
                <a:gridCol w="1322629"/>
                <a:gridCol w="1322629"/>
              </a:tblGrid>
              <a:tr h="327193">
                <a:tc>
                  <a:txBody>
                    <a:bodyPr/>
                    <a:lstStyle/>
                    <a:p>
                      <a:r>
                        <a:rPr lang="en-GB" sz="1600" b="1" kern="1200" dirty="0" err="1" smtClean="0">
                          <a:solidFill>
                            <a:srgbClr val="CE3322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dept_code</a:t>
                      </a:r>
                      <a:endParaRPr lang="en-GB" sz="1600" b="1" kern="1200" dirty="0">
                        <a:solidFill>
                          <a:srgbClr val="CE3322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kern="1200" dirty="0" err="1" smtClean="0">
                          <a:solidFill>
                            <a:srgbClr val="CE3322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dept_name</a:t>
                      </a:r>
                      <a:endParaRPr lang="en-GB" sz="1600" b="1" kern="1200" dirty="0">
                        <a:solidFill>
                          <a:srgbClr val="CE3322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1" kern="1200" dirty="0" err="1" smtClean="0">
                          <a:solidFill>
                            <a:srgbClr val="CE3322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dept_code</a:t>
                      </a:r>
                      <a:endParaRPr lang="en-GB" sz="1600" b="1" kern="1200" dirty="0" smtClean="0">
                        <a:solidFill>
                          <a:srgbClr val="CE3322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kern="1200" dirty="0" err="1" smtClean="0">
                          <a:solidFill>
                            <a:srgbClr val="CE3322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emp_code</a:t>
                      </a:r>
                      <a:endParaRPr lang="en-GB" sz="1600" b="1" kern="1200" dirty="0">
                        <a:solidFill>
                          <a:srgbClr val="CE3322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kern="1200" dirty="0" smtClean="0">
                          <a:solidFill>
                            <a:srgbClr val="CE3322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surname</a:t>
                      </a:r>
                      <a:endParaRPr lang="en-GB" sz="1600" b="1" kern="1200" dirty="0">
                        <a:solidFill>
                          <a:srgbClr val="CE3322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7193"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COMP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Computing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COMP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100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Smith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7193"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COMP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Computing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COMP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101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Jones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7193"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COMP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Computing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HEALTH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102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Brown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7193"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BUS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Business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COMP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100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Smith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7193"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BUS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Business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COMP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101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Jones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7193"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BUS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Business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HEALTH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102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Brown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7193"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HEALTH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Health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COMP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100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Smith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1" name="Content Placeholder 3"/>
          <p:cNvGraphicFramePr>
            <a:graphicFrameLocks/>
          </p:cNvGraphicFramePr>
          <p:nvPr/>
        </p:nvGraphicFramePr>
        <p:xfrm>
          <a:off x="899591" y="2204864"/>
          <a:ext cx="2592289" cy="1422812"/>
        </p:xfrm>
        <a:graphic>
          <a:graphicData uri="http://schemas.openxmlformats.org/drawingml/2006/table">
            <a:tbl>
              <a:tblPr/>
              <a:tblGrid>
                <a:gridCol w="1296145"/>
                <a:gridCol w="1296144"/>
              </a:tblGrid>
              <a:tr h="355703">
                <a:tc>
                  <a:txBody>
                    <a:bodyPr/>
                    <a:lstStyle/>
                    <a:p>
                      <a:r>
                        <a:rPr lang="en-GB" sz="1600" b="1" kern="1200" dirty="0" err="1" smtClean="0">
                          <a:solidFill>
                            <a:srgbClr val="CE3322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dept_code</a:t>
                      </a:r>
                      <a:endParaRPr lang="en-GB" sz="1600" b="1" kern="1200" dirty="0">
                        <a:solidFill>
                          <a:srgbClr val="CE3322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kern="1200" dirty="0" err="1" smtClean="0">
                          <a:solidFill>
                            <a:srgbClr val="CE3322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dept_name</a:t>
                      </a:r>
                      <a:endParaRPr lang="en-GB" sz="1600" b="1" kern="1200" dirty="0">
                        <a:solidFill>
                          <a:srgbClr val="CE3322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5703"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COMP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Computing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5703"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BUS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Business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5703"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HEALTH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Health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2" name="Content Placeholder 3"/>
          <p:cNvGraphicFramePr>
            <a:graphicFrameLocks/>
          </p:cNvGraphicFramePr>
          <p:nvPr/>
        </p:nvGraphicFramePr>
        <p:xfrm>
          <a:off x="4644007" y="2204864"/>
          <a:ext cx="3744417" cy="1422812"/>
        </p:xfrm>
        <a:graphic>
          <a:graphicData uri="http://schemas.openxmlformats.org/drawingml/2006/table">
            <a:tbl>
              <a:tblPr/>
              <a:tblGrid>
                <a:gridCol w="1296145"/>
                <a:gridCol w="1224136"/>
                <a:gridCol w="1224136"/>
              </a:tblGrid>
              <a:tr h="355703">
                <a:tc>
                  <a:txBody>
                    <a:bodyPr/>
                    <a:lstStyle/>
                    <a:p>
                      <a:r>
                        <a:rPr lang="en-GB" sz="1600" b="1" kern="1200" dirty="0" err="1" smtClean="0">
                          <a:solidFill>
                            <a:srgbClr val="CE3322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dept_code</a:t>
                      </a:r>
                      <a:endParaRPr lang="en-GB" sz="1600" b="1" kern="1200" dirty="0">
                        <a:solidFill>
                          <a:srgbClr val="CE3322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kern="1200" dirty="0" err="1" smtClean="0">
                          <a:solidFill>
                            <a:srgbClr val="CE3322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emp_code</a:t>
                      </a:r>
                      <a:endParaRPr lang="en-GB" sz="1600" b="1" kern="1200" dirty="0">
                        <a:solidFill>
                          <a:srgbClr val="CE3322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kern="1200" dirty="0" smtClean="0">
                          <a:solidFill>
                            <a:srgbClr val="CE3322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surname</a:t>
                      </a:r>
                      <a:endParaRPr lang="en-GB" sz="1600" b="1" kern="1200" dirty="0">
                        <a:solidFill>
                          <a:srgbClr val="CE3322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5703"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COMP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100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Smith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5703"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COMP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101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Jones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5703"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HEALTH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102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Brown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JOIN operation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75" y="2087758"/>
            <a:ext cx="8448674" cy="1125218"/>
          </a:xfrm>
        </p:spPr>
        <p:txBody>
          <a:bodyPr/>
          <a:lstStyle/>
          <a:p>
            <a:pPr>
              <a:tabLst>
                <a:tab pos="1971675" algn="l"/>
              </a:tabLst>
            </a:pPr>
            <a:r>
              <a:rPr lang="en-GB" dirty="0" smtClean="0"/>
              <a:t>Returns a combination of columns from more than one table where some condition is true</a:t>
            </a:r>
          </a:p>
          <a:p>
            <a:pPr lvl="1">
              <a:tabLst>
                <a:tab pos="1971675" algn="l"/>
              </a:tabLst>
            </a:pPr>
            <a:r>
              <a:rPr lang="en-GB" dirty="0" err="1" smtClean="0"/>
              <a:t>eg</a:t>
            </a:r>
            <a:r>
              <a:rPr lang="en-GB" dirty="0" smtClean="0"/>
              <a:t>. Column x in one table = column y in another table</a:t>
            </a:r>
          </a:p>
        </p:txBody>
      </p:sp>
      <p:grpSp>
        <p:nvGrpSpPr>
          <p:cNvPr id="10" name="Group 28"/>
          <p:cNvGrpSpPr/>
          <p:nvPr/>
        </p:nvGrpSpPr>
        <p:grpSpPr>
          <a:xfrm>
            <a:off x="3059832" y="4312816"/>
            <a:ext cx="2016224" cy="1512168"/>
            <a:chOff x="2987824" y="4077072"/>
            <a:chExt cx="2016224" cy="1512168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11" name="Circular Arrow 10"/>
            <p:cNvSpPr/>
            <p:nvPr/>
          </p:nvSpPr>
          <p:spPr>
            <a:xfrm>
              <a:off x="2987824" y="4077072"/>
              <a:ext cx="1152128" cy="1512168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16398764"/>
                <a:gd name="adj5" fmla="val 125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2" name="Circular Arrow 11"/>
            <p:cNvSpPr/>
            <p:nvPr/>
          </p:nvSpPr>
          <p:spPr>
            <a:xfrm flipH="1">
              <a:off x="3851920" y="4077072"/>
              <a:ext cx="1152128" cy="1512168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16398764"/>
                <a:gd name="adj5" fmla="val 125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13" name="Content Placeholder 3"/>
          <p:cNvGraphicFramePr>
            <a:graphicFrameLocks/>
          </p:cNvGraphicFramePr>
          <p:nvPr/>
        </p:nvGraphicFramePr>
        <p:xfrm>
          <a:off x="1547663" y="5184224"/>
          <a:ext cx="5040561" cy="1341120"/>
        </p:xfrm>
        <a:graphic>
          <a:graphicData uri="http://schemas.openxmlformats.org/drawingml/2006/table">
            <a:tbl>
              <a:tblPr/>
              <a:tblGrid>
                <a:gridCol w="1296145"/>
                <a:gridCol w="1296144"/>
                <a:gridCol w="1224136"/>
                <a:gridCol w="1224136"/>
              </a:tblGrid>
              <a:tr h="327193">
                <a:tc>
                  <a:txBody>
                    <a:bodyPr/>
                    <a:lstStyle/>
                    <a:p>
                      <a:r>
                        <a:rPr lang="en-GB" sz="1600" b="1" kern="1200" dirty="0" err="1" smtClean="0">
                          <a:solidFill>
                            <a:srgbClr val="CE3322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dept_code</a:t>
                      </a:r>
                      <a:endParaRPr lang="en-GB" sz="1600" b="1" kern="1200" dirty="0">
                        <a:solidFill>
                          <a:srgbClr val="CE3322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kern="1200" dirty="0" err="1" smtClean="0">
                          <a:solidFill>
                            <a:srgbClr val="CE3322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dept_name</a:t>
                      </a:r>
                      <a:endParaRPr lang="en-GB" sz="1600" b="1" kern="1200" dirty="0">
                        <a:solidFill>
                          <a:srgbClr val="CE3322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kern="1200" dirty="0" err="1" smtClean="0">
                          <a:solidFill>
                            <a:srgbClr val="CE3322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emp_code</a:t>
                      </a:r>
                      <a:endParaRPr lang="en-GB" sz="1600" b="1" kern="1200" dirty="0">
                        <a:solidFill>
                          <a:srgbClr val="CE3322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kern="1200" dirty="0" smtClean="0">
                          <a:solidFill>
                            <a:srgbClr val="CE3322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surname</a:t>
                      </a:r>
                      <a:endParaRPr lang="en-GB" sz="1600" b="1" kern="1200" dirty="0">
                        <a:solidFill>
                          <a:srgbClr val="CE3322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7193"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COMP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Computing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100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Smith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7193"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COMP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Computing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101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Jones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7193"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HEALTH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Health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102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Brown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4" name="Content Placeholder 3"/>
          <p:cNvGraphicFramePr>
            <a:graphicFrameLocks/>
          </p:cNvGraphicFramePr>
          <p:nvPr/>
        </p:nvGraphicFramePr>
        <p:xfrm>
          <a:off x="899591" y="3376712"/>
          <a:ext cx="2592289" cy="1422812"/>
        </p:xfrm>
        <a:graphic>
          <a:graphicData uri="http://schemas.openxmlformats.org/drawingml/2006/table">
            <a:tbl>
              <a:tblPr/>
              <a:tblGrid>
                <a:gridCol w="1296145"/>
                <a:gridCol w="1296144"/>
              </a:tblGrid>
              <a:tr h="355703">
                <a:tc>
                  <a:txBody>
                    <a:bodyPr/>
                    <a:lstStyle/>
                    <a:p>
                      <a:r>
                        <a:rPr lang="en-GB" sz="1600" b="1" kern="1200" dirty="0" err="1" smtClean="0">
                          <a:solidFill>
                            <a:srgbClr val="CE3322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dept_code</a:t>
                      </a:r>
                      <a:endParaRPr lang="en-GB" sz="1600" b="1" kern="1200" dirty="0">
                        <a:solidFill>
                          <a:srgbClr val="CE3322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kern="1200" dirty="0" err="1" smtClean="0">
                          <a:solidFill>
                            <a:srgbClr val="CE3322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dept_name</a:t>
                      </a:r>
                      <a:endParaRPr lang="en-GB" sz="1600" b="1" kern="1200" dirty="0">
                        <a:solidFill>
                          <a:srgbClr val="CE3322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5703"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COMP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Computing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5703"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BUS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Business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5703"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HEALTH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Health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5" name="Content Placeholder 3"/>
          <p:cNvGraphicFramePr>
            <a:graphicFrameLocks/>
          </p:cNvGraphicFramePr>
          <p:nvPr/>
        </p:nvGraphicFramePr>
        <p:xfrm>
          <a:off x="4644007" y="3376712"/>
          <a:ext cx="3744417" cy="1422812"/>
        </p:xfrm>
        <a:graphic>
          <a:graphicData uri="http://schemas.openxmlformats.org/drawingml/2006/table">
            <a:tbl>
              <a:tblPr/>
              <a:tblGrid>
                <a:gridCol w="1296145"/>
                <a:gridCol w="1224136"/>
                <a:gridCol w="1224136"/>
              </a:tblGrid>
              <a:tr h="355703">
                <a:tc>
                  <a:txBody>
                    <a:bodyPr/>
                    <a:lstStyle/>
                    <a:p>
                      <a:r>
                        <a:rPr lang="en-GB" sz="1600" b="1" kern="1200" dirty="0" err="1" smtClean="0">
                          <a:solidFill>
                            <a:srgbClr val="CE3322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dept_code</a:t>
                      </a:r>
                      <a:endParaRPr lang="en-GB" sz="1600" b="1" kern="1200" dirty="0">
                        <a:solidFill>
                          <a:srgbClr val="CE3322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kern="1200" dirty="0" err="1" smtClean="0">
                          <a:solidFill>
                            <a:srgbClr val="CE3322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emp_code</a:t>
                      </a:r>
                      <a:endParaRPr lang="en-GB" sz="1600" b="1" kern="1200" dirty="0">
                        <a:solidFill>
                          <a:srgbClr val="CE3322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kern="1200" dirty="0" smtClean="0">
                          <a:solidFill>
                            <a:srgbClr val="CE3322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surname</a:t>
                      </a:r>
                      <a:endParaRPr lang="en-GB" sz="1600" b="1" kern="1200" dirty="0">
                        <a:solidFill>
                          <a:srgbClr val="CE3322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5703"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COMP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100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Smith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5703"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COMP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101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Jones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5703"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HEALTH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102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Brown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Foreign key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75" y="2087758"/>
            <a:ext cx="8448674" cy="1125218"/>
          </a:xfrm>
        </p:spPr>
        <p:txBody>
          <a:bodyPr/>
          <a:lstStyle/>
          <a:p>
            <a:pPr>
              <a:tabLst>
                <a:tab pos="1971675" algn="l"/>
              </a:tabLst>
            </a:pPr>
            <a:r>
              <a:rPr lang="en-GB" dirty="0" smtClean="0"/>
              <a:t>Identifies a unique related row in another table</a:t>
            </a:r>
          </a:p>
        </p:txBody>
      </p:sp>
      <p:grpSp>
        <p:nvGrpSpPr>
          <p:cNvPr id="4" name="Group 28"/>
          <p:cNvGrpSpPr/>
          <p:nvPr/>
        </p:nvGrpSpPr>
        <p:grpSpPr>
          <a:xfrm>
            <a:off x="3059832" y="4312816"/>
            <a:ext cx="2016224" cy="1512168"/>
            <a:chOff x="2987824" y="4077072"/>
            <a:chExt cx="2016224" cy="1512168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11" name="Circular Arrow 10"/>
            <p:cNvSpPr/>
            <p:nvPr/>
          </p:nvSpPr>
          <p:spPr>
            <a:xfrm>
              <a:off x="2987824" y="4077072"/>
              <a:ext cx="1152128" cy="1512168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16398764"/>
                <a:gd name="adj5" fmla="val 125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2" name="Circular Arrow 11"/>
            <p:cNvSpPr/>
            <p:nvPr/>
          </p:nvSpPr>
          <p:spPr>
            <a:xfrm flipH="1">
              <a:off x="3851920" y="4077072"/>
              <a:ext cx="1152128" cy="1512168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16398764"/>
                <a:gd name="adj5" fmla="val 125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13" name="Content Placeholder 3"/>
          <p:cNvGraphicFramePr>
            <a:graphicFrameLocks/>
          </p:cNvGraphicFramePr>
          <p:nvPr/>
        </p:nvGraphicFramePr>
        <p:xfrm>
          <a:off x="1547663" y="5184224"/>
          <a:ext cx="5040561" cy="1341120"/>
        </p:xfrm>
        <a:graphic>
          <a:graphicData uri="http://schemas.openxmlformats.org/drawingml/2006/table">
            <a:tbl>
              <a:tblPr/>
              <a:tblGrid>
                <a:gridCol w="1296145"/>
                <a:gridCol w="1296144"/>
                <a:gridCol w="1224136"/>
                <a:gridCol w="1224136"/>
              </a:tblGrid>
              <a:tr h="327193">
                <a:tc>
                  <a:txBody>
                    <a:bodyPr/>
                    <a:lstStyle/>
                    <a:p>
                      <a:r>
                        <a:rPr lang="en-GB" sz="1600" b="1" kern="1200" dirty="0" err="1" smtClean="0">
                          <a:solidFill>
                            <a:srgbClr val="CE3322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dept_code</a:t>
                      </a:r>
                      <a:endParaRPr lang="en-GB" sz="1600" b="1" kern="1200" dirty="0">
                        <a:solidFill>
                          <a:srgbClr val="CE3322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kern="1200" dirty="0" err="1" smtClean="0">
                          <a:solidFill>
                            <a:srgbClr val="CE3322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dept_name</a:t>
                      </a:r>
                      <a:endParaRPr lang="en-GB" sz="1600" b="1" kern="1200" dirty="0">
                        <a:solidFill>
                          <a:srgbClr val="CE3322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kern="1200" dirty="0" err="1" smtClean="0">
                          <a:solidFill>
                            <a:srgbClr val="CE3322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emp_code</a:t>
                      </a:r>
                      <a:endParaRPr lang="en-GB" sz="1600" b="1" kern="1200" dirty="0">
                        <a:solidFill>
                          <a:srgbClr val="CE3322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kern="1200" dirty="0" smtClean="0">
                          <a:solidFill>
                            <a:srgbClr val="CE3322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surname</a:t>
                      </a:r>
                      <a:endParaRPr lang="en-GB" sz="1600" b="1" kern="1200" dirty="0">
                        <a:solidFill>
                          <a:srgbClr val="CE3322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7193"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COMP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Computing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100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Smith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7193"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COMP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Computing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101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Jones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7193"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HEALTH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Health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102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Brown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4" name="Content Placeholder 3"/>
          <p:cNvGraphicFramePr>
            <a:graphicFrameLocks/>
          </p:cNvGraphicFramePr>
          <p:nvPr/>
        </p:nvGraphicFramePr>
        <p:xfrm>
          <a:off x="899591" y="3376712"/>
          <a:ext cx="2592289" cy="1422812"/>
        </p:xfrm>
        <a:graphic>
          <a:graphicData uri="http://schemas.openxmlformats.org/drawingml/2006/table">
            <a:tbl>
              <a:tblPr/>
              <a:tblGrid>
                <a:gridCol w="1296145"/>
                <a:gridCol w="1296144"/>
              </a:tblGrid>
              <a:tr h="355703">
                <a:tc>
                  <a:txBody>
                    <a:bodyPr/>
                    <a:lstStyle/>
                    <a:p>
                      <a:r>
                        <a:rPr lang="en-GB" sz="1600" b="1" kern="1200" dirty="0" err="1" smtClean="0">
                          <a:solidFill>
                            <a:srgbClr val="CE3322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dept_code</a:t>
                      </a:r>
                      <a:endParaRPr lang="en-GB" sz="1600" b="1" kern="1200" dirty="0">
                        <a:solidFill>
                          <a:srgbClr val="CE3322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kern="1200" dirty="0" err="1" smtClean="0">
                          <a:solidFill>
                            <a:srgbClr val="CE3322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dept_name</a:t>
                      </a:r>
                      <a:endParaRPr lang="en-GB" sz="1600" b="1" kern="1200" dirty="0">
                        <a:solidFill>
                          <a:srgbClr val="CE3322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5703"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COMP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Computing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5703"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BUS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Business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5703"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HEALTH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Health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5" name="Content Placeholder 3"/>
          <p:cNvGraphicFramePr>
            <a:graphicFrameLocks/>
          </p:cNvGraphicFramePr>
          <p:nvPr/>
        </p:nvGraphicFramePr>
        <p:xfrm>
          <a:off x="4644007" y="3376712"/>
          <a:ext cx="3744417" cy="1422812"/>
        </p:xfrm>
        <a:graphic>
          <a:graphicData uri="http://schemas.openxmlformats.org/drawingml/2006/table">
            <a:tbl>
              <a:tblPr/>
              <a:tblGrid>
                <a:gridCol w="1296145"/>
                <a:gridCol w="1224136"/>
                <a:gridCol w="1224136"/>
              </a:tblGrid>
              <a:tr h="355703">
                <a:tc>
                  <a:txBody>
                    <a:bodyPr/>
                    <a:lstStyle/>
                    <a:p>
                      <a:r>
                        <a:rPr lang="en-GB" sz="1600" b="1" kern="1200" dirty="0" err="1" smtClean="0">
                          <a:solidFill>
                            <a:srgbClr val="CE3322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dept_code</a:t>
                      </a:r>
                      <a:endParaRPr lang="en-GB" sz="1600" b="1" kern="1200" dirty="0">
                        <a:solidFill>
                          <a:srgbClr val="CE3322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kern="1200" dirty="0" err="1" smtClean="0">
                          <a:solidFill>
                            <a:srgbClr val="CE3322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emp_code</a:t>
                      </a:r>
                      <a:endParaRPr lang="en-GB" sz="1600" b="1" kern="1200" dirty="0">
                        <a:solidFill>
                          <a:srgbClr val="CE3322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kern="1200" dirty="0" smtClean="0">
                          <a:solidFill>
                            <a:srgbClr val="CE3322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surname</a:t>
                      </a:r>
                      <a:endParaRPr lang="en-GB" sz="1600" b="1" kern="1200" dirty="0">
                        <a:solidFill>
                          <a:srgbClr val="CE3322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5703"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COMP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100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Smith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5703"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COMP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101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Jones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5703"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HEALTH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102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Brown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187624" y="2924944"/>
            <a:ext cx="576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>
                <a:latin typeface="+mn-lt"/>
              </a:rPr>
              <a:t>PK</a:t>
            </a:r>
            <a:endParaRPr lang="en-GB" sz="2000" dirty="0">
              <a:latin typeface="+mn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228184" y="2924944"/>
            <a:ext cx="576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>
                <a:latin typeface="+mn-lt"/>
              </a:rPr>
              <a:t>PK</a:t>
            </a:r>
            <a:endParaRPr lang="en-GB" sz="2000" dirty="0">
              <a:latin typeface="+mn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932040" y="2924944"/>
            <a:ext cx="576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>
                <a:latin typeface="+mn-lt"/>
              </a:rPr>
              <a:t>FK</a:t>
            </a:r>
            <a:endParaRPr lang="en-GB" sz="20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6" grpId="0"/>
      <p:bldP spid="1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1:* relationships</a:t>
            </a:r>
            <a:endParaRPr lang="en-GB" dirty="0"/>
          </a:p>
        </p:txBody>
      </p:sp>
      <p:pic>
        <p:nvPicPr>
          <p:cNvPr id="24578" name="Picture 2" descr="Programme and studen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19647" y="2060848"/>
            <a:ext cx="6048672" cy="1155366"/>
          </a:xfrm>
          <a:prstGeom prst="rect">
            <a:avLst/>
          </a:prstGeom>
          <a:noFill/>
        </p:spPr>
      </p:pic>
      <p:pic>
        <p:nvPicPr>
          <p:cNvPr id="24580" name="Picture 4" descr="Attributes in university table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19647" y="3573016"/>
            <a:ext cx="6136729" cy="2160240"/>
          </a:xfrm>
          <a:prstGeom prst="rect">
            <a:avLst/>
          </a:prstGeom>
          <a:noFill/>
        </p:spPr>
      </p:pic>
      <p:pic>
        <p:nvPicPr>
          <p:cNvPr id="24582" name="Picture 6" descr="Univeristy tables with foreign key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42850" y="3573016"/>
            <a:ext cx="6025469" cy="2448272"/>
          </a:xfrm>
          <a:prstGeom prst="rect">
            <a:avLst/>
          </a:prstGeom>
          <a:noFill/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46075" y="5085184"/>
            <a:ext cx="5162029" cy="1556792"/>
          </a:xfrm>
        </p:spPr>
        <p:txBody>
          <a:bodyPr/>
          <a:lstStyle/>
          <a:p>
            <a:r>
              <a:rPr lang="en-GB" dirty="0" smtClean="0"/>
              <a:t>A foreign key always corresponds to a primary key in another table</a:t>
            </a:r>
          </a:p>
          <a:p>
            <a:r>
              <a:rPr lang="en-GB" dirty="0" smtClean="0"/>
              <a:t>The foreign key is always at the "many" end of a relationship</a:t>
            </a:r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4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PVERSION" val="5"/>
  <p:tag name="TPFULLVERSION" val="5.2.1.3179"/>
  <p:tag name="PPTVERSION" val="14"/>
  <p:tag name="TPOS" val="2"/>
</p:tagLst>
</file>

<file path=ppt/theme/theme1.xml><?xml version="1.0" encoding="utf-8"?>
<a:theme xmlns:a="http://schemas.openxmlformats.org/drawingml/2006/main" name="Powerpoint template">
  <a:themeElements>
    <a:clrScheme name="Custom 1">
      <a:dk1>
        <a:srgbClr val="000000"/>
      </a:dk1>
      <a:lt1>
        <a:srgbClr val="FFFFFF"/>
      </a:lt1>
      <a:dk2>
        <a:srgbClr val="CE3322"/>
      </a:dk2>
      <a:lt2>
        <a:srgbClr val="FFFFFF"/>
      </a:lt2>
      <a:accent1>
        <a:srgbClr val="FFFFFF"/>
      </a:accent1>
      <a:accent2>
        <a:srgbClr val="CE3322"/>
      </a:accent2>
      <a:accent3>
        <a:srgbClr val="FFFFFF"/>
      </a:accent3>
      <a:accent4>
        <a:srgbClr val="000000"/>
      </a:accent4>
      <a:accent5>
        <a:srgbClr val="DAEDEF"/>
      </a:accent5>
      <a:accent6>
        <a:srgbClr val="CE3322"/>
      </a:accent6>
      <a:hlink>
        <a:srgbClr val="009999"/>
      </a:hlink>
      <a:folHlink>
        <a:srgbClr val="99CC00"/>
      </a:folHlink>
    </a:clrScheme>
    <a:fontScheme name="Powerpoint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Osaka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Osaka"/>
            <a:cs typeface="Arial" pitchFamily="34" charset="0"/>
          </a:defRPr>
        </a:defPPr>
      </a:lstStyle>
    </a:lnDef>
  </a:objectDefaults>
  <a:extraClrSchemeLst>
    <a:extraClrScheme>
      <a:clrScheme name="Powerpoint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 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 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 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 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 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 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 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 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 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 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Napier</Template>
  <TotalTime>6032</TotalTime>
  <Words>643</Words>
  <Application>Microsoft Office PowerPoint</Application>
  <PresentationFormat>On-screen Show (4:3)</PresentationFormat>
  <Paragraphs>325</Paragraphs>
  <Slides>22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Powerpoint template</vt:lpstr>
      <vt:lpstr>Entities and relationships</vt:lpstr>
      <vt:lpstr>Agenda</vt:lpstr>
      <vt:lpstr>Operations on relations</vt:lpstr>
      <vt:lpstr>Operations on relations</vt:lpstr>
      <vt:lpstr>Operations on relations</vt:lpstr>
      <vt:lpstr>The PRODUCT operation</vt:lpstr>
      <vt:lpstr>The JOIN operation</vt:lpstr>
      <vt:lpstr>Foreign key</vt:lpstr>
      <vt:lpstr>1:* relationships</vt:lpstr>
      <vt:lpstr>*:* relationships</vt:lpstr>
      <vt:lpstr>1:1 relationships: mandatory at both ends</vt:lpstr>
      <vt:lpstr>1:1 relationships: mandatory/optional</vt:lpstr>
      <vt:lpstr>1:1 relationships: optional at both ends</vt:lpstr>
      <vt:lpstr>Referential integrity</vt:lpstr>
      <vt:lpstr>JOINS in SQL</vt:lpstr>
      <vt:lpstr>Outer joins</vt:lpstr>
      <vt:lpstr>LEFT or RIGHT?</vt:lpstr>
      <vt:lpstr>Parallel relationships</vt:lpstr>
      <vt:lpstr>Recursive relationships</vt:lpstr>
      <vt:lpstr>Fan traps</vt:lpstr>
      <vt:lpstr>Chasm traps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introduction: what is a database?</dc:title>
  <dc:creator>Brian Davison</dc:creator>
  <cp:lastModifiedBy>Brian Davison</cp:lastModifiedBy>
  <cp:revision>76</cp:revision>
  <dcterms:created xsi:type="dcterms:W3CDTF">2008-09-25T19:26:56Z</dcterms:created>
  <dcterms:modified xsi:type="dcterms:W3CDTF">2014-09-06T14:30:16Z</dcterms:modified>
</cp:coreProperties>
</file>