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4"/>
  </p:notesMasterIdLst>
  <p:sldIdLst>
    <p:sldId id="256" r:id="rId2"/>
    <p:sldId id="257" r:id="rId3"/>
    <p:sldId id="367" r:id="rId4"/>
    <p:sldId id="369" r:id="rId5"/>
    <p:sldId id="370" r:id="rId6"/>
    <p:sldId id="371" r:id="rId7"/>
    <p:sldId id="372" r:id="rId8"/>
    <p:sldId id="374" r:id="rId9"/>
    <p:sldId id="376" r:id="rId10"/>
    <p:sldId id="375" r:id="rId11"/>
    <p:sldId id="387" r:id="rId12"/>
    <p:sldId id="377" r:id="rId13"/>
    <p:sldId id="388" r:id="rId14"/>
    <p:sldId id="378" r:id="rId15"/>
    <p:sldId id="379" r:id="rId16"/>
    <p:sldId id="381" r:id="rId17"/>
    <p:sldId id="380" r:id="rId18"/>
    <p:sldId id="383" r:id="rId19"/>
    <p:sldId id="384" r:id="rId20"/>
    <p:sldId id="385" r:id="rId21"/>
    <p:sldId id="389" r:id="rId22"/>
    <p:sldId id="386" r:id="rId2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3322"/>
    <a:srgbClr val="00CCFF"/>
    <a:srgbClr val="66CCFF"/>
    <a:srgbClr val="FFFF66"/>
    <a:srgbClr val="EAEAEA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33" autoAdjust="0"/>
  </p:normalViewPr>
  <p:slideViewPr>
    <p:cSldViewPr>
      <p:cViewPr varScale="1">
        <p:scale>
          <a:sx n="63" d="100"/>
          <a:sy n="63" d="100"/>
        </p:scale>
        <p:origin x="-6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E2928-B945-42CC-AE75-8EAA8D2434BE}" type="datetimeFigureOut">
              <a:rPr lang="en-GB" smtClean="0"/>
              <a:pPr/>
              <a:t>06/09/2014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F746-CF70-407E-B7BA-623256145AB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60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1F746-CF70-407E-B7BA-623256145ABA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3375" y="1279525"/>
            <a:ext cx="2111375" cy="5027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075" y="1279525"/>
            <a:ext cx="6184900" cy="5027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2079625"/>
            <a:ext cx="4148138" cy="4227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2079625"/>
            <a:ext cx="4148137" cy="4227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6075" y="1279525"/>
            <a:ext cx="84486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2079625"/>
            <a:ext cx="8448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pic>
        <p:nvPicPr>
          <p:cNvPr id="58372" name="Picture 17" descr="ENU_Logo_be0f34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594475" y="352425"/>
            <a:ext cx="22002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c.napier.ac.uk/~cs181/Modules/DBS/Practicals/w6/Normalisation%20template.docx" TargetMode="External"/><Relationship Id="rId2" Type="http://schemas.openxmlformats.org/officeDocument/2006/relationships/hyperlink" Target="../Tutorials/Normalisation%20examples.xls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www.soc.napier.ac.uk/~cs181/Modules/DBS/Practicals/w6/Normalisation%20template.xls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Normalisation</a:t>
            </a:r>
            <a:endParaRPr lang="en-GB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INF08104: Database Systems</a:t>
            </a:r>
            <a:endParaRPr lang="en-GB" dirty="0"/>
          </a:p>
          <a:p>
            <a:r>
              <a:rPr lang="en-GB" sz="1600" dirty="0" smtClean="0"/>
              <a:t>Brian Davison</a:t>
            </a:r>
            <a:r>
              <a:rPr lang="en-GB" dirty="0" smtClean="0"/>
              <a:t>, </a:t>
            </a:r>
            <a:r>
              <a:rPr lang="en-GB" dirty="0" smtClean="0"/>
              <a:t>2014/15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normal form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84" y="4725144"/>
            <a:ext cx="8730704" cy="1800200"/>
          </a:xfrm>
        </p:spPr>
        <p:txBody>
          <a:bodyPr/>
          <a:lstStyle/>
          <a:p>
            <a:r>
              <a:rPr lang="en-GB" dirty="0" smtClean="0"/>
              <a:t>All attributes must be atomic</a:t>
            </a:r>
          </a:p>
          <a:p>
            <a:r>
              <a:rPr lang="en-GB" dirty="0" smtClean="0"/>
              <a:t>There </a:t>
            </a:r>
            <a:r>
              <a:rPr lang="en-GB" dirty="0" smtClean="0"/>
              <a:t>must be no repeating groups of attributes</a:t>
            </a:r>
          </a:p>
          <a:p>
            <a:r>
              <a:rPr lang="en-GB" dirty="0" smtClean="0"/>
              <a:t>There must be a primary key</a:t>
            </a:r>
          </a:p>
          <a:p>
            <a:r>
              <a:rPr lang="en-GB" dirty="0" smtClean="0"/>
              <a:t>All non-key attributes must be functionally dependent on the primary key</a:t>
            </a:r>
          </a:p>
        </p:txBody>
      </p:sp>
      <p:pic>
        <p:nvPicPr>
          <p:cNvPr id="40962" name="Picture 2" descr="Consultant data in a spreadshe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2060848"/>
            <a:ext cx="8586689" cy="24482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Repeating groups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4725144"/>
            <a:ext cx="8448675" cy="1581994"/>
          </a:xfrm>
        </p:spPr>
        <p:txBody>
          <a:bodyPr/>
          <a:lstStyle/>
          <a:p>
            <a:r>
              <a:rPr lang="en-GB" dirty="0" smtClean="0"/>
              <a:t>Flatten the data by copying down repeating values</a:t>
            </a:r>
          </a:p>
        </p:txBody>
      </p:sp>
      <p:pic>
        <p:nvPicPr>
          <p:cNvPr id="40962" name="Picture 2" descr="Consultant data in a spreadshe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2060848"/>
            <a:ext cx="8586689" cy="2448272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11560" y="2780928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AB66</a:t>
            </a:r>
            <a:endParaRPr lang="en-GB" sz="11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2780927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Goldfish</a:t>
            </a:r>
            <a:endParaRPr lang="en-GB" sz="11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3944089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GC31</a:t>
            </a:r>
            <a:endParaRPr lang="en-GB" sz="11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3944089"/>
            <a:ext cx="1031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Bronzecat</a:t>
            </a:r>
            <a:endParaRPr lang="en-GB" sz="11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4221088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GC31</a:t>
            </a:r>
            <a:endParaRPr lang="en-GB" sz="11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7664" y="4221088"/>
            <a:ext cx="1031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Bronzecat</a:t>
            </a:r>
            <a:endParaRPr lang="en-GB" sz="11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39752" y="39579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15-FEB-12</a:t>
            </a:r>
            <a:endParaRPr lang="en-GB" sz="11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3848" y="3959478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15-FEB-13</a:t>
            </a:r>
            <a:endParaRPr lang="en-GB" sz="11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39752" y="4246021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15-FEB-12</a:t>
            </a:r>
            <a:endParaRPr lang="en-GB" sz="11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03848" y="4247510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15-FEB-13</a:t>
            </a:r>
            <a:endParaRPr lang="en-GB" sz="11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99667" y="2774376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01-OCT-11</a:t>
            </a:r>
            <a:endParaRPr lang="en-GB" sz="11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63763" y="2775865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30-JUN-12</a:t>
            </a:r>
            <a:endParaRPr lang="en-GB" sz="11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47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normal form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7504" y="3284984"/>
          <a:ext cx="8916815" cy="439513"/>
        </p:xfrm>
        <a:graphic>
          <a:graphicData uri="http://schemas.openxmlformats.org/drawingml/2006/table">
            <a:tbl>
              <a:tblPr/>
              <a:tblGrid>
                <a:gridCol w="1062608"/>
                <a:gridCol w="1097632"/>
                <a:gridCol w="1080120"/>
                <a:gridCol w="1008112"/>
                <a:gridCol w="1008112"/>
                <a:gridCol w="1224136"/>
                <a:gridCol w="864096"/>
                <a:gridCol w="792088"/>
                <a:gridCol w="779911"/>
              </a:tblGrid>
              <a:tr h="439513">
                <a:tc>
                  <a:txBody>
                    <a:bodyPr/>
                    <a:lstStyle/>
                    <a:p>
                      <a:pPr algn="ctr"/>
                      <a:r>
                        <a:rPr lang="en-GB" sz="1400" b="1" u="none" dirty="0" err="1" smtClean="0">
                          <a:solidFill>
                            <a:srgbClr val="CE3322"/>
                          </a:solidFill>
                        </a:rPr>
                        <a:t>proj_code</a:t>
                      </a:r>
                      <a:endParaRPr lang="en-GB" sz="1400" b="1" u="none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 smtClean="0">
                          <a:solidFill>
                            <a:srgbClr val="CE3322"/>
                          </a:solidFill>
                        </a:rPr>
                        <a:t>proj_name</a:t>
                      </a:r>
                      <a:endParaRPr lang="en-GB" sz="1400" b="1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 smtClean="0">
                          <a:solidFill>
                            <a:srgbClr val="CE3322"/>
                          </a:solidFill>
                        </a:rPr>
                        <a:t>start_date</a:t>
                      </a:r>
                      <a:endParaRPr lang="en-GB" sz="1400" b="1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 smtClean="0">
                          <a:solidFill>
                            <a:srgbClr val="CE3322"/>
                          </a:solidFill>
                        </a:rPr>
                        <a:t>end_date</a:t>
                      </a:r>
                      <a:endParaRPr lang="en-GB" sz="1400" b="1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u="none" dirty="0" err="1" smtClean="0">
                          <a:solidFill>
                            <a:srgbClr val="CE3322"/>
                          </a:solidFill>
                        </a:rPr>
                        <a:t>cons_id</a:t>
                      </a:r>
                      <a:endParaRPr lang="en-GB" sz="1400" b="1" u="none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 smtClean="0">
                          <a:solidFill>
                            <a:srgbClr val="CE3322"/>
                          </a:solidFill>
                        </a:rPr>
                        <a:t>cons_name</a:t>
                      </a:r>
                      <a:endParaRPr lang="en-GB" sz="1400" b="1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rgbClr val="CE3322"/>
                          </a:solidFill>
                        </a:rPr>
                        <a:t>grade</a:t>
                      </a:r>
                      <a:endParaRPr lang="en-GB" sz="1400" b="1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rgbClr val="CE3322"/>
                          </a:solidFill>
                        </a:rPr>
                        <a:t>rate</a:t>
                      </a:r>
                      <a:endParaRPr lang="en-GB" sz="1400" b="1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rgbClr val="CE3322"/>
                          </a:solidFill>
                        </a:rPr>
                        <a:t>days</a:t>
                      </a:r>
                      <a:endParaRPr lang="en-GB" sz="1400" b="1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395536" y="3292449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547664" y="3292449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627784" y="3292449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635896" y="3292449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644008" y="3292449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24128" y="3292449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804248" y="3292449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596336" y="3292449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8388424" y="3292449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cxnSp>
        <p:nvCxnSpPr>
          <p:cNvPr id="15" name="Curved Connector 14"/>
          <p:cNvCxnSpPr>
            <a:stCxn id="6" idx="0"/>
            <a:endCxn id="7" idx="0"/>
          </p:cNvCxnSpPr>
          <p:nvPr/>
        </p:nvCxnSpPr>
        <p:spPr bwMode="auto">
          <a:xfrm rot="5400000" flipH="1" flipV="1">
            <a:off x="1187624" y="2716385"/>
            <a:ext cx="12700" cy="115212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Curved Connector 17"/>
          <p:cNvCxnSpPr>
            <a:stCxn id="6" idx="0"/>
            <a:endCxn id="8" idx="0"/>
          </p:cNvCxnSpPr>
          <p:nvPr/>
        </p:nvCxnSpPr>
        <p:spPr bwMode="auto">
          <a:xfrm rot="5400000" flipH="1" flipV="1">
            <a:off x="1727684" y="2176325"/>
            <a:ext cx="12700" cy="2232248"/>
          </a:xfrm>
          <a:prstGeom prst="curvedConnector3">
            <a:avLst>
              <a:gd name="adj1" fmla="val 3872733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Curved Connector 21"/>
          <p:cNvCxnSpPr>
            <a:stCxn id="6" idx="0"/>
            <a:endCxn id="9" idx="0"/>
          </p:cNvCxnSpPr>
          <p:nvPr/>
        </p:nvCxnSpPr>
        <p:spPr bwMode="auto">
          <a:xfrm rot="5400000" flipH="1" flipV="1">
            <a:off x="2231740" y="1672269"/>
            <a:ext cx="12700" cy="3240360"/>
          </a:xfrm>
          <a:prstGeom prst="curvedConnector3">
            <a:avLst>
              <a:gd name="adj1" fmla="val 6163640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Curved Connector 25"/>
          <p:cNvCxnSpPr>
            <a:stCxn id="10" idx="0"/>
            <a:endCxn id="11" idx="0"/>
          </p:cNvCxnSpPr>
          <p:nvPr/>
        </p:nvCxnSpPr>
        <p:spPr bwMode="auto">
          <a:xfrm rot="5400000" flipH="1" flipV="1">
            <a:off x="5400092" y="2752389"/>
            <a:ext cx="12700" cy="108012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Curved Connector 28"/>
          <p:cNvCxnSpPr>
            <a:stCxn id="10" idx="0"/>
            <a:endCxn id="12" idx="0"/>
          </p:cNvCxnSpPr>
          <p:nvPr/>
        </p:nvCxnSpPr>
        <p:spPr bwMode="auto">
          <a:xfrm rot="5400000" flipH="1" flipV="1">
            <a:off x="5940152" y="2212329"/>
            <a:ext cx="12700" cy="2160240"/>
          </a:xfrm>
          <a:prstGeom prst="curvedConnector3">
            <a:avLst>
              <a:gd name="adj1" fmla="val 3872733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Curved Connector 32"/>
          <p:cNvCxnSpPr>
            <a:stCxn id="10" idx="0"/>
            <a:endCxn id="13" idx="0"/>
          </p:cNvCxnSpPr>
          <p:nvPr/>
        </p:nvCxnSpPr>
        <p:spPr bwMode="auto">
          <a:xfrm rot="5400000" flipH="1" flipV="1">
            <a:off x="6336196" y="1816285"/>
            <a:ext cx="12700" cy="2952328"/>
          </a:xfrm>
          <a:prstGeom prst="curvedConnector3">
            <a:avLst>
              <a:gd name="adj1" fmla="val 5836364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Curved Connector 36"/>
          <p:cNvCxnSpPr>
            <a:stCxn id="10" idx="4"/>
            <a:endCxn id="14" idx="4"/>
          </p:cNvCxnSpPr>
          <p:nvPr/>
        </p:nvCxnSpPr>
        <p:spPr bwMode="auto">
          <a:xfrm rot="16200000" flipH="1">
            <a:off x="6732240" y="1852289"/>
            <a:ext cx="12700" cy="3744416"/>
          </a:xfrm>
          <a:prstGeom prst="curvedConnector3">
            <a:avLst>
              <a:gd name="adj1" fmla="val 4200001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Curved Connector 40"/>
          <p:cNvCxnSpPr>
            <a:stCxn id="6" idx="4"/>
            <a:endCxn id="14" idx="4"/>
          </p:cNvCxnSpPr>
          <p:nvPr/>
        </p:nvCxnSpPr>
        <p:spPr bwMode="auto">
          <a:xfrm rot="16200000" flipH="1">
            <a:off x="4608004" y="-271947"/>
            <a:ext cx="12700" cy="7992888"/>
          </a:xfrm>
          <a:prstGeom prst="curvedConnector3">
            <a:avLst>
              <a:gd name="adj1" fmla="val 7800002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346075" y="5608017"/>
            <a:ext cx="8448675" cy="845319"/>
          </a:xfrm>
        </p:spPr>
        <p:txBody>
          <a:bodyPr/>
          <a:lstStyle/>
          <a:p>
            <a:pPr marL="1787525" indent="-1787525">
              <a:buNone/>
            </a:pPr>
            <a:r>
              <a:rPr lang="en-GB" dirty="0" err="1" smtClean="0"/>
              <a:t>cons_proj</a:t>
            </a:r>
            <a:r>
              <a:rPr lang="en-GB" dirty="0" smtClean="0"/>
              <a:t>(</a:t>
            </a:r>
            <a:r>
              <a:rPr lang="en-GB" u="sng" dirty="0" err="1" smtClean="0"/>
              <a:t>proj_code</a:t>
            </a:r>
            <a:r>
              <a:rPr lang="en-GB" dirty="0" smtClean="0"/>
              <a:t>, </a:t>
            </a:r>
            <a:r>
              <a:rPr lang="en-GB" u="sng" dirty="0" err="1" smtClean="0"/>
              <a:t>cons_id</a:t>
            </a:r>
            <a:r>
              <a:rPr lang="en-GB" dirty="0" smtClean="0"/>
              <a:t>, </a:t>
            </a:r>
            <a:r>
              <a:rPr lang="en-GB" dirty="0" err="1" smtClean="0"/>
              <a:t>proj_name</a:t>
            </a:r>
            <a:r>
              <a:rPr lang="en-GB" dirty="0" smtClean="0"/>
              <a:t>, </a:t>
            </a:r>
            <a:r>
              <a:rPr lang="en-GB" dirty="0" err="1" smtClean="0"/>
              <a:t>cons_name</a:t>
            </a:r>
            <a:r>
              <a:rPr lang="en-GB" dirty="0" smtClean="0"/>
              <a:t>, </a:t>
            </a:r>
          </a:p>
          <a:p>
            <a:pPr marL="1787525" indent="-1787525">
              <a:buNone/>
            </a:pPr>
            <a:r>
              <a:rPr lang="en-GB" dirty="0" smtClean="0"/>
              <a:t>                 </a:t>
            </a:r>
            <a:r>
              <a:rPr lang="en-GB" dirty="0" err="1" smtClean="0"/>
              <a:t>start_date</a:t>
            </a:r>
            <a:r>
              <a:rPr lang="en-GB" dirty="0" smtClean="0"/>
              <a:t>, </a:t>
            </a:r>
            <a:r>
              <a:rPr lang="en-GB" dirty="0" err="1" smtClean="0"/>
              <a:t>end_date</a:t>
            </a:r>
            <a:r>
              <a:rPr lang="en-GB" dirty="0" smtClean="0"/>
              <a:t>, grade, rate, days)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Repeating groups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5447406"/>
            <a:ext cx="8448675" cy="1293962"/>
          </a:xfrm>
        </p:spPr>
        <p:txBody>
          <a:bodyPr/>
          <a:lstStyle/>
          <a:p>
            <a:r>
              <a:rPr lang="en-GB" dirty="0" smtClean="0"/>
              <a:t>Separate the data into two entities</a:t>
            </a:r>
          </a:p>
          <a:p>
            <a:r>
              <a:rPr lang="en-GB" dirty="0" smtClean="0"/>
              <a:t>Identify the PK for each</a:t>
            </a:r>
          </a:p>
          <a:p>
            <a:r>
              <a:rPr lang="en-GB" dirty="0" smtClean="0"/>
              <a:t>Retain the PK from the single group as FK in repeating group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88840"/>
            <a:ext cx="377190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504" y="2767558"/>
            <a:ext cx="621982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262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Second normal form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7504" y="3284984"/>
          <a:ext cx="8916815" cy="439513"/>
        </p:xfrm>
        <a:graphic>
          <a:graphicData uri="http://schemas.openxmlformats.org/drawingml/2006/table">
            <a:tbl>
              <a:tblPr/>
              <a:tblGrid>
                <a:gridCol w="1062608"/>
                <a:gridCol w="1097632"/>
                <a:gridCol w="1080120"/>
                <a:gridCol w="1008112"/>
                <a:gridCol w="1008112"/>
                <a:gridCol w="1224136"/>
                <a:gridCol w="864096"/>
                <a:gridCol w="792088"/>
                <a:gridCol w="779911"/>
              </a:tblGrid>
              <a:tr h="439513">
                <a:tc>
                  <a:txBody>
                    <a:bodyPr/>
                    <a:lstStyle/>
                    <a:p>
                      <a:pPr algn="ctr"/>
                      <a:r>
                        <a:rPr lang="en-GB" sz="1400" b="1" u="sng" dirty="0" err="1" smtClean="0">
                          <a:solidFill>
                            <a:srgbClr val="CE3322"/>
                          </a:solidFill>
                        </a:rPr>
                        <a:t>proj_code</a:t>
                      </a:r>
                      <a:endParaRPr lang="en-GB" sz="1400" b="1" u="sng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 smtClean="0">
                          <a:solidFill>
                            <a:srgbClr val="CE3322"/>
                          </a:solidFill>
                        </a:rPr>
                        <a:t>proj_name</a:t>
                      </a:r>
                      <a:endParaRPr lang="en-GB" sz="1400" b="1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 smtClean="0">
                          <a:solidFill>
                            <a:srgbClr val="CE3322"/>
                          </a:solidFill>
                        </a:rPr>
                        <a:t>start_date</a:t>
                      </a:r>
                      <a:endParaRPr lang="en-GB" sz="1400" b="1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 smtClean="0">
                          <a:solidFill>
                            <a:srgbClr val="CE3322"/>
                          </a:solidFill>
                        </a:rPr>
                        <a:t>end_date</a:t>
                      </a:r>
                      <a:endParaRPr lang="en-GB" sz="1400" b="1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u="sng" dirty="0" err="1" smtClean="0">
                          <a:solidFill>
                            <a:srgbClr val="CE3322"/>
                          </a:solidFill>
                        </a:rPr>
                        <a:t>cons_id</a:t>
                      </a:r>
                      <a:endParaRPr lang="en-GB" sz="1400" b="1" u="sng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 smtClean="0">
                          <a:solidFill>
                            <a:srgbClr val="CE3322"/>
                          </a:solidFill>
                        </a:rPr>
                        <a:t>cons_name</a:t>
                      </a:r>
                      <a:endParaRPr lang="en-GB" sz="1400" b="1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rgbClr val="CE3322"/>
                          </a:solidFill>
                        </a:rPr>
                        <a:t>grade</a:t>
                      </a:r>
                      <a:endParaRPr lang="en-GB" sz="1400" b="1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rgbClr val="CE3322"/>
                          </a:solidFill>
                        </a:rPr>
                        <a:t>rate</a:t>
                      </a:r>
                      <a:endParaRPr lang="en-GB" sz="1400" b="1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rgbClr val="CE3322"/>
                          </a:solidFill>
                        </a:rPr>
                        <a:t>days</a:t>
                      </a:r>
                      <a:endParaRPr lang="en-GB" sz="1400" b="1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395536" y="3292449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547664" y="3292449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627784" y="3292449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635896" y="3292449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644008" y="3292449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24128" y="3292449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804248" y="3292449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596336" y="3292449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8388424" y="3292449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cxnSp>
        <p:nvCxnSpPr>
          <p:cNvPr id="15" name="Curved Connector 14"/>
          <p:cNvCxnSpPr>
            <a:stCxn id="6" idx="0"/>
            <a:endCxn id="7" idx="0"/>
          </p:cNvCxnSpPr>
          <p:nvPr/>
        </p:nvCxnSpPr>
        <p:spPr bwMode="auto">
          <a:xfrm rot="5400000" flipH="1" flipV="1">
            <a:off x="1187624" y="2716385"/>
            <a:ext cx="12700" cy="115212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Curved Connector 17"/>
          <p:cNvCxnSpPr>
            <a:stCxn id="6" idx="0"/>
            <a:endCxn id="8" idx="0"/>
          </p:cNvCxnSpPr>
          <p:nvPr/>
        </p:nvCxnSpPr>
        <p:spPr bwMode="auto">
          <a:xfrm rot="5400000" flipH="1" flipV="1">
            <a:off x="1727684" y="2176325"/>
            <a:ext cx="12700" cy="2232248"/>
          </a:xfrm>
          <a:prstGeom prst="curvedConnector3">
            <a:avLst>
              <a:gd name="adj1" fmla="val 3872733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Curved Connector 21"/>
          <p:cNvCxnSpPr>
            <a:stCxn id="6" idx="0"/>
            <a:endCxn id="9" idx="0"/>
          </p:cNvCxnSpPr>
          <p:nvPr/>
        </p:nvCxnSpPr>
        <p:spPr bwMode="auto">
          <a:xfrm rot="5400000" flipH="1" flipV="1">
            <a:off x="2231740" y="1672269"/>
            <a:ext cx="12700" cy="3240360"/>
          </a:xfrm>
          <a:prstGeom prst="curvedConnector3">
            <a:avLst>
              <a:gd name="adj1" fmla="val 6163640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Curved Connector 25"/>
          <p:cNvCxnSpPr>
            <a:stCxn id="10" idx="0"/>
            <a:endCxn id="11" idx="0"/>
          </p:cNvCxnSpPr>
          <p:nvPr/>
        </p:nvCxnSpPr>
        <p:spPr bwMode="auto">
          <a:xfrm rot="5400000" flipH="1" flipV="1">
            <a:off x="5400092" y="2752389"/>
            <a:ext cx="12700" cy="108012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Curved Connector 28"/>
          <p:cNvCxnSpPr>
            <a:stCxn id="10" idx="0"/>
            <a:endCxn id="12" idx="0"/>
          </p:cNvCxnSpPr>
          <p:nvPr/>
        </p:nvCxnSpPr>
        <p:spPr bwMode="auto">
          <a:xfrm rot="5400000" flipH="1" flipV="1">
            <a:off x="5940152" y="2212329"/>
            <a:ext cx="12700" cy="2160240"/>
          </a:xfrm>
          <a:prstGeom prst="curvedConnector3">
            <a:avLst>
              <a:gd name="adj1" fmla="val 3872733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Curved Connector 32"/>
          <p:cNvCxnSpPr>
            <a:stCxn id="10" idx="0"/>
            <a:endCxn id="13" idx="0"/>
          </p:cNvCxnSpPr>
          <p:nvPr/>
        </p:nvCxnSpPr>
        <p:spPr bwMode="auto">
          <a:xfrm rot="5400000" flipH="1" flipV="1">
            <a:off x="6336196" y="1816285"/>
            <a:ext cx="12700" cy="2952328"/>
          </a:xfrm>
          <a:prstGeom prst="curvedConnector3">
            <a:avLst>
              <a:gd name="adj1" fmla="val 5836364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Curved Connector 36"/>
          <p:cNvCxnSpPr>
            <a:stCxn id="10" idx="4"/>
            <a:endCxn id="14" idx="4"/>
          </p:cNvCxnSpPr>
          <p:nvPr/>
        </p:nvCxnSpPr>
        <p:spPr bwMode="auto">
          <a:xfrm rot="16200000" flipH="1">
            <a:off x="6732240" y="1852289"/>
            <a:ext cx="12700" cy="3744416"/>
          </a:xfrm>
          <a:prstGeom prst="curvedConnector3">
            <a:avLst>
              <a:gd name="adj1" fmla="val 4200001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Curved Connector 40"/>
          <p:cNvCxnSpPr>
            <a:stCxn id="6" idx="4"/>
            <a:endCxn id="14" idx="4"/>
          </p:cNvCxnSpPr>
          <p:nvPr/>
        </p:nvCxnSpPr>
        <p:spPr bwMode="auto">
          <a:xfrm rot="16200000" flipH="1">
            <a:off x="4608004" y="-271947"/>
            <a:ext cx="12700" cy="7992888"/>
          </a:xfrm>
          <a:prstGeom prst="curvedConnector3">
            <a:avLst>
              <a:gd name="adj1" fmla="val 7800002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346075" y="5301208"/>
            <a:ext cx="8448675" cy="1005930"/>
          </a:xfrm>
        </p:spPr>
        <p:txBody>
          <a:bodyPr/>
          <a:lstStyle/>
          <a:p>
            <a:r>
              <a:rPr lang="en-GB" dirty="0" smtClean="0"/>
              <a:t>There must be no partial dependencies</a:t>
            </a:r>
            <a:endParaRPr lang="en-GB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Second normal form</a:t>
            </a:r>
            <a:endParaRPr lang="en-GB" dirty="0"/>
          </a:p>
        </p:txBody>
      </p:sp>
      <p:sp>
        <p:nvSpPr>
          <p:cNvPr id="68" name="Content Placeholder 67"/>
          <p:cNvSpPr>
            <a:spLocks noGrp="1"/>
          </p:cNvSpPr>
          <p:nvPr>
            <p:ph idx="1"/>
          </p:nvPr>
        </p:nvSpPr>
        <p:spPr>
          <a:xfrm>
            <a:off x="467544" y="5303390"/>
            <a:ext cx="8280920" cy="1221954"/>
          </a:xfrm>
        </p:spPr>
        <p:txBody>
          <a:bodyPr/>
          <a:lstStyle/>
          <a:p>
            <a:r>
              <a:rPr lang="en-GB" dirty="0" smtClean="0"/>
              <a:t>consultant(</a:t>
            </a:r>
            <a:r>
              <a:rPr lang="en-GB" u="sng" dirty="0" err="1" smtClean="0"/>
              <a:t>cons_id</a:t>
            </a:r>
            <a:r>
              <a:rPr lang="en-GB" dirty="0" smtClean="0"/>
              <a:t>, </a:t>
            </a:r>
            <a:r>
              <a:rPr lang="en-GB" dirty="0" err="1" smtClean="0"/>
              <a:t>cons_name</a:t>
            </a:r>
            <a:r>
              <a:rPr lang="en-GB" dirty="0" smtClean="0"/>
              <a:t>, grade, </a:t>
            </a:r>
            <a:r>
              <a:rPr lang="en-GB" dirty="0" err="1" smtClean="0"/>
              <a:t>daily_rate</a:t>
            </a:r>
            <a:r>
              <a:rPr lang="en-GB" dirty="0" smtClean="0"/>
              <a:t>) </a:t>
            </a:r>
          </a:p>
          <a:p>
            <a:r>
              <a:rPr lang="en-GB" dirty="0" smtClean="0"/>
              <a:t>project(</a:t>
            </a:r>
            <a:r>
              <a:rPr lang="en-GB" u="sng" dirty="0" err="1" smtClean="0"/>
              <a:t>proj_code</a:t>
            </a:r>
            <a:r>
              <a:rPr lang="en-GB" dirty="0" smtClean="0"/>
              <a:t>, </a:t>
            </a:r>
            <a:r>
              <a:rPr lang="en-GB" dirty="0" err="1" smtClean="0"/>
              <a:t>proj_name</a:t>
            </a:r>
            <a:r>
              <a:rPr lang="en-GB" dirty="0" smtClean="0"/>
              <a:t>, </a:t>
            </a:r>
            <a:r>
              <a:rPr lang="en-GB" dirty="0" err="1" smtClean="0"/>
              <a:t>start_date</a:t>
            </a:r>
            <a:r>
              <a:rPr lang="en-GB" dirty="0" smtClean="0"/>
              <a:t>, </a:t>
            </a:r>
            <a:r>
              <a:rPr lang="en-GB" dirty="0" err="1" smtClean="0"/>
              <a:t>end_date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cons_proj</a:t>
            </a:r>
            <a:r>
              <a:rPr lang="en-GB" dirty="0" smtClean="0"/>
              <a:t>(</a:t>
            </a:r>
            <a:r>
              <a:rPr lang="en-GB" i="1" u="sng" dirty="0" err="1" smtClean="0"/>
              <a:t>proj_code</a:t>
            </a:r>
            <a:r>
              <a:rPr lang="en-GB" dirty="0" smtClean="0"/>
              <a:t>, </a:t>
            </a:r>
            <a:r>
              <a:rPr lang="en-GB" i="1" u="sng" dirty="0" err="1" smtClean="0"/>
              <a:t>cons_id</a:t>
            </a:r>
            <a:r>
              <a:rPr lang="en-GB" dirty="0" smtClean="0"/>
              <a:t>, days)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71600" y="2996952"/>
          <a:ext cx="4248472" cy="439513"/>
        </p:xfrm>
        <a:graphic>
          <a:graphicData uri="http://schemas.openxmlformats.org/drawingml/2006/table">
            <a:tbl>
              <a:tblPr/>
              <a:tblGrid>
                <a:gridCol w="1062608"/>
                <a:gridCol w="1097632"/>
                <a:gridCol w="1080120"/>
                <a:gridCol w="1008112"/>
              </a:tblGrid>
              <a:tr h="439513">
                <a:tc>
                  <a:txBody>
                    <a:bodyPr/>
                    <a:lstStyle/>
                    <a:p>
                      <a:pPr algn="ctr"/>
                      <a:r>
                        <a:rPr lang="en-GB" sz="1400" b="1" u="sng" dirty="0" err="1" smtClean="0">
                          <a:solidFill>
                            <a:srgbClr val="CE3322"/>
                          </a:solidFill>
                        </a:rPr>
                        <a:t>proj_code</a:t>
                      </a:r>
                      <a:endParaRPr lang="en-GB" sz="1400" b="1" u="sng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 smtClean="0">
                          <a:solidFill>
                            <a:srgbClr val="CE3322"/>
                          </a:solidFill>
                        </a:rPr>
                        <a:t>proj_name</a:t>
                      </a:r>
                      <a:endParaRPr lang="en-GB" sz="1400" b="1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 smtClean="0">
                          <a:solidFill>
                            <a:srgbClr val="CE3322"/>
                          </a:solidFill>
                        </a:rPr>
                        <a:t>start_date</a:t>
                      </a:r>
                      <a:endParaRPr lang="en-GB" sz="1400" b="1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 smtClean="0">
                          <a:solidFill>
                            <a:srgbClr val="CE3322"/>
                          </a:solidFill>
                        </a:rPr>
                        <a:t>end_date</a:t>
                      </a:r>
                      <a:endParaRPr lang="en-GB" sz="1400" b="1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1259632" y="3004417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411760" y="3004417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491880" y="3004417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499992" y="3004417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cxnSp>
        <p:nvCxnSpPr>
          <p:cNvPr id="15" name="Curved Connector 14"/>
          <p:cNvCxnSpPr>
            <a:stCxn id="6" idx="0"/>
            <a:endCxn id="7" idx="0"/>
          </p:cNvCxnSpPr>
          <p:nvPr/>
        </p:nvCxnSpPr>
        <p:spPr bwMode="auto">
          <a:xfrm rot="5400000" flipH="1" flipV="1">
            <a:off x="2051720" y="2428353"/>
            <a:ext cx="12700" cy="115212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Curved Connector 17"/>
          <p:cNvCxnSpPr>
            <a:stCxn id="6" idx="0"/>
            <a:endCxn id="8" idx="0"/>
          </p:cNvCxnSpPr>
          <p:nvPr/>
        </p:nvCxnSpPr>
        <p:spPr bwMode="auto">
          <a:xfrm rot="5400000" flipH="1" flipV="1">
            <a:off x="2591780" y="1888293"/>
            <a:ext cx="12700" cy="2232248"/>
          </a:xfrm>
          <a:prstGeom prst="curvedConnector3">
            <a:avLst>
              <a:gd name="adj1" fmla="val 3872733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Curved Connector 21"/>
          <p:cNvCxnSpPr>
            <a:stCxn id="6" idx="0"/>
            <a:endCxn id="9" idx="0"/>
          </p:cNvCxnSpPr>
          <p:nvPr/>
        </p:nvCxnSpPr>
        <p:spPr bwMode="auto">
          <a:xfrm rot="5400000" flipH="1" flipV="1">
            <a:off x="3095836" y="1384237"/>
            <a:ext cx="12700" cy="3240360"/>
          </a:xfrm>
          <a:prstGeom prst="curvedConnector3">
            <a:avLst>
              <a:gd name="adj1" fmla="val 6163640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043608" y="4559848"/>
          <a:ext cx="3888432" cy="439513"/>
        </p:xfrm>
        <a:graphic>
          <a:graphicData uri="http://schemas.openxmlformats.org/drawingml/2006/table">
            <a:tbl>
              <a:tblPr/>
              <a:tblGrid>
                <a:gridCol w="1008112"/>
                <a:gridCol w="1224136"/>
                <a:gridCol w="864096"/>
                <a:gridCol w="792088"/>
              </a:tblGrid>
              <a:tr h="439513">
                <a:tc>
                  <a:txBody>
                    <a:bodyPr/>
                    <a:lstStyle/>
                    <a:p>
                      <a:pPr algn="ctr"/>
                      <a:r>
                        <a:rPr lang="en-GB" sz="1400" b="1" u="sng" dirty="0" err="1" smtClean="0">
                          <a:solidFill>
                            <a:srgbClr val="CE3322"/>
                          </a:solidFill>
                        </a:rPr>
                        <a:t>cons_id</a:t>
                      </a:r>
                      <a:endParaRPr lang="en-GB" sz="1400" b="1" u="sng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 smtClean="0">
                          <a:solidFill>
                            <a:srgbClr val="CE3322"/>
                          </a:solidFill>
                        </a:rPr>
                        <a:t>cons_name</a:t>
                      </a:r>
                      <a:endParaRPr lang="en-GB" sz="1400" b="1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rgbClr val="CE3322"/>
                          </a:solidFill>
                        </a:rPr>
                        <a:t>grade</a:t>
                      </a:r>
                      <a:endParaRPr lang="en-GB" sz="1400" b="1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rgbClr val="CE3322"/>
                          </a:solidFill>
                        </a:rPr>
                        <a:t>rate</a:t>
                      </a:r>
                      <a:endParaRPr lang="en-GB" sz="1400" b="1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2" name="Oval 31"/>
          <p:cNvSpPr/>
          <p:nvPr/>
        </p:nvSpPr>
        <p:spPr bwMode="auto">
          <a:xfrm>
            <a:off x="1331640" y="4567313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2411760" y="4567313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3491880" y="4567313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4283968" y="4567313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8388424" y="5294858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cxnSp>
        <p:nvCxnSpPr>
          <p:cNvPr id="43" name="Curved Connector 42"/>
          <p:cNvCxnSpPr>
            <a:stCxn id="32" idx="0"/>
            <a:endCxn id="34" idx="0"/>
          </p:cNvCxnSpPr>
          <p:nvPr/>
        </p:nvCxnSpPr>
        <p:spPr bwMode="auto">
          <a:xfrm rot="5400000" flipH="1" flipV="1">
            <a:off x="2087724" y="4027253"/>
            <a:ext cx="12700" cy="108012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Curved Connector 43"/>
          <p:cNvCxnSpPr>
            <a:stCxn id="32" idx="0"/>
            <a:endCxn id="35" idx="0"/>
          </p:cNvCxnSpPr>
          <p:nvPr/>
        </p:nvCxnSpPr>
        <p:spPr bwMode="auto">
          <a:xfrm rot="5400000" flipH="1" flipV="1">
            <a:off x="2627784" y="3487193"/>
            <a:ext cx="12700" cy="2160240"/>
          </a:xfrm>
          <a:prstGeom prst="curvedConnector3">
            <a:avLst>
              <a:gd name="adj1" fmla="val 3872733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Curved Connector 44"/>
          <p:cNvCxnSpPr>
            <a:stCxn id="32" idx="0"/>
            <a:endCxn id="36" idx="0"/>
          </p:cNvCxnSpPr>
          <p:nvPr/>
        </p:nvCxnSpPr>
        <p:spPr bwMode="auto">
          <a:xfrm rot="5400000" flipH="1" flipV="1">
            <a:off x="3023828" y="3091149"/>
            <a:ext cx="12700" cy="2952328"/>
          </a:xfrm>
          <a:prstGeom prst="curvedConnector3">
            <a:avLst>
              <a:gd name="adj1" fmla="val 5836364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5796136" y="2996952"/>
          <a:ext cx="2850631" cy="439513"/>
        </p:xfrm>
        <a:graphic>
          <a:graphicData uri="http://schemas.openxmlformats.org/drawingml/2006/table">
            <a:tbl>
              <a:tblPr/>
              <a:tblGrid>
                <a:gridCol w="1062608"/>
                <a:gridCol w="1008112"/>
                <a:gridCol w="779911"/>
              </a:tblGrid>
              <a:tr h="439513">
                <a:tc>
                  <a:txBody>
                    <a:bodyPr/>
                    <a:lstStyle/>
                    <a:p>
                      <a:pPr algn="ctr"/>
                      <a:r>
                        <a:rPr lang="en-GB" sz="1400" b="1" i="1" u="sng" dirty="0" err="1" smtClean="0">
                          <a:solidFill>
                            <a:srgbClr val="CE3322"/>
                          </a:solidFill>
                        </a:rPr>
                        <a:t>proj_code</a:t>
                      </a:r>
                      <a:endParaRPr lang="en-GB" sz="1400" b="1" i="1" u="sng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1" u="sng" dirty="0" err="1" smtClean="0">
                          <a:solidFill>
                            <a:srgbClr val="CE3322"/>
                          </a:solidFill>
                        </a:rPr>
                        <a:t>cons_id</a:t>
                      </a:r>
                      <a:endParaRPr lang="en-GB" sz="1400" b="1" i="1" u="sng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rgbClr val="CE3322"/>
                          </a:solidFill>
                        </a:rPr>
                        <a:t>days</a:t>
                      </a:r>
                      <a:endParaRPr lang="en-GB" sz="1400" b="1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9" name="Oval 48"/>
          <p:cNvSpPr/>
          <p:nvPr/>
        </p:nvSpPr>
        <p:spPr bwMode="auto">
          <a:xfrm>
            <a:off x="6084168" y="3004417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083896" y="3004417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8020000" y="3004417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cxnSp>
        <p:nvCxnSpPr>
          <p:cNvPr id="64" name="Curved Connector 63"/>
          <p:cNvCxnSpPr>
            <a:stCxn id="53" idx="4"/>
            <a:endCxn id="57" idx="4"/>
          </p:cNvCxnSpPr>
          <p:nvPr/>
        </p:nvCxnSpPr>
        <p:spPr bwMode="auto">
          <a:xfrm rot="16200000" flipH="1">
            <a:off x="7767972" y="2968413"/>
            <a:ext cx="12700" cy="936104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Curved Connector 64"/>
          <p:cNvCxnSpPr>
            <a:stCxn id="49" idx="4"/>
            <a:endCxn id="57" idx="4"/>
          </p:cNvCxnSpPr>
          <p:nvPr/>
        </p:nvCxnSpPr>
        <p:spPr bwMode="auto">
          <a:xfrm rot="16200000" flipH="1">
            <a:off x="7268108" y="2468549"/>
            <a:ext cx="12700" cy="1935832"/>
          </a:xfrm>
          <a:prstGeom prst="curvedConnector3">
            <a:avLst>
              <a:gd name="adj1" fmla="val 3545458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uiExpand="1" build="p"/>
      <p:bldP spid="32" grpId="0"/>
      <p:bldP spid="34" grpId="0"/>
      <p:bldP spid="35" grpId="0"/>
      <p:bldP spid="36" grpId="0"/>
      <p:bldP spid="49" grpId="0"/>
      <p:bldP spid="53" grpId="0"/>
      <p:bldP spid="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Third normal form</a:t>
            </a:r>
            <a:endParaRPr lang="en-GB" dirty="0"/>
          </a:p>
        </p:txBody>
      </p:sp>
      <p:sp>
        <p:nvSpPr>
          <p:cNvPr id="68" name="Content Placeholder 67"/>
          <p:cNvSpPr>
            <a:spLocks noGrp="1"/>
          </p:cNvSpPr>
          <p:nvPr>
            <p:ph idx="1"/>
          </p:nvPr>
        </p:nvSpPr>
        <p:spPr>
          <a:xfrm>
            <a:off x="467544" y="5733256"/>
            <a:ext cx="8280920" cy="792088"/>
          </a:xfrm>
        </p:spPr>
        <p:txBody>
          <a:bodyPr/>
          <a:lstStyle/>
          <a:p>
            <a:r>
              <a:rPr lang="en-GB" dirty="0" smtClean="0"/>
              <a:t>There must be no transitive dependencies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71600" y="2996952"/>
          <a:ext cx="4248472" cy="439513"/>
        </p:xfrm>
        <a:graphic>
          <a:graphicData uri="http://schemas.openxmlformats.org/drawingml/2006/table">
            <a:tbl>
              <a:tblPr/>
              <a:tblGrid>
                <a:gridCol w="1062608"/>
                <a:gridCol w="1097632"/>
                <a:gridCol w="1080120"/>
                <a:gridCol w="1008112"/>
              </a:tblGrid>
              <a:tr h="439513">
                <a:tc>
                  <a:txBody>
                    <a:bodyPr/>
                    <a:lstStyle/>
                    <a:p>
                      <a:pPr algn="ctr"/>
                      <a:r>
                        <a:rPr lang="en-GB" sz="1400" b="1" u="sng" dirty="0" err="1" smtClean="0">
                          <a:solidFill>
                            <a:srgbClr val="CE3322"/>
                          </a:solidFill>
                        </a:rPr>
                        <a:t>proj_code</a:t>
                      </a:r>
                      <a:endParaRPr lang="en-GB" sz="1400" b="1" u="sng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 smtClean="0">
                          <a:solidFill>
                            <a:srgbClr val="CE3322"/>
                          </a:solidFill>
                        </a:rPr>
                        <a:t>proj_name</a:t>
                      </a:r>
                      <a:endParaRPr lang="en-GB" sz="1400" b="1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 smtClean="0">
                          <a:solidFill>
                            <a:srgbClr val="CE3322"/>
                          </a:solidFill>
                        </a:rPr>
                        <a:t>start_date</a:t>
                      </a:r>
                      <a:endParaRPr lang="en-GB" sz="1400" b="1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 smtClean="0">
                          <a:solidFill>
                            <a:srgbClr val="CE3322"/>
                          </a:solidFill>
                        </a:rPr>
                        <a:t>end_date</a:t>
                      </a:r>
                      <a:endParaRPr lang="en-GB" sz="1400" b="1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1259632" y="3004417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411760" y="3004417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491880" y="3004417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499992" y="3004417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cxnSp>
        <p:nvCxnSpPr>
          <p:cNvPr id="15" name="Curved Connector 14"/>
          <p:cNvCxnSpPr>
            <a:stCxn id="6" idx="0"/>
            <a:endCxn id="7" idx="0"/>
          </p:cNvCxnSpPr>
          <p:nvPr/>
        </p:nvCxnSpPr>
        <p:spPr bwMode="auto">
          <a:xfrm rot="5400000" flipH="1" flipV="1">
            <a:off x="2051720" y="2428353"/>
            <a:ext cx="12700" cy="115212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Curved Connector 17"/>
          <p:cNvCxnSpPr>
            <a:stCxn id="6" idx="0"/>
            <a:endCxn id="8" idx="0"/>
          </p:cNvCxnSpPr>
          <p:nvPr/>
        </p:nvCxnSpPr>
        <p:spPr bwMode="auto">
          <a:xfrm rot="5400000" flipH="1" flipV="1">
            <a:off x="2591780" y="1888293"/>
            <a:ext cx="12700" cy="2232248"/>
          </a:xfrm>
          <a:prstGeom prst="curvedConnector3">
            <a:avLst>
              <a:gd name="adj1" fmla="val 3872733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Curved Connector 21"/>
          <p:cNvCxnSpPr>
            <a:stCxn id="6" idx="0"/>
            <a:endCxn id="9" idx="0"/>
          </p:cNvCxnSpPr>
          <p:nvPr/>
        </p:nvCxnSpPr>
        <p:spPr bwMode="auto">
          <a:xfrm rot="5400000" flipH="1" flipV="1">
            <a:off x="3095836" y="1384237"/>
            <a:ext cx="12700" cy="3240360"/>
          </a:xfrm>
          <a:prstGeom prst="curvedConnector3">
            <a:avLst>
              <a:gd name="adj1" fmla="val 6163640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043608" y="4559848"/>
          <a:ext cx="3888432" cy="439513"/>
        </p:xfrm>
        <a:graphic>
          <a:graphicData uri="http://schemas.openxmlformats.org/drawingml/2006/table">
            <a:tbl>
              <a:tblPr/>
              <a:tblGrid>
                <a:gridCol w="1008112"/>
                <a:gridCol w="1224136"/>
                <a:gridCol w="864096"/>
                <a:gridCol w="792088"/>
              </a:tblGrid>
              <a:tr h="439513">
                <a:tc>
                  <a:txBody>
                    <a:bodyPr/>
                    <a:lstStyle/>
                    <a:p>
                      <a:pPr algn="ctr"/>
                      <a:r>
                        <a:rPr lang="en-GB" sz="1400" b="1" u="sng" dirty="0" err="1" smtClean="0">
                          <a:solidFill>
                            <a:srgbClr val="CE3322"/>
                          </a:solidFill>
                        </a:rPr>
                        <a:t>cons_id</a:t>
                      </a:r>
                      <a:endParaRPr lang="en-GB" sz="1400" b="1" u="sng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 smtClean="0">
                          <a:solidFill>
                            <a:srgbClr val="CE3322"/>
                          </a:solidFill>
                        </a:rPr>
                        <a:t>cons_name</a:t>
                      </a:r>
                      <a:endParaRPr lang="en-GB" sz="1400" b="1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rgbClr val="CE3322"/>
                          </a:solidFill>
                        </a:rPr>
                        <a:t>grade</a:t>
                      </a:r>
                      <a:endParaRPr lang="en-GB" sz="1400" b="1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rgbClr val="CE3322"/>
                          </a:solidFill>
                        </a:rPr>
                        <a:t>rate</a:t>
                      </a:r>
                      <a:endParaRPr lang="en-GB" sz="1400" b="1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2" name="Oval 31"/>
          <p:cNvSpPr/>
          <p:nvPr/>
        </p:nvSpPr>
        <p:spPr bwMode="auto">
          <a:xfrm>
            <a:off x="1331640" y="4567313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2411760" y="4567313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3491880" y="4567313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4283968" y="4567313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8388424" y="5294858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cxnSp>
        <p:nvCxnSpPr>
          <p:cNvPr id="43" name="Curved Connector 42"/>
          <p:cNvCxnSpPr>
            <a:stCxn id="32" idx="0"/>
            <a:endCxn id="34" idx="0"/>
          </p:cNvCxnSpPr>
          <p:nvPr/>
        </p:nvCxnSpPr>
        <p:spPr bwMode="auto">
          <a:xfrm rot="5400000" flipH="1" flipV="1">
            <a:off x="2087724" y="4027253"/>
            <a:ext cx="12700" cy="108012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Curved Connector 43"/>
          <p:cNvCxnSpPr>
            <a:stCxn id="32" idx="0"/>
            <a:endCxn id="35" idx="0"/>
          </p:cNvCxnSpPr>
          <p:nvPr/>
        </p:nvCxnSpPr>
        <p:spPr bwMode="auto">
          <a:xfrm rot="5400000" flipH="1" flipV="1">
            <a:off x="2627784" y="3487193"/>
            <a:ext cx="12700" cy="2160240"/>
          </a:xfrm>
          <a:prstGeom prst="curvedConnector3">
            <a:avLst>
              <a:gd name="adj1" fmla="val 3872733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Curved Connector 44"/>
          <p:cNvCxnSpPr>
            <a:stCxn id="32" idx="0"/>
            <a:endCxn id="36" idx="0"/>
          </p:cNvCxnSpPr>
          <p:nvPr/>
        </p:nvCxnSpPr>
        <p:spPr bwMode="auto">
          <a:xfrm rot="5400000" flipH="1" flipV="1">
            <a:off x="3023828" y="3091149"/>
            <a:ext cx="12700" cy="2952328"/>
          </a:xfrm>
          <a:prstGeom prst="curvedConnector3">
            <a:avLst>
              <a:gd name="adj1" fmla="val 5836364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5796136" y="2996952"/>
          <a:ext cx="2850631" cy="439513"/>
        </p:xfrm>
        <a:graphic>
          <a:graphicData uri="http://schemas.openxmlformats.org/drawingml/2006/table">
            <a:tbl>
              <a:tblPr/>
              <a:tblGrid>
                <a:gridCol w="1062608"/>
                <a:gridCol w="1008112"/>
                <a:gridCol w="779911"/>
              </a:tblGrid>
              <a:tr h="439513">
                <a:tc>
                  <a:txBody>
                    <a:bodyPr/>
                    <a:lstStyle/>
                    <a:p>
                      <a:pPr algn="ctr"/>
                      <a:r>
                        <a:rPr lang="en-GB" sz="1400" b="1" u="sng" dirty="0" err="1" smtClean="0">
                          <a:solidFill>
                            <a:srgbClr val="CE3322"/>
                          </a:solidFill>
                        </a:rPr>
                        <a:t>proj_code</a:t>
                      </a:r>
                      <a:endParaRPr lang="en-GB" sz="1400" b="1" u="sng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u="sng" dirty="0" err="1" smtClean="0">
                          <a:solidFill>
                            <a:srgbClr val="CE3322"/>
                          </a:solidFill>
                        </a:rPr>
                        <a:t>cons_id</a:t>
                      </a:r>
                      <a:endParaRPr lang="en-GB" sz="1400" b="1" u="sng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rgbClr val="CE3322"/>
                          </a:solidFill>
                        </a:rPr>
                        <a:t>days</a:t>
                      </a:r>
                      <a:endParaRPr lang="en-GB" sz="1400" b="1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9" name="Oval 48"/>
          <p:cNvSpPr/>
          <p:nvPr/>
        </p:nvSpPr>
        <p:spPr bwMode="auto">
          <a:xfrm>
            <a:off x="6084168" y="3004417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083896" y="3004417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8020000" y="3004417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cxnSp>
        <p:nvCxnSpPr>
          <p:cNvPr id="64" name="Curved Connector 63"/>
          <p:cNvCxnSpPr>
            <a:stCxn id="53" idx="4"/>
            <a:endCxn id="57" idx="4"/>
          </p:cNvCxnSpPr>
          <p:nvPr/>
        </p:nvCxnSpPr>
        <p:spPr bwMode="auto">
          <a:xfrm rot="16200000" flipH="1">
            <a:off x="7767972" y="2968413"/>
            <a:ext cx="12700" cy="936104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Curved Connector 64"/>
          <p:cNvCxnSpPr>
            <a:stCxn id="49" idx="4"/>
            <a:endCxn id="57" idx="4"/>
          </p:cNvCxnSpPr>
          <p:nvPr/>
        </p:nvCxnSpPr>
        <p:spPr bwMode="auto">
          <a:xfrm rot="16200000" flipH="1">
            <a:off x="7268108" y="2468549"/>
            <a:ext cx="12700" cy="1935832"/>
          </a:xfrm>
          <a:prstGeom prst="curvedConnector3">
            <a:avLst>
              <a:gd name="adj1" fmla="val 3545458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Curved Connector 26"/>
          <p:cNvCxnSpPr>
            <a:stCxn id="35" idx="4"/>
            <a:endCxn id="36" idx="4"/>
          </p:cNvCxnSpPr>
          <p:nvPr/>
        </p:nvCxnSpPr>
        <p:spPr bwMode="auto">
          <a:xfrm rot="16200000" flipH="1">
            <a:off x="4103948" y="4603317"/>
            <a:ext cx="12700" cy="792088"/>
          </a:xfrm>
          <a:prstGeom prst="curvedConnector3">
            <a:avLst>
              <a:gd name="adj1" fmla="val 2781820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49" grpId="0"/>
      <p:bldP spid="53" grpId="0"/>
      <p:bldP spid="5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Third normal form</a:t>
            </a:r>
            <a:endParaRPr lang="en-GB" dirty="0"/>
          </a:p>
        </p:txBody>
      </p:sp>
      <p:sp>
        <p:nvSpPr>
          <p:cNvPr id="68" name="Content Placeholder 67"/>
          <p:cNvSpPr>
            <a:spLocks noGrp="1"/>
          </p:cNvSpPr>
          <p:nvPr>
            <p:ph idx="1"/>
          </p:nvPr>
        </p:nvSpPr>
        <p:spPr>
          <a:xfrm>
            <a:off x="467544" y="5229200"/>
            <a:ext cx="8280920" cy="136815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consultant(</a:t>
            </a:r>
            <a:r>
              <a:rPr lang="en-GB" u="sng" dirty="0" err="1" smtClean="0"/>
              <a:t>cons_id</a:t>
            </a:r>
            <a:r>
              <a:rPr lang="en-GB" dirty="0" smtClean="0"/>
              <a:t>, </a:t>
            </a:r>
            <a:r>
              <a:rPr lang="en-GB" dirty="0" err="1" smtClean="0"/>
              <a:t>cons_name</a:t>
            </a:r>
            <a:r>
              <a:rPr lang="en-GB" dirty="0" smtClean="0"/>
              <a:t>, </a:t>
            </a:r>
            <a:r>
              <a:rPr lang="en-GB" i="1" dirty="0" smtClean="0"/>
              <a:t>grade</a:t>
            </a:r>
            <a:r>
              <a:rPr lang="en-GB" dirty="0" smtClean="0"/>
              <a:t>)</a:t>
            </a:r>
          </a:p>
          <a:p>
            <a:r>
              <a:rPr lang="en-GB" dirty="0" smtClean="0"/>
              <a:t>grade(</a:t>
            </a:r>
            <a:r>
              <a:rPr lang="en-GB" u="sng" dirty="0" smtClean="0"/>
              <a:t>grade</a:t>
            </a:r>
            <a:r>
              <a:rPr lang="en-GB" dirty="0" smtClean="0"/>
              <a:t>, </a:t>
            </a:r>
            <a:r>
              <a:rPr lang="en-GB" dirty="0" err="1" smtClean="0"/>
              <a:t>daily_rate</a:t>
            </a:r>
            <a:r>
              <a:rPr lang="en-GB" dirty="0" smtClean="0"/>
              <a:t>) </a:t>
            </a:r>
          </a:p>
          <a:p>
            <a:r>
              <a:rPr lang="en-GB" dirty="0" smtClean="0"/>
              <a:t>project(</a:t>
            </a:r>
            <a:r>
              <a:rPr lang="en-GB" u="sng" dirty="0" err="1" smtClean="0"/>
              <a:t>proj_code</a:t>
            </a:r>
            <a:r>
              <a:rPr lang="en-GB" dirty="0" smtClean="0"/>
              <a:t>, </a:t>
            </a:r>
            <a:r>
              <a:rPr lang="en-GB" dirty="0" err="1" smtClean="0"/>
              <a:t>proj_name</a:t>
            </a:r>
            <a:r>
              <a:rPr lang="en-GB" dirty="0" smtClean="0"/>
              <a:t>, </a:t>
            </a:r>
            <a:r>
              <a:rPr lang="en-GB" dirty="0" err="1" smtClean="0"/>
              <a:t>start_date</a:t>
            </a:r>
            <a:r>
              <a:rPr lang="en-GB" dirty="0" smtClean="0"/>
              <a:t>, </a:t>
            </a:r>
            <a:r>
              <a:rPr lang="en-GB" dirty="0" err="1" smtClean="0"/>
              <a:t>end_date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cons_proj</a:t>
            </a:r>
            <a:r>
              <a:rPr lang="en-GB" dirty="0" smtClean="0"/>
              <a:t>(</a:t>
            </a:r>
            <a:r>
              <a:rPr lang="en-GB" i="1" u="sng" dirty="0" err="1" smtClean="0"/>
              <a:t>proj_code</a:t>
            </a:r>
            <a:r>
              <a:rPr lang="en-GB" dirty="0" smtClean="0"/>
              <a:t>, </a:t>
            </a:r>
            <a:r>
              <a:rPr lang="en-GB" i="1" u="sng" dirty="0" err="1" smtClean="0"/>
              <a:t>cons_id</a:t>
            </a:r>
            <a:r>
              <a:rPr lang="en-GB" dirty="0" smtClean="0"/>
              <a:t>, days)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71600" y="2996952"/>
          <a:ext cx="4248472" cy="439513"/>
        </p:xfrm>
        <a:graphic>
          <a:graphicData uri="http://schemas.openxmlformats.org/drawingml/2006/table">
            <a:tbl>
              <a:tblPr/>
              <a:tblGrid>
                <a:gridCol w="1062608"/>
                <a:gridCol w="1097632"/>
                <a:gridCol w="1080120"/>
                <a:gridCol w="1008112"/>
              </a:tblGrid>
              <a:tr h="439513">
                <a:tc>
                  <a:txBody>
                    <a:bodyPr/>
                    <a:lstStyle/>
                    <a:p>
                      <a:pPr algn="ctr"/>
                      <a:r>
                        <a:rPr lang="en-GB" sz="1400" b="1" u="sng" dirty="0" err="1" smtClean="0">
                          <a:solidFill>
                            <a:srgbClr val="CE3322"/>
                          </a:solidFill>
                        </a:rPr>
                        <a:t>proj_code</a:t>
                      </a:r>
                      <a:endParaRPr lang="en-GB" sz="1400" b="1" u="sng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 smtClean="0">
                          <a:solidFill>
                            <a:srgbClr val="CE3322"/>
                          </a:solidFill>
                        </a:rPr>
                        <a:t>proj_name</a:t>
                      </a:r>
                      <a:endParaRPr lang="en-GB" sz="1400" b="1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 smtClean="0">
                          <a:solidFill>
                            <a:srgbClr val="CE3322"/>
                          </a:solidFill>
                        </a:rPr>
                        <a:t>start_date</a:t>
                      </a:r>
                      <a:endParaRPr lang="en-GB" sz="1400" b="1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 smtClean="0">
                          <a:solidFill>
                            <a:srgbClr val="CE3322"/>
                          </a:solidFill>
                        </a:rPr>
                        <a:t>end_date</a:t>
                      </a:r>
                      <a:endParaRPr lang="en-GB" sz="1400" b="1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1259632" y="3004417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411760" y="3004417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491880" y="3004417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499992" y="3004417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cxnSp>
        <p:nvCxnSpPr>
          <p:cNvPr id="15" name="Curved Connector 14"/>
          <p:cNvCxnSpPr>
            <a:stCxn id="6" idx="0"/>
            <a:endCxn id="7" idx="0"/>
          </p:cNvCxnSpPr>
          <p:nvPr/>
        </p:nvCxnSpPr>
        <p:spPr bwMode="auto">
          <a:xfrm rot="5400000" flipH="1" flipV="1">
            <a:off x="2051720" y="2428353"/>
            <a:ext cx="12700" cy="115212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Curved Connector 17"/>
          <p:cNvCxnSpPr>
            <a:stCxn id="6" idx="0"/>
            <a:endCxn id="8" idx="0"/>
          </p:cNvCxnSpPr>
          <p:nvPr/>
        </p:nvCxnSpPr>
        <p:spPr bwMode="auto">
          <a:xfrm rot="5400000" flipH="1" flipV="1">
            <a:off x="2591780" y="1888293"/>
            <a:ext cx="12700" cy="2232248"/>
          </a:xfrm>
          <a:prstGeom prst="curvedConnector3">
            <a:avLst>
              <a:gd name="adj1" fmla="val 3872733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Curved Connector 21"/>
          <p:cNvCxnSpPr>
            <a:stCxn id="6" idx="0"/>
            <a:endCxn id="9" idx="0"/>
          </p:cNvCxnSpPr>
          <p:nvPr/>
        </p:nvCxnSpPr>
        <p:spPr bwMode="auto">
          <a:xfrm rot="5400000" flipH="1" flipV="1">
            <a:off x="3095836" y="1384237"/>
            <a:ext cx="12700" cy="3240360"/>
          </a:xfrm>
          <a:prstGeom prst="curvedConnector3">
            <a:avLst>
              <a:gd name="adj1" fmla="val 6163640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043608" y="4559848"/>
          <a:ext cx="3096344" cy="439513"/>
        </p:xfrm>
        <a:graphic>
          <a:graphicData uri="http://schemas.openxmlformats.org/drawingml/2006/table">
            <a:tbl>
              <a:tblPr/>
              <a:tblGrid>
                <a:gridCol w="1008112"/>
                <a:gridCol w="1224136"/>
                <a:gridCol w="864096"/>
              </a:tblGrid>
              <a:tr h="439513">
                <a:tc>
                  <a:txBody>
                    <a:bodyPr/>
                    <a:lstStyle/>
                    <a:p>
                      <a:pPr algn="ctr"/>
                      <a:r>
                        <a:rPr lang="en-GB" sz="1400" b="1" u="sng" dirty="0" err="1" smtClean="0">
                          <a:solidFill>
                            <a:srgbClr val="CE3322"/>
                          </a:solidFill>
                        </a:rPr>
                        <a:t>cons_id</a:t>
                      </a:r>
                      <a:endParaRPr lang="en-GB" sz="1400" b="1" u="sng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 smtClean="0">
                          <a:solidFill>
                            <a:srgbClr val="CE3322"/>
                          </a:solidFill>
                        </a:rPr>
                        <a:t>cons_name</a:t>
                      </a:r>
                      <a:endParaRPr lang="en-GB" sz="1400" b="1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1" dirty="0" smtClean="0">
                          <a:solidFill>
                            <a:srgbClr val="CE3322"/>
                          </a:solidFill>
                        </a:rPr>
                        <a:t>grade</a:t>
                      </a:r>
                      <a:endParaRPr lang="en-GB" sz="1400" b="1" i="1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2" name="Oval 31"/>
          <p:cNvSpPr/>
          <p:nvPr/>
        </p:nvSpPr>
        <p:spPr bwMode="auto">
          <a:xfrm>
            <a:off x="1331640" y="4567313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2411760" y="4567313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3491880" y="4567313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cxnSp>
        <p:nvCxnSpPr>
          <p:cNvPr id="43" name="Curved Connector 42"/>
          <p:cNvCxnSpPr>
            <a:stCxn id="32" idx="0"/>
            <a:endCxn id="34" idx="0"/>
          </p:cNvCxnSpPr>
          <p:nvPr/>
        </p:nvCxnSpPr>
        <p:spPr bwMode="auto">
          <a:xfrm rot="5400000" flipH="1" flipV="1">
            <a:off x="2087724" y="4027253"/>
            <a:ext cx="12700" cy="108012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Curved Connector 43"/>
          <p:cNvCxnSpPr>
            <a:stCxn id="32" idx="0"/>
            <a:endCxn id="35" idx="0"/>
          </p:cNvCxnSpPr>
          <p:nvPr/>
        </p:nvCxnSpPr>
        <p:spPr bwMode="auto">
          <a:xfrm rot="5400000" flipH="1" flipV="1">
            <a:off x="2627784" y="3487193"/>
            <a:ext cx="12700" cy="2160240"/>
          </a:xfrm>
          <a:prstGeom prst="curvedConnector3">
            <a:avLst>
              <a:gd name="adj1" fmla="val 3872733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5796136" y="2996952"/>
          <a:ext cx="2850631" cy="439513"/>
        </p:xfrm>
        <a:graphic>
          <a:graphicData uri="http://schemas.openxmlformats.org/drawingml/2006/table">
            <a:tbl>
              <a:tblPr/>
              <a:tblGrid>
                <a:gridCol w="1062608"/>
                <a:gridCol w="1008112"/>
                <a:gridCol w="779911"/>
              </a:tblGrid>
              <a:tr h="439513">
                <a:tc>
                  <a:txBody>
                    <a:bodyPr/>
                    <a:lstStyle/>
                    <a:p>
                      <a:pPr algn="ctr"/>
                      <a:r>
                        <a:rPr lang="en-GB" sz="1400" b="1" i="1" u="sng" dirty="0" err="1" smtClean="0">
                          <a:solidFill>
                            <a:srgbClr val="CE3322"/>
                          </a:solidFill>
                        </a:rPr>
                        <a:t>proj_code</a:t>
                      </a:r>
                      <a:endParaRPr lang="en-GB" sz="1400" b="1" i="1" u="sng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1" u="sng" dirty="0" err="1" smtClean="0">
                          <a:solidFill>
                            <a:srgbClr val="CE3322"/>
                          </a:solidFill>
                        </a:rPr>
                        <a:t>cons_id</a:t>
                      </a:r>
                      <a:endParaRPr lang="en-GB" sz="1400" b="1" i="1" u="sng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rgbClr val="CE3322"/>
                          </a:solidFill>
                        </a:rPr>
                        <a:t>days</a:t>
                      </a:r>
                      <a:endParaRPr lang="en-GB" sz="1400" b="1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9" name="Oval 48"/>
          <p:cNvSpPr/>
          <p:nvPr/>
        </p:nvSpPr>
        <p:spPr bwMode="auto">
          <a:xfrm>
            <a:off x="6084168" y="3004417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083896" y="3004417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8020000" y="3004417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cxnSp>
        <p:nvCxnSpPr>
          <p:cNvPr id="64" name="Curved Connector 63"/>
          <p:cNvCxnSpPr>
            <a:stCxn id="53" idx="4"/>
            <a:endCxn id="57" idx="4"/>
          </p:cNvCxnSpPr>
          <p:nvPr/>
        </p:nvCxnSpPr>
        <p:spPr bwMode="auto">
          <a:xfrm rot="16200000" flipH="1">
            <a:off x="7767972" y="2968413"/>
            <a:ext cx="12700" cy="936104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Curved Connector 64"/>
          <p:cNvCxnSpPr>
            <a:stCxn id="49" idx="4"/>
            <a:endCxn id="57" idx="4"/>
          </p:cNvCxnSpPr>
          <p:nvPr/>
        </p:nvCxnSpPr>
        <p:spPr bwMode="auto">
          <a:xfrm rot="16200000" flipH="1">
            <a:off x="7268108" y="2468549"/>
            <a:ext cx="12700" cy="1935832"/>
          </a:xfrm>
          <a:prstGeom prst="curvedConnector3">
            <a:avLst>
              <a:gd name="adj1" fmla="val 3545458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5796136" y="4581128"/>
          <a:ext cx="1656184" cy="439513"/>
        </p:xfrm>
        <a:graphic>
          <a:graphicData uri="http://schemas.openxmlformats.org/drawingml/2006/table">
            <a:tbl>
              <a:tblPr/>
              <a:tblGrid>
                <a:gridCol w="864096"/>
                <a:gridCol w="792088"/>
              </a:tblGrid>
              <a:tr h="439513">
                <a:tc>
                  <a:txBody>
                    <a:bodyPr/>
                    <a:lstStyle/>
                    <a:p>
                      <a:pPr algn="ctr"/>
                      <a:r>
                        <a:rPr lang="en-GB" sz="1400" b="1" u="sng" dirty="0" smtClean="0">
                          <a:solidFill>
                            <a:srgbClr val="CE3322"/>
                          </a:solidFill>
                        </a:rPr>
                        <a:t>grade</a:t>
                      </a:r>
                      <a:endParaRPr lang="en-GB" sz="1400" b="1" u="sng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rgbClr val="CE3322"/>
                          </a:solidFill>
                        </a:rPr>
                        <a:t>rate</a:t>
                      </a:r>
                      <a:endParaRPr lang="en-GB" sz="1400" b="1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9" name="Oval 38"/>
          <p:cNvSpPr/>
          <p:nvPr/>
        </p:nvSpPr>
        <p:spPr bwMode="auto">
          <a:xfrm>
            <a:off x="6012160" y="4588593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6804248" y="4588593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cxnSp>
        <p:nvCxnSpPr>
          <p:cNvPr id="47" name="Curved Connector 46"/>
          <p:cNvCxnSpPr>
            <a:stCxn id="39" idx="4"/>
            <a:endCxn id="40" idx="4"/>
          </p:cNvCxnSpPr>
          <p:nvPr/>
        </p:nvCxnSpPr>
        <p:spPr bwMode="auto">
          <a:xfrm rot="16200000" flipH="1">
            <a:off x="6624228" y="4624597"/>
            <a:ext cx="12700" cy="792088"/>
          </a:xfrm>
          <a:prstGeom prst="curvedConnector3">
            <a:avLst>
              <a:gd name="adj1" fmla="val 2781820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043608" y="3645024"/>
            <a:ext cx="1656184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/>
                <a:cs typeface="Arial" pitchFamily="34" charset="0"/>
              </a:rPr>
              <a:t>consultant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084168" y="3645024"/>
            <a:ext cx="1656184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/>
                <a:cs typeface="Arial" pitchFamily="34" charset="0"/>
              </a:rPr>
              <a:t>project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563888" y="5157192"/>
            <a:ext cx="1656184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/>
                <a:cs typeface="Arial" pitchFamily="34" charset="0"/>
              </a:rPr>
              <a:t>assignment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043608" y="4005064"/>
            <a:ext cx="1656184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/>
                <a:cs typeface="Arial" pitchFamily="34" charset="0"/>
              </a:rPr>
              <a:t>cons_id</a:t>
            </a:r>
            <a:endParaRPr kumimoji="0" lang="en-GB" sz="16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Osaka"/>
              <a:cs typeface="Arial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 err="1" smtClean="0">
                <a:latin typeface="+mn-lt"/>
                <a:cs typeface="Arial" pitchFamily="34" charset="0"/>
              </a:rPr>
              <a:t>cons_name</a:t>
            </a:r>
            <a:endParaRPr lang="en-GB" sz="1600" dirty="0" smtClean="0">
              <a:latin typeface="+mn-lt"/>
              <a:cs typeface="Arial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/>
                <a:cs typeface="Arial" pitchFamily="34" charset="0"/>
              </a:rPr>
              <a:t>grade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084168" y="4005064"/>
            <a:ext cx="1656184" cy="12241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/>
                <a:cs typeface="Arial" pitchFamily="34" charset="0"/>
              </a:rPr>
              <a:t>proj_code</a:t>
            </a:r>
            <a:endParaRPr kumimoji="0" lang="en-GB" sz="16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Osaka"/>
              <a:cs typeface="Arial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 err="1" smtClean="0">
                <a:latin typeface="+mn-lt"/>
                <a:cs typeface="Arial" pitchFamily="34" charset="0"/>
              </a:rPr>
              <a:t>proj_name</a:t>
            </a:r>
            <a:endParaRPr lang="en-GB" sz="1600" dirty="0" smtClean="0">
              <a:latin typeface="+mn-lt"/>
              <a:cs typeface="Arial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/>
                <a:cs typeface="Arial" pitchFamily="34" charset="0"/>
              </a:rPr>
              <a:t>start_date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Osaka"/>
              <a:cs typeface="Arial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 err="1" smtClean="0">
                <a:latin typeface="+mn-lt"/>
                <a:cs typeface="Arial" pitchFamily="34" charset="0"/>
              </a:rPr>
              <a:t>end_date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Osaka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563888" y="5517232"/>
            <a:ext cx="1656184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1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/>
                <a:cs typeface="Arial" pitchFamily="34" charset="0"/>
              </a:rPr>
              <a:t>cons_id</a:t>
            </a:r>
            <a:endParaRPr kumimoji="0" lang="en-GB" sz="1600" b="0" i="1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Osaka"/>
              <a:cs typeface="Arial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i="1" u="sng" dirty="0" err="1" smtClean="0">
                <a:latin typeface="+mn-lt"/>
                <a:cs typeface="Arial" pitchFamily="34" charset="0"/>
              </a:rPr>
              <a:t>proj_code</a:t>
            </a:r>
            <a:endParaRPr lang="en-GB" sz="1600" i="1" u="sng" dirty="0" smtClean="0">
              <a:latin typeface="+mn-lt"/>
              <a:cs typeface="Arial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/>
                <a:cs typeface="Arial" pitchFamily="34" charset="0"/>
              </a:rPr>
              <a:t>days</a:t>
            </a:r>
          </a:p>
        </p:txBody>
      </p:sp>
      <p:cxnSp>
        <p:nvCxnSpPr>
          <p:cNvPr id="11" name="Shape 10"/>
          <p:cNvCxnSpPr>
            <a:stCxn id="7" idx="2"/>
            <a:endCxn id="9" idx="1"/>
          </p:cNvCxnSpPr>
          <p:nvPr/>
        </p:nvCxnSpPr>
        <p:spPr bwMode="auto">
          <a:xfrm rot="16200000" flipH="1">
            <a:off x="2213738" y="4599130"/>
            <a:ext cx="1008112" cy="169218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hape 12"/>
          <p:cNvCxnSpPr>
            <a:stCxn id="8" idx="2"/>
            <a:endCxn id="9" idx="3"/>
          </p:cNvCxnSpPr>
          <p:nvPr/>
        </p:nvCxnSpPr>
        <p:spPr bwMode="auto">
          <a:xfrm rot="5400000">
            <a:off x="5706126" y="4743146"/>
            <a:ext cx="720080" cy="169218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331640" y="496265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+mn-lt"/>
              </a:rPr>
              <a:t>1..1</a:t>
            </a:r>
            <a:endParaRPr lang="en-GB" sz="16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03648" y="335699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+mn-lt"/>
              </a:rPr>
              <a:t>0..*</a:t>
            </a:r>
            <a:endParaRPr lang="en-GB" sz="16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92080" y="5949280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+mn-lt"/>
              </a:rPr>
              <a:t>0..*</a:t>
            </a:r>
            <a:endParaRPr lang="en-GB" sz="16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48264" y="5229200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+mn-lt"/>
              </a:rPr>
              <a:t>1..1</a:t>
            </a:r>
            <a:endParaRPr lang="en-GB" sz="16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08104" y="558924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+mn-lt"/>
                <a:sym typeface="Webdings"/>
              </a:rPr>
              <a:t></a:t>
            </a:r>
            <a:r>
              <a:rPr lang="en-GB" sz="1600" dirty="0" err="1" smtClean="0">
                <a:latin typeface="+mn-lt"/>
              </a:rPr>
              <a:t>has_staff</a:t>
            </a:r>
            <a:endParaRPr lang="en-GB" sz="16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51720" y="558924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latin typeface="+mn-lt"/>
                <a:sym typeface="Webdings"/>
              </a:rPr>
              <a:t>works_on</a:t>
            </a:r>
            <a:r>
              <a:rPr lang="en-GB" sz="1600" dirty="0" smtClean="0">
                <a:latin typeface="+mn-lt"/>
                <a:sym typeface="Webdings"/>
              </a:rPr>
              <a:t></a:t>
            </a:r>
            <a:endParaRPr lang="en-GB" sz="1600" dirty="0"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563888" y="2276872"/>
            <a:ext cx="1656184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/>
                <a:cs typeface="Arial" pitchFamily="34" charset="0"/>
              </a:rPr>
              <a:t>grade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563888" y="2636912"/>
            <a:ext cx="1656184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/>
                <a:cs typeface="Arial" pitchFamily="34" charset="0"/>
              </a:rPr>
              <a:t>grade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 err="1" smtClean="0">
                <a:latin typeface="+mn-lt"/>
                <a:cs typeface="Arial" pitchFamily="34" charset="0"/>
              </a:rPr>
              <a:t>daily_rate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Osaka"/>
              <a:cs typeface="Arial" pitchFamily="34" charset="0"/>
            </a:endParaRPr>
          </a:p>
        </p:txBody>
      </p:sp>
      <p:cxnSp>
        <p:nvCxnSpPr>
          <p:cNvPr id="25" name="Shape 24"/>
          <p:cNvCxnSpPr>
            <a:stCxn id="22" idx="1"/>
            <a:endCxn id="4" idx="0"/>
          </p:cNvCxnSpPr>
          <p:nvPr/>
        </p:nvCxnSpPr>
        <p:spPr bwMode="auto">
          <a:xfrm rot="10800000" flipV="1">
            <a:off x="1871700" y="2960948"/>
            <a:ext cx="1692188" cy="68407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3059832" y="2946430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+mn-lt"/>
              </a:rPr>
              <a:t>1..1</a:t>
            </a:r>
            <a:endParaRPr lang="en-GB" sz="1600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07704" y="258639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latin typeface="+mn-lt"/>
                <a:sym typeface="Webdings"/>
              </a:rPr>
              <a:t>belongs_to</a:t>
            </a:r>
            <a:r>
              <a:rPr lang="en-GB" sz="1600" dirty="0" smtClean="0">
                <a:latin typeface="+mn-lt"/>
                <a:sym typeface="Webdings"/>
              </a:rPr>
              <a:t></a:t>
            </a:r>
            <a:endParaRPr lang="en-GB" sz="1600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59832" y="592779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+mn-lt"/>
              </a:rPr>
              <a:t>0..*</a:t>
            </a:r>
            <a:endParaRPr lang="en-GB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Summary: recognising normal form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Repeating </a:t>
            </a:r>
            <a:r>
              <a:rPr lang="en-GB" dirty="0" smtClean="0"/>
              <a:t>groups or non-atomic values?</a:t>
            </a:r>
            <a:endParaRPr lang="en-GB" dirty="0" smtClean="0"/>
          </a:p>
          <a:p>
            <a:pPr lvl="1"/>
            <a:r>
              <a:rPr lang="en-GB" dirty="0" smtClean="0"/>
              <a:t>Data is un-normalised</a:t>
            </a:r>
          </a:p>
          <a:p>
            <a:r>
              <a:rPr lang="en-GB" dirty="0" smtClean="0"/>
              <a:t>No primary key?</a:t>
            </a:r>
          </a:p>
          <a:p>
            <a:pPr lvl="1"/>
            <a:r>
              <a:rPr lang="en-GB" dirty="0" smtClean="0"/>
              <a:t>Data is un-normalised</a:t>
            </a:r>
          </a:p>
          <a:p>
            <a:r>
              <a:rPr lang="en-GB" dirty="0" smtClean="0"/>
              <a:t>Partial dependencies?</a:t>
            </a:r>
          </a:p>
          <a:p>
            <a:pPr lvl="1"/>
            <a:r>
              <a:rPr lang="en-GB" dirty="0" smtClean="0"/>
              <a:t>Data is in 1NF</a:t>
            </a:r>
          </a:p>
          <a:p>
            <a:r>
              <a:rPr lang="en-GB" dirty="0" smtClean="0"/>
              <a:t>Transitive dependencies?</a:t>
            </a:r>
          </a:p>
          <a:p>
            <a:pPr lvl="1"/>
            <a:r>
              <a:rPr lang="en-GB" dirty="0" smtClean="0"/>
              <a:t>Data is in 2NF</a:t>
            </a:r>
          </a:p>
          <a:p>
            <a:r>
              <a:rPr lang="en-GB" dirty="0" smtClean="0"/>
              <a:t>None of the above?</a:t>
            </a:r>
          </a:p>
          <a:p>
            <a:pPr lvl="1"/>
            <a:r>
              <a:rPr lang="en-GB" dirty="0" smtClean="0"/>
              <a:t>Data is in 3NF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Data anomalies</a:t>
            </a:r>
          </a:p>
          <a:p>
            <a:pPr eaLnBrk="1" hangingPunct="1"/>
            <a:r>
              <a:rPr lang="en-GB" dirty="0" smtClean="0"/>
              <a:t>Functional dependency</a:t>
            </a:r>
          </a:p>
          <a:p>
            <a:pPr eaLnBrk="1" hangingPunct="1"/>
            <a:r>
              <a:rPr lang="en-GB" dirty="0" smtClean="0"/>
              <a:t>First normal form</a:t>
            </a:r>
          </a:p>
          <a:p>
            <a:pPr eaLnBrk="1" hangingPunct="1"/>
            <a:r>
              <a:rPr lang="en-GB" dirty="0" smtClean="0"/>
              <a:t>Second normal form</a:t>
            </a:r>
          </a:p>
          <a:p>
            <a:pPr eaLnBrk="1" hangingPunct="1"/>
            <a:r>
              <a:rPr lang="en-GB" dirty="0" smtClean="0"/>
              <a:t>Third normal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Summary: normalising data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Un-normalised </a:t>
            </a:r>
            <a:r>
              <a:rPr lang="en-GB" dirty="0" smtClean="0">
                <a:sym typeface="Wingdings" pitchFamily="2" charset="2"/>
              </a:rPr>
              <a:t> 1NF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Remove repeating groups (if present)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Identify primary key</a:t>
            </a:r>
          </a:p>
          <a:p>
            <a:pPr lvl="1"/>
            <a:endParaRPr lang="en-GB" dirty="0" smtClean="0">
              <a:sym typeface="Wingdings" pitchFamily="2" charset="2"/>
            </a:endParaRPr>
          </a:p>
          <a:p>
            <a:r>
              <a:rPr lang="en-GB" dirty="0" smtClean="0">
                <a:sym typeface="Wingdings" pitchFamily="2" charset="2"/>
              </a:rPr>
              <a:t>1NF  2NF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Remove partial dependencies (if present)</a:t>
            </a:r>
          </a:p>
          <a:p>
            <a:pPr lvl="1"/>
            <a:endParaRPr lang="en-GB" dirty="0" smtClean="0">
              <a:sym typeface="Wingdings" pitchFamily="2" charset="2"/>
            </a:endParaRPr>
          </a:p>
          <a:p>
            <a:r>
              <a:rPr lang="en-GB" dirty="0" smtClean="0">
                <a:sym typeface="Wingdings" pitchFamily="2" charset="2"/>
              </a:rPr>
              <a:t>2NF  3NF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Remove transitive dependencies (if present)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Short break</a:t>
            </a:r>
            <a:endParaRPr lang="en-GB" dirty="0"/>
          </a:p>
        </p:txBody>
      </p:sp>
      <p:pic>
        <p:nvPicPr>
          <p:cNvPr id="21507" name="Picture 3" descr="C:\Documents and Settings\cs181\Local Settings\Temporary Internet Files\Content.IE5\UQOIMOT4\MPj0407422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-19544"/>
            <a:ext cx="5500693" cy="68775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090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Tutorial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2" indent="0">
              <a:buNone/>
            </a:pPr>
            <a:r>
              <a:rPr lang="en-GB" sz="2000" dirty="0" smtClean="0">
                <a:hlinkClick r:id="rId2" action="ppaction://hlinkfile"/>
              </a:rPr>
              <a:t>Normalisation examples</a:t>
            </a:r>
            <a:endParaRPr lang="en-GB" sz="2000" dirty="0" smtClean="0"/>
          </a:p>
          <a:p>
            <a:endParaRPr lang="en-GB" dirty="0"/>
          </a:p>
          <a:p>
            <a:pPr marL="800100" lvl="2" indent="0">
              <a:buNone/>
            </a:pPr>
            <a:r>
              <a:rPr lang="en-GB" sz="2000" dirty="0" smtClean="0">
                <a:hlinkClick r:id="rId3"/>
              </a:rPr>
              <a:t>Word template</a:t>
            </a:r>
            <a:endParaRPr lang="en-GB" sz="2000" dirty="0" smtClean="0"/>
          </a:p>
          <a:p>
            <a:pPr marL="800100" lvl="2" indent="0">
              <a:buNone/>
            </a:pPr>
            <a:endParaRPr lang="en-GB" sz="2000" dirty="0" smtClean="0"/>
          </a:p>
          <a:p>
            <a:pPr marL="800100" lvl="2" indent="0">
              <a:buNone/>
            </a:pPr>
            <a:r>
              <a:rPr lang="en-GB" sz="2000" dirty="0" smtClean="0">
                <a:hlinkClick r:id="rId4"/>
              </a:rPr>
              <a:t>Excel template</a:t>
            </a:r>
            <a:endParaRPr lang="en-GB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36" y="3551198"/>
            <a:ext cx="457143" cy="457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37" y="2806023"/>
            <a:ext cx="457143" cy="4571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73" y="2060848"/>
            <a:ext cx="457143" cy="4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Minimising redundancy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Closely related attributes are found in the same relation (table)</a:t>
            </a:r>
          </a:p>
          <a:p>
            <a:endParaRPr lang="en-GB" dirty="0" smtClean="0"/>
          </a:p>
          <a:p>
            <a:r>
              <a:rPr lang="en-GB" dirty="0" smtClean="0"/>
              <a:t>Each relation contains a </a:t>
            </a:r>
            <a:r>
              <a:rPr lang="en-GB" i="1" dirty="0" smtClean="0"/>
              <a:t>minimum</a:t>
            </a:r>
            <a:r>
              <a:rPr lang="en-GB" dirty="0" smtClean="0"/>
              <a:t> number of attributes</a:t>
            </a:r>
          </a:p>
          <a:p>
            <a:endParaRPr lang="en-GB" dirty="0" smtClean="0"/>
          </a:p>
          <a:p>
            <a:r>
              <a:rPr lang="en-GB" dirty="0" smtClean="0"/>
              <a:t>Each attribute value is stored a </a:t>
            </a:r>
            <a:r>
              <a:rPr lang="en-GB" i="1" dirty="0" smtClean="0"/>
              <a:t>minimum</a:t>
            </a:r>
            <a:r>
              <a:rPr lang="en-GB" dirty="0" smtClean="0"/>
              <a:t> number of times (ideally only once)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4581128"/>
            <a:ext cx="8448675" cy="1800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dirty="0" err="1" smtClean="0"/>
              <a:t>cons_proj</a:t>
            </a:r>
            <a:r>
              <a:rPr lang="en-GB" dirty="0" smtClean="0"/>
              <a:t>(</a:t>
            </a:r>
            <a:r>
              <a:rPr lang="en-GB" u="sng" dirty="0" err="1" smtClean="0"/>
              <a:t>cons_id</a:t>
            </a:r>
            <a:r>
              <a:rPr lang="en-GB" dirty="0" smtClean="0"/>
              <a:t>, </a:t>
            </a:r>
            <a:r>
              <a:rPr lang="en-GB" u="sng" dirty="0" err="1" smtClean="0"/>
              <a:t>proj_code</a:t>
            </a:r>
            <a:r>
              <a:rPr lang="en-GB" dirty="0" smtClean="0"/>
              <a:t>, </a:t>
            </a:r>
            <a:r>
              <a:rPr lang="en-GB" dirty="0" err="1" smtClean="0"/>
              <a:t>cons_name</a:t>
            </a:r>
            <a:r>
              <a:rPr lang="en-GB" dirty="0" smtClean="0"/>
              <a:t>, grade, </a:t>
            </a:r>
            <a:r>
              <a:rPr lang="en-GB" dirty="0" err="1" smtClean="0"/>
              <a:t>daily_rate</a:t>
            </a:r>
            <a:r>
              <a:rPr lang="en-GB" dirty="0" smtClean="0"/>
              <a:t>, days,</a:t>
            </a:r>
          </a:p>
          <a:p>
            <a:pPr>
              <a:buNone/>
            </a:pPr>
            <a:r>
              <a:rPr lang="en-GB" dirty="0" smtClean="0"/>
              <a:t>                 </a:t>
            </a:r>
            <a:r>
              <a:rPr lang="en-GB" dirty="0" err="1" smtClean="0"/>
              <a:t>proj_name</a:t>
            </a:r>
            <a:r>
              <a:rPr lang="en-GB" dirty="0" smtClean="0"/>
              <a:t>, </a:t>
            </a:r>
            <a:r>
              <a:rPr lang="en-GB" dirty="0" err="1" smtClean="0"/>
              <a:t>start_date</a:t>
            </a:r>
            <a:r>
              <a:rPr lang="en-GB" dirty="0" smtClean="0"/>
              <a:t>, </a:t>
            </a:r>
            <a:r>
              <a:rPr lang="en-GB" dirty="0" err="1" smtClean="0"/>
              <a:t>end_date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dirty="0" smtClean="0"/>
              <a:t>Correct: accurate with respect to reality</a:t>
            </a:r>
          </a:p>
          <a:p>
            <a:r>
              <a:rPr lang="en-GB" dirty="0" smtClean="0"/>
              <a:t>Complete: no missing data</a:t>
            </a:r>
          </a:p>
          <a:p>
            <a:r>
              <a:rPr lang="en-GB" dirty="0" smtClean="0"/>
              <a:t>Consistent: no internal disagreements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7504" y="2231504"/>
          <a:ext cx="8856986" cy="2133600"/>
        </p:xfrm>
        <a:graphic>
          <a:graphicData uri="http://schemas.openxmlformats.org/drawingml/2006/table">
            <a:tbl>
              <a:tblPr/>
              <a:tblGrid>
                <a:gridCol w="792090"/>
                <a:gridCol w="1080120"/>
                <a:gridCol w="864096"/>
                <a:gridCol w="936104"/>
                <a:gridCol w="648072"/>
                <a:gridCol w="1008112"/>
                <a:gridCol w="1008112"/>
                <a:gridCol w="1224136"/>
                <a:gridCol w="129614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CE3322"/>
                          </a:solidFill>
                        </a:rPr>
                        <a:t>cons_id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CE3322"/>
                          </a:solidFill>
                        </a:rPr>
                        <a:t>cons_name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CE3322"/>
                          </a:solidFill>
                        </a:rPr>
                        <a:t>grade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CE3322"/>
                          </a:solidFill>
                        </a:rPr>
                        <a:t>daily_rate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CE3322"/>
                          </a:solidFill>
                        </a:rPr>
                        <a:t>days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CE3322"/>
                          </a:solidFill>
                        </a:rPr>
                        <a:t>proj_code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CE3322"/>
                          </a:solidFill>
                        </a:rPr>
                        <a:t>proj_name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CE3322"/>
                          </a:solidFill>
                        </a:rPr>
                        <a:t>start_date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CE3322"/>
                          </a:solidFill>
                        </a:rPr>
                        <a:t>end_date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123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McAlastair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Senior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750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42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AB66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Goldfish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01-OCT-2011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30-JUN-2012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143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McBeth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Executive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800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12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DD25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Silverbird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01-JAN-2012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31-MAY-2012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125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McCluskey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Junior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500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80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AB66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Goldfish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01-OCT-2011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30-JUN-2012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163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McDowell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Senior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750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65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GC31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Bronzecat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15-FEB-2012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15-JAN-2013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167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McEwan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Executive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800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GC31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Bronzecat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15-FEB-2012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15-JAN-2013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123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McAlastair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Senior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750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42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GC31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Bronzecat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15-FEB-2012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 dirty="0">
                          <a:latin typeface="Arial"/>
                        </a:rPr>
                        <a:t>15-JAN-2013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Insertion anomalies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4581128"/>
            <a:ext cx="8448675" cy="1872208"/>
          </a:xfrm>
        </p:spPr>
        <p:txBody>
          <a:bodyPr/>
          <a:lstStyle/>
          <a:p>
            <a:r>
              <a:rPr lang="en-GB" dirty="0" smtClean="0"/>
              <a:t>Cannot insert consultant without project</a:t>
            </a:r>
          </a:p>
          <a:p>
            <a:endParaRPr lang="en-GB" dirty="0" smtClean="0"/>
          </a:p>
          <a:p>
            <a:r>
              <a:rPr lang="en-GB" dirty="0" smtClean="0"/>
              <a:t>Cannot insert project without consultant</a:t>
            </a:r>
          </a:p>
          <a:p>
            <a:endParaRPr lang="en-GB" dirty="0" smtClean="0"/>
          </a:p>
          <a:p>
            <a:r>
              <a:rPr lang="en-GB" dirty="0" smtClean="0"/>
              <a:t>Data is no longer correct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07504" y="2348880"/>
            <a:ext cx="792088" cy="2016224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427984" y="2348880"/>
            <a:ext cx="1008112" cy="2016224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7504" y="2231504"/>
          <a:ext cx="8856986" cy="2133600"/>
        </p:xfrm>
        <a:graphic>
          <a:graphicData uri="http://schemas.openxmlformats.org/drawingml/2006/table">
            <a:tbl>
              <a:tblPr/>
              <a:tblGrid>
                <a:gridCol w="792090"/>
                <a:gridCol w="1080120"/>
                <a:gridCol w="864096"/>
                <a:gridCol w="936104"/>
                <a:gridCol w="648072"/>
                <a:gridCol w="1008112"/>
                <a:gridCol w="1008112"/>
                <a:gridCol w="1224136"/>
                <a:gridCol w="129614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CE3322"/>
                          </a:solidFill>
                        </a:rPr>
                        <a:t>cons_id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CE3322"/>
                          </a:solidFill>
                        </a:rPr>
                        <a:t>cons_name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CE3322"/>
                          </a:solidFill>
                        </a:rPr>
                        <a:t>grade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CE3322"/>
                          </a:solidFill>
                        </a:rPr>
                        <a:t>daily_rate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CE3322"/>
                          </a:solidFill>
                        </a:rPr>
                        <a:t>days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CE3322"/>
                          </a:solidFill>
                        </a:rPr>
                        <a:t>proj_code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CE3322"/>
                          </a:solidFill>
                        </a:rPr>
                        <a:t>proj_name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CE3322"/>
                          </a:solidFill>
                        </a:rPr>
                        <a:t>start_date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CE3322"/>
                          </a:solidFill>
                        </a:rPr>
                        <a:t>end_date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123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McAlastair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Senior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750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42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AB66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Goldfish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01-OCT-2011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30-JUN-2012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143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McBeth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Executive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800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12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DD25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Silverbird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01-JAN-2012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31-MAY-2012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125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McCluskey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Junior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500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80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AB66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Goldfish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01-OCT-2011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30-JUN-2012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163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McDowell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Senior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750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65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GC31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Bronzecat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15-FEB-2012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15-JAN-2013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167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McEwan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Executive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800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GC31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Bronzecat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15-FEB-2012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15-JAN-2013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123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McAlastair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Senior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750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42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GC31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Bronzecat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15-FEB-2012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 dirty="0">
                          <a:latin typeface="Arial"/>
                        </a:rPr>
                        <a:t>15-JAN-2013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Deletion anomalies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4581128"/>
            <a:ext cx="8448675" cy="1800200"/>
          </a:xfrm>
        </p:spPr>
        <p:txBody>
          <a:bodyPr/>
          <a:lstStyle/>
          <a:p>
            <a:r>
              <a:rPr lang="en-GB" dirty="0" smtClean="0"/>
              <a:t>Deleting </a:t>
            </a:r>
            <a:r>
              <a:rPr lang="en-GB" dirty="0" err="1" smtClean="0"/>
              <a:t>McBeth</a:t>
            </a:r>
            <a:r>
              <a:rPr lang="en-GB" dirty="0" smtClean="0"/>
              <a:t> means losing data about project </a:t>
            </a:r>
            <a:r>
              <a:rPr lang="en-GB" dirty="0" err="1" smtClean="0"/>
              <a:t>Silverbird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Data is no longer complete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7504" y="2852936"/>
            <a:ext cx="8856984" cy="2880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7504" y="2231504"/>
          <a:ext cx="8856986" cy="2133600"/>
        </p:xfrm>
        <a:graphic>
          <a:graphicData uri="http://schemas.openxmlformats.org/drawingml/2006/table">
            <a:tbl>
              <a:tblPr/>
              <a:tblGrid>
                <a:gridCol w="792090"/>
                <a:gridCol w="1080120"/>
                <a:gridCol w="864096"/>
                <a:gridCol w="936104"/>
                <a:gridCol w="648072"/>
                <a:gridCol w="1008112"/>
                <a:gridCol w="1008112"/>
                <a:gridCol w="1224136"/>
                <a:gridCol w="129614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CE3322"/>
                          </a:solidFill>
                        </a:rPr>
                        <a:t>cons_id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CE3322"/>
                          </a:solidFill>
                        </a:rPr>
                        <a:t>cons_name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CE3322"/>
                          </a:solidFill>
                        </a:rPr>
                        <a:t>grade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CE3322"/>
                          </a:solidFill>
                        </a:rPr>
                        <a:t>daily_rate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CE3322"/>
                          </a:solidFill>
                        </a:rPr>
                        <a:t>days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CE3322"/>
                          </a:solidFill>
                        </a:rPr>
                        <a:t>proj_code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CE3322"/>
                          </a:solidFill>
                        </a:rPr>
                        <a:t>proj_name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CE3322"/>
                          </a:solidFill>
                        </a:rPr>
                        <a:t>start_date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CE3322"/>
                          </a:solidFill>
                        </a:rPr>
                        <a:t>end_date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123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McAlastair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Senior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750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42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AB66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Goldfish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01-OCT-2011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30-JUN-2012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143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McBeth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Executive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800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12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DD25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Silverbird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01-JAN-2012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31-MAY-2012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125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McCluskey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Junior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500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80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AB66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Goldfish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01-OCT-2011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30-JUN-2012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163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McDowell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Senior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750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65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GC31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Bronzecat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15-FEB-2012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15-JAN-2013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167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McEwan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Executive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800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GC31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Bronzecat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15-FEB-2012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15-JAN-2013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123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McAlastair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Senior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750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42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GC31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Bronzecat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15-FEB-2012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 dirty="0">
                          <a:latin typeface="Arial"/>
                        </a:rPr>
                        <a:t>15-JAN-2013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Update anomalies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4581128"/>
            <a:ext cx="8546405" cy="1800200"/>
          </a:xfrm>
        </p:spPr>
        <p:txBody>
          <a:bodyPr/>
          <a:lstStyle/>
          <a:p>
            <a:r>
              <a:rPr lang="en-GB" dirty="0" smtClean="0"/>
              <a:t>Updating </a:t>
            </a:r>
            <a:r>
              <a:rPr lang="en-GB" dirty="0" err="1" smtClean="0"/>
              <a:t>McAlastair's</a:t>
            </a:r>
            <a:r>
              <a:rPr lang="en-GB" dirty="0" smtClean="0"/>
              <a:t> rate in row 2 may leave a different value in row 7</a:t>
            </a:r>
          </a:p>
          <a:p>
            <a:endParaRPr lang="en-GB" dirty="0" smtClean="0"/>
          </a:p>
          <a:p>
            <a:r>
              <a:rPr lang="en-GB" dirty="0" smtClean="0"/>
              <a:t>Data is no longer consistent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843808" y="2564904"/>
            <a:ext cx="936104" cy="2880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843808" y="4077072"/>
            <a:ext cx="936104" cy="2880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7504" y="2231504"/>
          <a:ext cx="8856986" cy="2133600"/>
        </p:xfrm>
        <a:graphic>
          <a:graphicData uri="http://schemas.openxmlformats.org/drawingml/2006/table">
            <a:tbl>
              <a:tblPr/>
              <a:tblGrid>
                <a:gridCol w="792090"/>
                <a:gridCol w="1080120"/>
                <a:gridCol w="864096"/>
                <a:gridCol w="936104"/>
                <a:gridCol w="648072"/>
                <a:gridCol w="1008112"/>
                <a:gridCol w="1008112"/>
                <a:gridCol w="1224136"/>
                <a:gridCol w="129614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CE3322"/>
                          </a:solidFill>
                        </a:rPr>
                        <a:t>cons_id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CE3322"/>
                          </a:solidFill>
                        </a:rPr>
                        <a:t>cons_name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CE3322"/>
                          </a:solidFill>
                        </a:rPr>
                        <a:t>grade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CE3322"/>
                          </a:solidFill>
                        </a:rPr>
                        <a:t>daily_rate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CE3322"/>
                          </a:solidFill>
                        </a:rPr>
                        <a:t>days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CE3322"/>
                          </a:solidFill>
                        </a:rPr>
                        <a:t>proj_code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CE3322"/>
                          </a:solidFill>
                        </a:rPr>
                        <a:t>proj_name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CE3322"/>
                          </a:solidFill>
                        </a:rPr>
                        <a:t>start_date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CE3322"/>
                          </a:solidFill>
                        </a:rPr>
                        <a:t>end_date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123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McAlastair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Senior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750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42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AB66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Goldfish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01-OCT-2011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30-JUN-2012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143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McBeth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Executive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800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12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DD25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Silverbird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01-JAN-2012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31-MAY-2012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125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McCluskey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Junior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500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80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AB66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Goldfish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01-OCT-2011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30-JUN-2012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163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McDowell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Senior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750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65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GC31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Bronzecat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15-FEB-2012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15-JAN-2013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167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McEwan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Executive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800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GC31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Bronzecat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15-FEB-2012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15-JAN-2013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123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McAlastair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Senior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750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42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GC31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Bronzecat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15-FEB-2012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 dirty="0">
                          <a:latin typeface="Arial"/>
                        </a:rPr>
                        <a:t>15-JAN-2013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dependency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2079625"/>
            <a:ext cx="8448675" cy="1061343"/>
          </a:xfrm>
        </p:spPr>
        <p:txBody>
          <a:bodyPr/>
          <a:lstStyle/>
          <a:p>
            <a:pPr marL="1787525" indent="-1787525">
              <a:buNone/>
            </a:pPr>
            <a:r>
              <a:rPr lang="en-GB" dirty="0" err="1" smtClean="0"/>
              <a:t>student_results</a:t>
            </a:r>
            <a:r>
              <a:rPr lang="en-GB" dirty="0" smtClean="0"/>
              <a:t>(</a:t>
            </a:r>
            <a:r>
              <a:rPr lang="en-GB" dirty="0" err="1" smtClean="0"/>
              <a:t>matric_no</a:t>
            </a:r>
            <a:r>
              <a:rPr lang="en-GB" dirty="0" smtClean="0"/>
              <a:t>, </a:t>
            </a:r>
            <a:r>
              <a:rPr lang="en-GB" dirty="0" err="1" smtClean="0"/>
              <a:t>first_name</a:t>
            </a:r>
            <a:r>
              <a:rPr lang="en-GB" dirty="0" smtClean="0"/>
              <a:t>, </a:t>
            </a:r>
            <a:r>
              <a:rPr lang="en-GB" dirty="0" err="1" smtClean="0"/>
              <a:t>last_name</a:t>
            </a:r>
            <a:r>
              <a:rPr lang="en-GB" dirty="0" smtClean="0"/>
              <a:t>, programme, </a:t>
            </a:r>
            <a:r>
              <a:rPr lang="en-GB" dirty="0" err="1" smtClean="0"/>
              <a:t>module_code</a:t>
            </a:r>
            <a:r>
              <a:rPr lang="en-GB" dirty="0" smtClean="0"/>
              <a:t>, </a:t>
            </a:r>
            <a:r>
              <a:rPr lang="en-GB" dirty="0" err="1" smtClean="0"/>
              <a:t>module_title</a:t>
            </a:r>
            <a:r>
              <a:rPr lang="en-GB" dirty="0" smtClean="0"/>
              <a:t>, school, result)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520" y="3140968"/>
          <a:ext cx="8465436" cy="2931253"/>
        </p:xfrm>
        <a:graphic>
          <a:graphicData uri="http://schemas.openxmlformats.org/drawingml/2006/table">
            <a:tbl>
              <a:tblPr/>
              <a:tblGrid>
                <a:gridCol w="1059873"/>
                <a:gridCol w="740327"/>
                <a:gridCol w="838556"/>
                <a:gridCol w="1562193"/>
                <a:gridCol w="1064828"/>
                <a:gridCol w="1570883"/>
                <a:gridCol w="1001713"/>
                <a:gridCol w="627063"/>
              </a:tblGrid>
              <a:tr h="439513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>
                          <a:solidFill>
                            <a:srgbClr val="CE3322"/>
                          </a:solidFill>
                        </a:rPr>
                        <a:t>matric_no</a:t>
                      </a:r>
                      <a:endParaRPr lang="en-GB" sz="1400" b="1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 smtClean="0">
                          <a:solidFill>
                            <a:srgbClr val="CE3322"/>
                          </a:solidFill>
                        </a:rPr>
                        <a:t>f_name</a:t>
                      </a:r>
                      <a:endParaRPr lang="en-GB" sz="1400" b="1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 smtClean="0">
                          <a:solidFill>
                            <a:srgbClr val="CE3322"/>
                          </a:solidFill>
                        </a:rPr>
                        <a:t>l_name</a:t>
                      </a:r>
                      <a:endParaRPr lang="en-GB" sz="1400" b="1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CE3322"/>
                          </a:solidFill>
                        </a:rPr>
                        <a:t>programme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 smtClean="0">
                          <a:solidFill>
                            <a:srgbClr val="CE3322"/>
                          </a:solidFill>
                        </a:rPr>
                        <a:t>mod_code</a:t>
                      </a:r>
                      <a:endParaRPr lang="en-GB" sz="1400" b="1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 smtClean="0">
                          <a:solidFill>
                            <a:srgbClr val="CE3322"/>
                          </a:solidFill>
                        </a:rPr>
                        <a:t>mod_title</a:t>
                      </a:r>
                      <a:endParaRPr lang="en-GB" sz="1400" b="1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CE3322"/>
                          </a:solidFill>
                        </a:rPr>
                        <a:t>school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CE3322"/>
                          </a:solidFill>
                        </a:rPr>
                        <a:t>result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41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10001234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Ed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Edwards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BEng Computing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SET07101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Agile App Development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Computing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69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41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10001234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Ed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Edwards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BEng Computing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SET07102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Software Development 1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Computing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72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41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10010123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Jo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Jones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BIS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SET07101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Agile App Development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Computing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64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607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10010123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Jo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Jones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BIS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SOE07101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Business Skills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Business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70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607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10104321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Pete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Peters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Management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SOE07101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Business Skills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Business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70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607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10012222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Pete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Peters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English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JAC07109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Social Media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latin typeface="Arial"/>
                        </a:rPr>
                        <a:t>Arts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 dirty="0">
                          <a:latin typeface="Arial"/>
                        </a:rPr>
                        <a:t>68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dependency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520" y="3140968"/>
          <a:ext cx="8465436" cy="439513"/>
        </p:xfrm>
        <a:graphic>
          <a:graphicData uri="http://schemas.openxmlformats.org/drawingml/2006/table">
            <a:tbl>
              <a:tblPr/>
              <a:tblGrid>
                <a:gridCol w="1059873"/>
                <a:gridCol w="740327"/>
                <a:gridCol w="838556"/>
                <a:gridCol w="1562193"/>
                <a:gridCol w="1064828"/>
                <a:gridCol w="1570883"/>
                <a:gridCol w="1001713"/>
                <a:gridCol w="627063"/>
              </a:tblGrid>
              <a:tr h="439513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>
                          <a:solidFill>
                            <a:srgbClr val="CE3322"/>
                          </a:solidFill>
                        </a:rPr>
                        <a:t>matric_no</a:t>
                      </a:r>
                      <a:endParaRPr lang="en-GB" sz="1400" b="1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 smtClean="0">
                          <a:solidFill>
                            <a:srgbClr val="CE3322"/>
                          </a:solidFill>
                        </a:rPr>
                        <a:t>f_name</a:t>
                      </a:r>
                      <a:endParaRPr lang="en-GB" sz="1400" b="1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 smtClean="0">
                          <a:solidFill>
                            <a:srgbClr val="CE3322"/>
                          </a:solidFill>
                        </a:rPr>
                        <a:t>l_name</a:t>
                      </a:r>
                      <a:endParaRPr lang="en-GB" sz="1400" b="1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CE3322"/>
                          </a:solidFill>
                        </a:rPr>
                        <a:t>programme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 smtClean="0">
                          <a:solidFill>
                            <a:srgbClr val="CE3322"/>
                          </a:solidFill>
                        </a:rPr>
                        <a:t>mod_code</a:t>
                      </a:r>
                      <a:endParaRPr lang="en-GB" sz="1400" b="1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 smtClean="0">
                          <a:solidFill>
                            <a:srgbClr val="CE3322"/>
                          </a:solidFill>
                        </a:rPr>
                        <a:t>mod_title</a:t>
                      </a:r>
                      <a:endParaRPr lang="en-GB" sz="1400" b="1" dirty="0">
                        <a:solidFill>
                          <a:srgbClr val="CE3322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CE3322"/>
                          </a:solidFill>
                        </a:rPr>
                        <a:t>school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CE3322"/>
                          </a:solidFill>
                        </a:rPr>
                        <a:t>result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39552" y="3140968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475656" y="3140968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67744" y="3140968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419872" y="3140968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788024" y="3140968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084168" y="3140968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380312" y="3140968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8244408" y="3140968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cxnSp>
        <p:nvCxnSpPr>
          <p:cNvPr id="16" name="Curved Connector 15"/>
          <p:cNvCxnSpPr>
            <a:stCxn id="7" idx="0"/>
            <a:endCxn id="8" idx="0"/>
          </p:cNvCxnSpPr>
          <p:nvPr/>
        </p:nvCxnSpPr>
        <p:spPr bwMode="auto">
          <a:xfrm rot="5400000" flipH="1" flipV="1">
            <a:off x="1223628" y="2672916"/>
            <a:ext cx="12700" cy="936104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Curved Connector 16"/>
          <p:cNvCxnSpPr>
            <a:stCxn id="7" idx="0"/>
            <a:endCxn id="9" idx="0"/>
          </p:cNvCxnSpPr>
          <p:nvPr/>
        </p:nvCxnSpPr>
        <p:spPr bwMode="auto">
          <a:xfrm rot="5400000" flipH="1" flipV="1">
            <a:off x="1619672" y="2276872"/>
            <a:ext cx="12700" cy="1728192"/>
          </a:xfrm>
          <a:prstGeom prst="curvedConnector3">
            <a:avLst>
              <a:gd name="adj1" fmla="val 3327277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Curved Connector 20"/>
          <p:cNvCxnSpPr>
            <a:stCxn id="7" idx="0"/>
            <a:endCxn id="10" idx="0"/>
          </p:cNvCxnSpPr>
          <p:nvPr/>
        </p:nvCxnSpPr>
        <p:spPr bwMode="auto">
          <a:xfrm rot="5400000" flipH="1" flipV="1">
            <a:off x="2195736" y="1700808"/>
            <a:ext cx="12700" cy="2880320"/>
          </a:xfrm>
          <a:prstGeom prst="curvedConnector3">
            <a:avLst>
              <a:gd name="adj1" fmla="val 5290907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11" idx="0"/>
            <a:endCxn id="12" idx="0"/>
          </p:cNvCxnSpPr>
          <p:nvPr/>
        </p:nvCxnSpPr>
        <p:spPr bwMode="auto">
          <a:xfrm rot="5400000" flipH="1" flipV="1">
            <a:off x="5652120" y="2492896"/>
            <a:ext cx="12700" cy="1296144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1" idx="0"/>
            <a:endCxn id="13" idx="0"/>
          </p:cNvCxnSpPr>
          <p:nvPr/>
        </p:nvCxnSpPr>
        <p:spPr bwMode="auto">
          <a:xfrm rot="5400000" flipH="1" flipV="1">
            <a:off x="6300192" y="1844824"/>
            <a:ext cx="12700" cy="2592288"/>
          </a:xfrm>
          <a:prstGeom prst="curvedConnector3">
            <a:avLst>
              <a:gd name="adj1" fmla="val 4090907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Curved Connector 31"/>
          <p:cNvCxnSpPr>
            <a:stCxn id="11" idx="4"/>
            <a:endCxn id="14" idx="4"/>
          </p:cNvCxnSpPr>
          <p:nvPr/>
        </p:nvCxnSpPr>
        <p:spPr bwMode="auto">
          <a:xfrm rot="16200000" flipH="1">
            <a:off x="6732240" y="1844824"/>
            <a:ext cx="12700" cy="3456384"/>
          </a:xfrm>
          <a:prstGeom prst="curvedConnector3">
            <a:avLst>
              <a:gd name="adj1" fmla="val 4418182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Curved Connector 36"/>
          <p:cNvCxnSpPr>
            <a:stCxn id="7" idx="4"/>
            <a:endCxn id="14" idx="4"/>
          </p:cNvCxnSpPr>
          <p:nvPr/>
        </p:nvCxnSpPr>
        <p:spPr bwMode="auto">
          <a:xfrm rot="16200000" flipH="1">
            <a:off x="4608004" y="-279412"/>
            <a:ext cx="12700" cy="7704856"/>
          </a:xfrm>
          <a:prstGeom prst="curvedConnector3">
            <a:avLst>
              <a:gd name="adj1" fmla="val 9981822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346075" y="5608017"/>
            <a:ext cx="8448675" cy="845319"/>
          </a:xfrm>
        </p:spPr>
        <p:txBody>
          <a:bodyPr/>
          <a:lstStyle/>
          <a:p>
            <a:pPr marL="1787525" indent="-1787525">
              <a:buNone/>
            </a:pPr>
            <a:r>
              <a:rPr lang="en-GB" dirty="0" err="1" smtClean="0"/>
              <a:t>student_results</a:t>
            </a:r>
            <a:r>
              <a:rPr lang="en-GB" dirty="0" smtClean="0"/>
              <a:t>(</a:t>
            </a:r>
            <a:r>
              <a:rPr lang="en-GB" u="sng" dirty="0" err="1" smtClean="0"/>
              <a:t>matric_no</a:t>
            </a:r>
            <a:r>
              <a:rPr lang="en-GB" dirty="0" smtClean="0"/>
              <a:t>, </a:t>
            </a:r>
            <a:r>
              <a:rPr lang="en-GB" dirty="0" err="1" smtClean="0"/>
              <a:t>first_name</a:t>
            </a:r>
            <a:r>
              <a:rPr lang="en-GB" dirty="0" smtClean="0"/>
              <a:t>, </a:t>
            </a:r>
            <a:r>
              <a:rPr lang="en-GB" dirty="0" err="1" smtClean="0"/>
              <a:t>last_name</a:t>
            </a:r>
            <a:r>
              <a:rPr lang="en-GB" dirty="0" smtClean="0"/>
              <a:t>, programme, </a:t>
            </a:r>
            <a:r>
              <a:rPr lang="en-GB" u="sng" dirty="0" err="1" smtClean="0"/>
              <a:t>module_code</a:t>
            </a:r>
            <a:r>
              <a:rPr lang="en-GB" dirty="0" smtClean="0"/>
              <a:t>, </a:t>
            </a:r>
            <a:r>
              <a:rPr lang="en-GB" dirty="0" err="1" smtClean="0"/>
              <a:t>module_title</a:t>
            </a:r>
            <a:r>
              <a:rPr lang="en-GB" dirty="0" smtClean="0"/>
              <a:t>, school, result)</a:t>
            </a:r>
          </a:p>
          <a:p>
            <a:endParaRPr lang="en-GB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</p:bldLst>
  </p:timing>
</p:sld>
</file>

<file path=ppt/theme/theme1.xml><?xml version="1.0" encoding="utf-8"?>
<a:theme xmlns:a="http://schemas.openxmlformats.org/drawingml/2006/main" name="Powerpoint template">
  <a:themeElements>
    <a:clrScheme name="Custom 1">
      <a:dk1>
        <a:srgbClr val="000000"/>
      </a:dk1>
      <a:lt1>
        <a:srgbClr val="FFFFFF"/>
      </a:lt1>
      <a:dk2>
        <a:srgbClr val="CE3322"/>
      </a:dk2>
      <a:lt2>
        <a:srgbClr val="FFFFFF"/>
      </a:lt2>
      <a:accent1>
        <a:srgbClr val="FFFFFF"/>
      </a:accent1>
      <a:accent2>
        <a:srgbClr val="CE332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E3322"/>
      </a:accent6>
      <a:hlink>
        <a:srgbClr val="009999"/>
      </a:hlink>
      <a:folHlink>
        <a:srgbClr val="99CC00"/>
      </a:folHlink>
    </a:clrScheme>
    <a:fontScheme name="Powerpoin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Osaka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Osaka"/>
            <a:cs typeface="Arial" pitchFamily="34" charset="0"/>
          </a:defRPr>
        </a:defPPr>
      </a:lstStyle>
    </a:lnDef>
  </a:objectDefaults>
  <a:extraClrSchemeLst>
    <a:extraClrScheme>
      <a:clrScheme name="Powerpoi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Napier</Template>
  <TotalTime>6760</TotalTime>
  <Words>782</Words>
  <Application>Microsoft Office PowerPoint</Application>
  <PresentationFormat>On-screen Show (4:3)</PresentationFormat>
  <Paragraphs>505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Powerpoint template</vt:lpstr>
      <vt:lpstr>Normalisation</vt:lpstr>
      <vt:lpstr>Agenda</vt:lpstr>
      <vt:lpstr>Minimising redundancy</vt:lpstr>
      <vt:lpstr>Example data</vt:lpstr>
      <vt:lpstr>Insertion anomalies</vt:lpstr>
      <vt:lpstr>Deletion anomalies</vt:lpstr>
      <vt:lpstr>Update anomalies</vt:lpstr>
      <vt:lpstr>Functional dependency</vt:lpstr>
      <vt:lpstr>Functional dependency</vt:lpstr>
      <vt:lpstr>First normal form</vt:lpstr>
      <vt:lpstr>Repeating groups 1</vt:lpstr>
      <vt:lpstr>First normal form</vt:lpstr>
      <vt:lpstr>Repeating groups 2</vt:lpstr>
      <vt:lpstr>Second normal form</vt:lpstr>
      <vt:lpstr>Second normal form</vt:lpstr>
      <vt:lpstr>Third normal form</vt:lpstr>
      <vt:lpstr>Third normal form</vt:lpstr>
      <vt:lpstr>Solution</vt:lpstr>
      <vt:lpstr>Summary: recognising normal form</vt:lpstr>
      <vt:lpstr>Summary: normalising data</vt:lpstr>
      <vt:lpstr>Short break</vt:lpstr>
      <vt:lpstr>Tutorial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introduction: what is a database?</dc:title>
  <dc:creator>Brian Davison</dc:creator>
  <cp:lastModifiedBy>Brian Davison</cp:lastModifiedBy>
  <cp:revision>83</cp:revision>
  <dcterms:created xsi:type="dcterms:W3CDTF">2008-09-25T19:26:56Z</dcterms:created>
  <dcterms:modified xsi:type="dcterms:W3CDTF">2014-09-06T17:43:42Z</dcterms:modified>
</cp:coreProperties>
</file>