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387" r:id="rId4"/>
    <p:sldId id="388" r:id="rId5"/>
    <p:sldId id="390" r:id="rId6"/>
    <p:sldId id="389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3" r:id="rId19"/>
    <p:sldId id="404" r:id="rId20"/>
    <p:sldId id="405" r:id="rId21"/>
    <p:sldId id="406" r:id="rId22"/>
    <p:sldId id="407" r:id="rId23"/>
    <p:sldId id="408" r:id="rId24"/>
    <p:sldId id="409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322"/>
    <a:srgbClr val="00CCFF"/>
    <a:srgbClr val="66CCFF"/>
    <a:srgbClr val="FFFF66"/>
    <a:srgbClr val="EAEAE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33" autoAdjust="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2928-B945-42CC-AE75-8EAA8D2434BE}" type="datetimeFigureOut">
              <a:rPr lang="en-GB" smtClean="0"/>
              <a:pPr/>
              <a:t>02/09/2014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F746-CF70-407E-B7BA-623256145A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0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1279525"/>
            <a:ext cx="2111375" cy="502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279525"/>
            <a:ext cx="6184900" cy="502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2079625"/>
            <a:ext cx="4148138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079625"/>
            <a:ext cx="4148137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58372" name="Picture 17" descr="ENU_Logo_be0f34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docs/cd/B19306_01/server.102/b14200/sql_elements001.htm#i5433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definition language (DDL</a:t>
            </a:r>
            <a:r>
              <a:rPr lang="en-GB" dirty="0" smtClean="0"/>
              <a:t>) and</a:t>
            </a:r>
            <a:br>
              <a:rPr lang="en-GB" dirty="0" smtClean="0"/>
            </a:br>
            <a:r>
              <a:rPr lang="en-GB" dirty="0" smtClean="0"/>
              <a:t>Data manipulation language (DML)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INF08104: Database Systems</a:t>
            </a:r>
            <a:endParaRPr lang="en-GB" dirty="0"/>
          </a:p>
          <a:p>
            <a:r>
              <a:rPr lang="en-GB" sz="1600" dirty="0" smtClean="0"/>
              <a:t>Brian Davison</a:t>
            </a:r>
            <a:r>
              <a:rPr lang="en-GB" dirty="0" smtClean="0"/>
              <a:t>, </a:t>
            </a:r>
            <a:r>
              <a:rPr lang="en-GB" dirty="0" smtClean="0"/>
              <a:t>2014/15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constraints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673150"/>
            <a:ext cx="8280920" cy="29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CREATE TABLE module (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module_code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VARCHAR2(8) PRIMARY KEY,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module_title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 VARCHAR2(40) NOT NULL UNIQUE,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level          NUMBER(2) NOT NULL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                  CHECK (level BETWEEN 7 AND 11),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credits        NUMBER(2) NOT NULL,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CHECK (credits = 20 OR 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(level = 11 AND credits = 10))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2909663"/>
            <a:ext cx="2045568" cy="188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Non-indexed da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979" y="2837655"/>
            <a:ext cx="923925" cy="2895601"/>
          </a:xfrm>
          <a:prstGeom prst="rect">
            <a:avLst/>
          </a:prstGeom>
          <a:noFill/>
        </p:spPr>
      </p:pic>
      <p:pic>
        <p:nvPicPr>
          <p:cNvPr id="40964" name="Picture 4" descr="Indexed d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852911"/>
            <a:ext cx="4162425" cy="18002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 bwMode="auto">
          <a:xfrm>
            <a:off x="7884368" y="4149080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16027" y="5301208"/>
            <a:ext cx="432048" cy="4320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7" idx="4"/>
            <a:endCxn id="8" idx="6"/>
          </p:cNvCxnSpPr>
          <p:nvPr/>
        </p:nvCxnSpPr>
        <p:spPr bwMode="auto">
          <a:xfrm rot="5400000">
            <a:off x="5406182" y="2823022"/>
            <a:ext cx="936104" cy="4452317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Views</a:t>
            </a:r>
            <a:endParaRPr lang="en-GB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876128"/>
            <a:ext cx="1828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323528" y="2876128"/>
            <a:ext cx="1656184" cy="1080120"/>
          </a:xfrm>
          <a:prstGeom prst="wedgeRectCallout">
            <a:avLst>
              <a:gd name="adj1" fmla="val 74567"/>
              <a:gd name="adj2" fmla="val -215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Multiple views of the same data model</a:t>
            </a:r>
          </a:p>
        </p:txBody>
      </p:sp>
      <p:pic>
        <p:nvPicPr>
          <p:cNvPr id="7" name="Picture 2" descr="Students and modu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536" y="4316288"/>
            <a:ext cx="3827479" cy="1656184"/>
          </a:xfrm>
          <a:prstGeom prst="rect">
            <a:avLst/>
          </a:prstGeom>
          <a:noFill/>
        </p:spPr>
      </p:pic>
      <p:sp>
        <p:nvSpPr>
          <p:cNvPr id="9" name="Up Arrow Callout 8"/>
          <p:cNvSpPr/>
          <p:nvPr/>
        </p:nvSpPr>
        <p:spPr bwMode="auto">
          <a:xfrm>
            <a:off x="4932040" y="2780928"/>
            <a:ext cx="936104" cy="1080120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Osaka"/>
                <a:cs typeface="Arial" pitchFamily="34" charset="0"/>
              </a:rPr>
              <a:t>Query1</a:t>
            </a:r>
          </a:p>
        </p:txBody>
      </p:sp>
      <p:sp>
        <p:nvSpPr>
          <p:cNvPr id="10" name="Up Arrow Callout 9"/>
          <p:cNvSpPr/>
          <p:nvPr/>
        </p:nvSpPr>
        <p:spPr bwMode="auto">
          <a:xfrm>
            <a:off x="6300192" y="2780928"/>
            <a:ext cx="936104" cy="1080120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Osaka"/>
                <a:cs typeface="Arial" pitchFamily="34" charset="0"/>
              </a:rPr>
              <a:t>Query2</a:t>
            </a:r>
          </a:p>
        </p:txBody>
      </p:sp>
      <p:sp>
        <p:nvSpPr>
          <p:cNvPr id="11" name="Up Arrow Callout 10"/>
          <p:cNvSpPr/>
          <p:nvPr/>
        </p:nvSpPr>
        <p:spPr bwMode="auto">
          <a:xfrm>
            <a:off x="7668344" y="2780928"/>
            <a:ext cx="936104" cy="1080120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Osaka"/>
                <a:cs typeface="Arial" pitchFamily="34" charset="0"/>
              </a:rPr>
              <a:t>Query3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 relations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132856"/>
            <a:ext cx="6840760" cy="409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>
            <a:spAutoFit/>
          </a:bodyPr>
          <a:lstStyle/>
          <a:p>
            <a:pPr>
              <a:tabLst>
                <a:tab pos="984250" algn="l"/>
                <a:tab pos="2965450" algn="l"/>
              </a:tabLst>
            </a:pPr>
            <a:r>
              <a:rPr lang="en-GB" sz="1800" dirty="0" smtClean="0">
                <a:latin typeface="+mn-lt"/>
              </a:rPr>
              <a:t>CREATE VIEW performance AS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SELECT  </a:t>
            </a:r>
            <a:r>
              <a:rPr lang="en-GB" sz="1800" dirty="0" err="1" smtClean="0">
                <a:latin typeface="+mn-lt"/>
              </a:rPr>
              <a:t>s.matric_no</a:t>
            </a:r>
            <a:r>
              <a:rPr lang="en-GB" sz="1800" dirty="0" smtClean="0">
                <a:latin typeface="+mn-lt"/>
              </a:rPr>
              <a:t> AS "Student",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	</a:t>
            </a:r>
            <a:r>
              <a:rPr lang="en-GB" sz="1800" dirty="0" err="1" smtClean="0">
                <a:latin typeface="+mn-lt"/>
              </a:rPr>
              <a:t>m.level</a:t>
            </a:r>
            <a:r>
              <a:rPr lang="en-GB" sz="1800" dirty="0" smtClean="0">
                <a:latin typeface="+mn-lt"/>
              </a:rPr>
              <a:t> AS "SCQF level",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	AVG(</a:t>
            </a:r>
            <a:r>
              <a:rPr lang="en-GB" sz="1800" dirty="0" err="1" smtClean="0">
                <a:latin typeface="+mn-lt"/>
              </a:rPr>
              <a:t>r.result</a:t>
            </a:r>
            <a:r>
              <a:rPr lang="en-GB" sz="1800" dirty="0" smtClean="0">
                <a:latin typeface="+mn-lt"/>
              </a:rPr>
              <a:t>) AS "Result",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	AVG(</a:t>
            </a:r>
            <a:r>
              <a:rPr lang="en-GB" sz="1800" dirty="0" err="1" smtClean="0">
                <a:latin typeface="+mn-lt"/>
              </a:rPr>
              <a:t>r.result</a:t>
            </a:r>
            <a:r>
              <a:rPr lang="en-GB" sz="1800" dirty="0" smtClean="0">
                <a:latin typeface="+mn-lt"/>
              </a:rPr>
              <a:t>) -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	DECODE(</a:t>
            </a:r>
            <a:r>
              <a:rPr lang="en-GB" sz="1800" dirty="0" err="1" smtClean="0">
                <a:latin typeface="+mn-lt"/>
              </a:rPr>
              <a:t>m.level</a:t>
            </a:r>
            <a:r>
              <a:rPr lang="en-GB" sz="1800" dirty="0" smtClean="0">
                <a:latin typeface="+mn-lt"/>
              </a:rPr>
              <a:t>,	7,   56,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		8,   60,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		9,   65,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		10, 65,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		      65) as "Deviation"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FROM	student s 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	JOIN registration r ON </a:t>
            </a:r>
            <a:r>
              <a:rPr lang="en-GB" sz="1800" dirty="0" err="1" smtClean="0">
                <a:latin typeface="+mn-lt"/>
              </a:rPr>
              <a:t>s.matric_no</a:t>
            </a:r>
            <a:r>
              <a:rPr lang="en-GB" sz="1800" dirty="0" smtClean="0">
                <a:latin typeface="+mn-lt"/>
              </a:rPr>
              <a:t> = </a:t>
            </a:r>
            <a:r>
              <a:rPr lang="en-GB" sz="1800" dirty="0" err="1" smtClean="0">
                <a:latin typeface="+mn-lt"/>
              </a:rPr>
              <a:t>r.matric_no</a:t>
            </a:r>
            <a:r>
              <a:rPr lang="en-GB" sz="1800" dirty="0" smtClean="0">
                <a:latin typeface="+mn-lt"/>
              </a:rPr>
              <a:t/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	JOIN module m ON </a:t>
            </a:r>
            <a:r>
              <a:rPr lang="en-GB" sz="1800" dirty="0" err="1" smtClean="0">
                <a:latin typeface="+mn-lt"/>
              </a:rPr>
              <a:t>r.module_code</a:t>
            </a:r>
            <a:r>
              <a:rPr lang="en-GB" sz="1800" dirty="0" smtClean="0">
                <a:latin typeface="+mn-lt"/>
              </a:rPr>
              <a:t> = </a:t>
            </a:r>
            <a:r>
              <a:rPr lang="en-GB" sz="1800" dirty="0" err="1" smtClean="0">
                <a:latin typeface="+mn-lt"/>
              </a:rPr>
              <a:t>m.module_code</a:t>
            </a:r>
            <a:r>
              <a:rPr lang="en-GB" sz="1800" dirty="0" smtClean="0">
                <a:latin typeface="+mn-lt"/>
              </a:rPr>
              <a:t/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ORDER BY </a:t>
            </a:r>
            <a:r>
              <a:rPr lang="en-GB" sz="1800" dirty="0" err="1" smtClean="0">
                <a:latin typeface="+mn-lt"/>
              </a:rPr>
              <a:t>s.matric_no</a:t>
            </a:r>
            <a:r>
              <a:rPr lang="en-GB" sz="1800" dirty="0" smtClean="0">
                <a:latin typeface="+mn-lt"/>
              </a:rPr>
              <a:t>, </a:t>
            </a:r>
            <a:r>
              <a:rPr lang="en-GB" sz="1800" dirty="0" err="1" smtClean="0">
                <a:latin typeface="+mn-lt"/>
              </a:rPr>
              <a:t>m.level</a:t>
            </a:r>
            <a:endParaRPr lang="en-GB" sz="1800" dirty="0">
              <a:latin typeface="+mn-lt"/>
              <a:cs typeface="Courier New" pitchFamily="49" charset="0"/>
            </a:endParaRPr>
          </a:p>
        </p:txBody>
      </p:sp>
      <p:pic>
        <p:nvPicPr>
          <p:cNvPr id="46082" name="Picture 2" descr="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896" y="2564904"/>
            <a:ext cx="2178568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Synthetic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there is no combination of attributes that can guarantee a unique value</a:t>
            </a:r>
          </a:p>
          <a:p>
            <a:r>
              <a:rPr lang="en-GB" dirty="0" smtClean="0"/>
              <a:t>To avoid composite primary/foreign keys</a:t>
            </a:r>
          </a:p>
          <a:p>
            <a:r>
              <a:rPr lang="en-GB" dirty="0" smtClean="0"/>
              <a:t>If there is a risk that non-unique values will appear in the future</a:t>
            </a:r>
          </a:p>
          <a:p>
            <a:r>
              <a:rPr lang="en-GB" dirty="0" smtClean="0"/>
              <a:t>If there is a risk that the values of a natural key might change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 bwMode="auto">
          <a:xfrm>
            <a:off x="1979712" y="3933056"/>
            <a:ext cx="936104" cy="43204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6832" y="2348880"/>
            <a:ext cx="2045568" cy="188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584" y="2420888"/>
            <a:ext cx="3960440" cy="1603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>
            <a:spAutoFit/>
          </a:bodyPr>
          <a:lstStyle/>
          <a:p>
            <a:pPr>
              <a:tabLst>
                <a:tab pos="984250" algn="l"/>
                <a:tab pos="2965450" algn="l"/>
              </a:tabLst>
            </a:pPr>
            <a:r>
              <a:rPr lang="en-GB" sz="1800" dirty="0" smtClean="0">
                <a:latin typeface="+mn-lt"/>
              </a:rPr>
              <a:t>CREATE SEQUENCE </a:t>
            </a:r>
            <a:r>
              <a:rPr lang="en-GB" sz="1800" dirty="0" err="1" smtClean="0">
                <a:latin typeface="+mn-lt"/>
              </a:rPr>
              <a:t>matric_seq</a:t>
            </a:r>
            <a:r>
              <a:rPr lang="en-GB" sz="1800" dirty="0" smtClean="0">
                <a:latin typeface="+mn-lt"/>
              </a:rPr>
              <a:t/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       START WITH 4000000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       INCREMENT BY 1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       NOCACHE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       NOCYCLE;</a:t>
            </a:r>
            <a:endParaRPr lang="en-GB" sz="1800" dirty="0">
              <a:latin typeface="+mn-lt"/>
              <a:cs typeface="Courier New" pitchFamily="49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970216"/>
              </p:ext>
            </p:extLst>
          </p:nvPr>
        </p:nvGraphicFramePr>
        <p:xfrm>
          <a:off x="1763688" y="4437112"/>
          <a:ext cx="6336704" cy="2057400"/>
        </p:xfrm>
        <a:graphic>
          <a:graphicData uri="http://schemas.openxmlformats.org/drawingml/2006/table">
            <a:tbl>
              <a:tblPr/>
              <a:tblGrid>
                <a:gridCol w="1584176"/>
                <a:gridCol w="1152128"/>
                <a:gridCol w="1872208"/>
                <a:gridCol w="172819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u="none" strike="noStrike" dirty="0" err="1" smtClean="0">
                          <a:solidFill>
                            <a:srgbClr val="FFFFFF"/>
                          </a:solidFill>
                          <a:latin typeface="Arial"/>
                        </a:rPr>
                        <a:t>matric_no</a:t>
                      </a:r>
                      <a:endParaRPr lang="en-GB" sz="1600" b="1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u="none" strike="noStrike" dirty="0" err="1" smtClean="0">
                          <a:solidFill>
                            <a:srgbClr val="FFFFFF"/>
                          </a:solidFill>
                          <a:latin typeface="Arial"/>
                        </a:rPr>
                        <a:t>first_name</a:t>
                      </a:r>
                      <a:endParaRPr lang="en-GB" sz="1600" b="1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 err="1" smtClean="0">
                          <a:solidFill>
                            <a:srgbClr val="FFFFFF"/>
                          </a:solidFill>
                          <a:latin typeface="Arial"/>
                        </a:rPr>
                        <a:t>last_name</a:t>
                      </a:r>
                      <a:endParaRPr lang="en-GB" sz="1600" b="1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 err="1" smtClean="0">
                          <a:solidFill>
                            <a:srgbClr val="FFFFFF"/>
                          </a:solidFill>
                          <a:latin typeface="Arial"/>
                        </a:rPr>
                        <a:t>date_of_birth</a:t>
                      </a:r>
                      <a:endParaRPr lang="en-GB" sz="1600" b="1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 dirty="0" smtClean="0">
                          <a:latin typeface="Arial"/>
                        </a:rPr>
                        <a:t>40000000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 dirty="0" smtClean="0">
                          <a:latin typeface="Arial"/>
                        </a:rPr>
                        <a:t>Alan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 smtClean="0">
                          <a:latin typeface="Arial"/>
                        </a:rPr>
                        <a:t>Anderson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 smtClean="0">
                          <a:latin typeface="Arial"/>
                        </a:rPr>
                        <a:t>12-JUN-92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 dirty="0" smtClean="0">
                          <a:latin typeface="Arial"/>
                        </a:rPr>
                        <a:t>40000001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 dirty="0" smtClean="0">
                          <a:latin typeface="Arial"/>
                        </a:rPr>
                        <a:t>Barbara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 smtClean="0">
                          <a:latin typeface="Arial"/>
                        </a:rPr>
                        <a:t>Bennett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 smtClean="0">
                          <a:latin typeface="Arial"/>
                        </a:rPr>
                        <a:t>20-OCT-92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 dirty="0" smtClean="0">
                          <a:latin typeface="Arial"/>
                        </a:rPr>
                        <a:t>40000002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 dirty="0" smtClean="0">
                          <a:latin typeface="Arial"/>
                        </a:rPr>
                        <a:t>Colin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 smtClean="0">
                          <a:latin typeface="Arial"/>
                        </a:rPr>
                        <a:t>Cook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 smtClean="0">
                          <a:latin typeface="Arial"/>
                        </a:rPr>
                        <a:t>6-MAR-93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 dirty="0" smtClean="0">
                          <a:latin typeface="Arial"/>
                        </a:rPr>
                        <a:t>40000003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 dirty="0" smtClean="0">
                          <a:latin typeface="Arial"/>
                        </a:rPr>
                        <a:t>Donna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 smtClean="0">
                          <a:latin typeface="Arial"/>
                        </a:rPr>
                        <a:t>Davies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 smtClean="0">
                          <a:latin typeface="Arial"/>
                        </a:rPr>
                        <a:t>17-APR-92</a:t>
                      </a:r>
                      <a:endParaRPr lang="en-GB" sz="1600" b="0" u="none" strike="noStrike" dirty="0"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Triggers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2119152"/>
            <a:ext cx="4608512" cy="3542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>
            <a:spAutoFit/>
          </a:bodyPr>
          <a:lstStyle/>
          <a:p>
            <a:pPr>
              <a:lnSpc>
                <a:spcPct val="150000"/>
              </a:lnSpc>
              <a:tabLst>
                <a:tab pos="984250" algn="l"/>
                <a:tab pos="2965450" algn="l"/>
              </a:tabLst>
            </a:pPr>
            <a:r>
              <a:rPr lang="en-GB" sz="1800" dirty="0" smtClean="0">
                <a:latin typeface="+mn-lt"/>
              </a:rPr>
              <a:t>CREATE TRIGGER </a:t>
            </a:r>
            <a:r>
              <a:rPr lang="en-GB" sz="1800" dirty="0" err="1" smtClean="0">
                <a:latin typeface="+mn-lt"/>
              </a:rPr>
              <a:t>matric_trig</a:t>
            </a:r>
            <a:r>
              <a:rPr lang="en-GB" sz="1800" dirty="0" smtClean="0">
                <a:latin typeface="+mn-lt"/>
              </a:rPr>
              <a:t> 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BEFORE INSERT ON student 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FOR EACH ROW BEGIN 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	SELECT </a:t>
            </a:r>
            <a:r>
              <a:rPr lang="en-GB" sz="1800" dirty="0" err="1" smtClean="0">
                <a:latin typeface="+mn-lt"/>
              </a:rPr>
              <a:t>matric_seq.NEXTVAL</a:t>
            </a:r>
            <a:r>
              <a:rPr lang="en-GB" sz="1800" dirty="0" smtClean="0">
                <a:latin typeface="+mn-lt"/>
              </a:rPr>
              <a:t> </a:t>
            </a:r>
          </a:p>
          <a:p>
            <a:pPr>
              <a:lnSpc>
                <a:spcPct val="150000"/>
              </a:lnSpc>
              <a:tabLst>
                <a:tab pos="984250" algn="l"/>
                <a:tab pos="2965450" algn="l"/>
              </a:tabLst>
            </a:pPr>
            <a:r>
              <a:rPr lang="en-GB" sz="1800" dirty="0" smtClean="0">
                <a:latin typeface="+mn-lt"/>
              </a:rPr>
              <a:t>	INTO :</a:t>
            </a:r>
            <a:r>
              <a:rPr lang="en-GB" sz="1800" dirty="0" err="1" smtClean="0">
                <a:latin typeface="+mn-lt"/>
              </a:rPr>
              <a:t>new.matric_no</a:t>
            </a:r>
            <a:r>
              <a:rPr lang="en-GB" sz="1800" dirty="0" smtClean="0">
                <a:latin typeface="+mn-lt"/>
              </a:rPr>
              <a:t> </a:t>
            </a:r>
          </a:p>
          <a:p>
            <a:pPr>
              <a:lnSpc>
                <a:spcPct val="150000"/>
              </a:lnSpc>
              <a:tabLst>
                <a:tab pos="984250" algn="l"/>
                <a:tab pos="2965450" algn="l"/>
              </a:tabLst>
            </a:pPr>
            <a:r>
              <a:rPr lang="en-GB" sz="1800" dirty="0" smtClean="0">
                <a:latin typeface="+mn-lt"/>
              </a:rPr>
              <a:t>	FROM dual; 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END;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/</a:t>
            </a:r>
            <a:endParaRPr lang="en-GB" sz="1800" dirty="0">
              <a:latin typeface="+mn-lt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7020272" y="2060848"/>
            <a:ext cx="1728192" cy="792088"/>
          </a:xfrm>
          <a:prstGeom prst="wedgeRectCallout">
            <a:avLst>
              <a:gd name="adj1" fmla="val -133870"/>
              <a:gd name="adj2" fmla="val 4326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Associated with table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179512" y="2564904"/>
            <a:ext cx="1728192" cy="1296144"/>
          </a:xfrm>
          <a:prstGeom prst="wedgeRectCallout">
            <a:avLst>
              <a:gd name="adj1" fmla="val 79453"/>
              <a:gd name="adj2" fmla="val -104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BEGIN and END mark procedural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 statements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020272" y="3212976"/>
            <a:ext cx="1728192" cy="792088"/>
          </a:xfrm>
          <a:prstGeom prst="wedgeRectCallout">
            <a:avLst>
              <a:gd name="adj1" fmla="val -74240"/>
              <a:gd name="adj2" fmla="val -25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New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 value from sequence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948264" y="4725144"/>
            <a:ext cx="1728192" cy="792088"/>
          </a:xfrm>
          <a:prstGeom prst="wedgeRectCallout">
            <a:avLst>
              <a:gd name="adj1" fmla="val -190140"/>
              <a:gd name="adj2" fmla="val -1051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:new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 indicates new table row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3059832" y="5445224"/>
            <a:ext cx="1728192" cy="1152128"/>
          </a:xfrm>
          <a:prstGeom prst="wedgeRectCallout">
            <a:avLst>
              <a:gd name="adj1" fmla="val -51564"/>
              <a:gd name="adj2" fmla="val -851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Semicolon marks the end of the PL/SQL block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251520" y="4941168"/>
            <a:ext cx="1728192" cy="792088"/>
          </a:xfrm>
          <a:prstGeom prst="wedgeRectCallout">
            <a:avLst>
              <a:gd name="adj1" fmla="val 71054"/>
              <a:gd name="adj2" fmla="val -117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chemeClr val="tx1"/>
                </a:solidFill>
                <a:ea typeface="Osaka"/>
                <a:cs typeface="Arial" pitchFamily="34" charset="0"/>
              </a:rPr>
              <a:t>Forward s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lash runs the code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652120" y="5805264"/>
            <a:ext cx="1728192" cy="792088"/>
          </a:xfrm>
          <a:prstGeom prst="wedgeRectCallout">
            <a:avLst>
              <a:gd name="adj1" fmla="val -118791"/>
              <a:gd name="adj2" fmla="val -19262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dual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 is a dummy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707904" y="3356992"/>
            <a:ext cx="1584176" cy="14401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Table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19672" y="5229200"/>
            <a:ext cx="1800200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Constraint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187624" y="2492896"/>
            <a:ext cx="1584176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+mn-lt"/>
                <a:cs typeface="Arial" pitchFamily="34" charset="0"/>
              </a:rPr>
              <a:t>View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76256" y="2492896"/>
            <a:ext cx="1584176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Sequence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08104" y="5229200"/>
            <a:ext cx="1656184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/>
                <a:cs typeface="Arial" pitchFamily="34" charset="0"/>
              </a:rPr>
              <a:t>Trigger</a:t>
            </a:r>
          </a:p>
        </p:txBody>
      </p:sp>
      <p:cxnSp>
        <p:nvCxnSpPr>
          <p:cNvPr id="10" name="Straight Connector 9"/>
          <p:cNvCxnSpPr>
            <a:stCxn id="4" idx="0"/>
            <a:endCxn id="6" idx="3"/>
          </p:cNvCxnSpPr>
          <p:nvPr/>
        </p:nvCxnSpPr>
        <p:spPr bwMode="auto">
          <a:xfrm rot="16200000" flipV="1">
            <a:off x="3401870" y="2258870"/>
            <a:ext cx="468052" cy="17281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hape 13"/>
          <p:cNvCxnSpPr>
            <a:stCxn id="4" idx="1"/>
            <a:endCxn id="5" idx="0"/>
          </p:cNvCxnSpPr>
          <p:nvPr/>
        </p:nvCxnSpPr>
        <p:spPr bwMode="auto">
          <a:xfrm rot="10800000" flipV="1">
            <a:off x="2519772" y="4077072"/>
            <a:ext cx="1188132" cy="11521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hape 14"/>
          <p:cNvCxnSpPr>
            <a:stCxn id="4" idx="3"/>
            <a:endCxn id="8" idx="0"/>
          </p:cNvCxnSpPr>
          <p:nvPr/>
        </p:nvCxnSpPr>
        <p:spPr bwMode="auto">
          <a:xfrm>
            <a:off x="5292080" y="4077072"/>
            <a:ext cx="1044116" cy="11521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9"/>
          <p:cNvCxnSpPr>
            <a:stCxn id="8" idx="3"/>
            <a:endCxn id="7" idx="2"/>
          </p:cNvCxnSpPr>
          <p:nvPr/>
        </p:nvCxnSpPr>
        <p:spPr bwMode="auto">
          <a:xfrm flipV="1">
            <a:off x="7164288" y="3284984"/>
            <a:ext cx="504056" cy="237626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manipulation language (DML)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03648" y="3068960"/>
          <a:ext cx="6096000" cy="18669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DDL: Schema objects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DML: Table data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u="none" strike="noStrike">
                          <a:latin typeface="Arial"/>
                        </a:rPr>
                        <a:t>CREATE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u="none" strike="noStrike">
                          <a:latin typeface="Arial"/>
                        </a:rPr>
                        <a:t>INSERT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u="none" strike="noStrike">
                          <a:latin typeface="Arial"/>
                        </a:rPr>
                        <a:t>ALTER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u="none" strike="noStrike">
                          <a:latin typeface="Arial"/>
                        </a:rPr>
                        <a:t>UPDATE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u="none" strike="noStrike">
                          <a:latin typeface="Arial"/>
                        </a:rPr>
                        <a:t>DROP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u="none" strike="noStrike" dirty="0">
                          <a:latin typeface="Arial"/>
                        </a:rPr>
                        <a:t>DELETE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Inserting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2868613" algn="l"/>
              </a:tabLst>
            </a:pPr>
            <a:r>
              <a:rPr lang="en-GB" dirty="0" smtClean="0"/>
              <a:t>INSERT INTO &lt;table&gt;	(&lt;column 1&gt;, &lt;column 2&gt;, ...)</a:t>
            </a:r>
            <a:br>
              <a:rPr lang="en-GB" dirty="0" smtClean="0"/>
            </a:br>
            <a:r>
              <a:rPr lang="en-GB" dirty="0" smtClean="0"/>
              <a:t>                VALUES	(&lt;value 1&gt;, &lt;value 2&gt;, ...);</a:t>
            </a:r>
          </a:p>
          <a:p>
            <a:pPr>
              <a:buNone/>
              <a:tabLst>
                <a:tab pos="2868613" algn="l"/>
              </a:tabLst>
            </a:pPr>
            <a:endParaRPr lang="en-GB" dirty="0" smtClean="0"/>
          </a:p>
          <a:p>
            <a:pPr>
              <a:buNone/>
              <a:tabLst>
                <a:tab pos="2868613" algn="l"/>
              </a:tabLst>
            </a:pPr>
            <a:endParaRPr lang="en-GB" dirty="0" smtClean="0"/>
          </a:p>
          <a:p>
            <a:pPr>
              <a:buNone/>
              <a:tabLst>
                <a:tab pos="2868613" algn="l"/>
              </a:tabLst>
            </a:pPr>
            <a:r>
              <a:rPr lang="en-GB" dirty="0" smtClean="0"/>
              <a:t>INSERT INTO &lt;table 1&gt;	(&lt;column 1&gt;, &lt;column 2&gt;, ...)</a:t>
            </a:r>
            <a:br>
              <a:rPr lang="en-GB" dirty="0" smtClean="0"/>
            </a:br>
            <a:r>
              <a:rPr lang="en-GB" dirty="0" smtClean="0"/>
              <a:t>                  SELECT	 &lt;value/column 1&gt;, &lt;value/column 2&gt;, ...</a:t>
            </a:r>
            <a:br>
              <a:rPr lang="en-GB" dirty="0" smtClean="0"/>
            </a:br>
            <a:r>
              <a:rPr lang="en-GB" dirty="0" smtClean="0"/>
              <a:t>                  FROM	&lt;table 2&gt;</a:t>
            </a:r>
            <a:br>
              <a:rPr lang="en-GB" dirty="0" smtClean="0"/>
            </a:br>
            <a:r>
              <a:rPr lang="en-GB" dirty="0" smtClean="0"/>
              <a:t>                  WHERE	&lt;condition&gt;</a:t>
            </a:r>
          </a:p>
          <a:p>
            <a:pPr>
              <a:buNone/>
              <a:tabLst>
                <a:tab pos="2868613" algn="l"/>
              </a:tabLst>
            </a:pPr>
            <a:endParaRPr lang="en-GB" dirty="0" smtClean="0"/>
          </a:p>
          <a:p>
            <a:pPr>
              <a:buNone/>
              <a:tabLst>
                <a:tab pos="2868613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37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Logical design</a:t>
            </a:r>
          </a:p>
          <a:p>
            <a:pPr eaLnBrk="1" hangingPunct="1"/>
            <a:r>
              <a:rPr lang="en-GB" dirty="0" smtClean="0"/>
              <a:t>Datatypes</a:t>
            </a:r>
          </a:p>
          <a:p>
            <a:pPr eaLnBrk="1" hangingPunct="1"/>
            <a:r>
              <a:rPr lang="en-GB" dirty="0" smtClean="0"/>
              <a:t>DDL: creating database objects</a:t>
            </a:r>
          </a:p>
          <a:p>
            <a:pPr eaLnBrk="1" hangingPunct="1"/>
            <a:r>
              <a:rPr lang="en-GB" dirty="0"/>
              <a:t>DML: </a:t>
            </a:r>
            <a:r>
              <a:rPr lang="en-GB" dirty="0" smtClean="0"/>
              <a:t>Maintaining data</a:t>
            </a:r>
            <a:endParaRPr lang="en-GB" dirty="0"/>
          </a:p>
          <a:p>
            <a:pPr eaLnBrk="1" hangingPunct="1"/>
            <a:r>
              <a:rPr lang="en-GB" dirty="0"/>
              <a:t>The system time</a:t>
            </a:r>
          </a:p>
          <a:p>
            <a:pPr eaLnBrk="1" hangingPunct="1"/>
            <a:r>
              <a:rPr lang="en-GB" dirty="0"/>
              <a:t>Date formatting</a:t>
            </a:r>
          </a:p>
          <a:p>
            <a:pPr eaLnBrk="1" hangingPunct="1"/>
            <a:r>
              <a:rPr lang="en-GB" dirty="0"/>
              <a:t>Comparing dates</a:t>
            </a:r>
          </a:p>
          <a:p>
            <a:pPr eaLnBrk="1" hangingPunct="1"/>
            <a:r>
              <a:rPr lang="en-GB" dirty="0"/>
              <a:t>The data dictionary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2868613" algn="l"/>
              </a:tabLst>
            </a:pPr>
            <a:r>
              <a:rPr lang="en-GB" dirty="0" smtClean="0"/>
              <a:t>INSERT INTO &lt;table 1&gt;	(&lt;key column&gt;, &lt;column 2&gt;, ...) </a:t>
            </a:r>
            <a:br>
              <a:rPr lang="en-GB" dirty="0" smtClean="0"/>
            </a:br>
            <a:r>
              <a:rPr lang="en-GB" dirty="0" smtClean="0"/>
              <a:t>                     SELECT	 &lt;sequence&gt;.NEXTVAL,</a:t>
            </a:r>
            <a:br>
              <a:rPr lang="en-GB" dirty="0" smtClean="0"/>
            </a:br>
            <a:r>
              <a:rPr lang="en-GB" dirty="0" smtClean="0"/>
              <a:t>                  	 &lt;value 2&gt; ...</a:t>
            </a:r>
            <a:br>
              <a:rPr lang="en-GB" dirty="0" smtClean="0"/>
            </a:br>
            <a:r>
              <a:rPr lang="en-GB" dirty="0" smtClean="0"/>
              <a:t>                     FROM	 &lt;table 2&gt;</a:t>
            </a:r>
            <a:br>
              <a:rPr lang="en-GB" dirty="0" smtClean="0"/>
            </a:br>
            <a:r>
              <a:rPr lang="en-GB" dirty="0" smtClean="0"/>
              <a:t>                     WHERE	 &lt;condition&gt;</a:t>
            </a:r>
          </a:p>
          <a:p>
            <a:pPr>
              <a:buNone/>
              <a:tabLst>
                <a:tab pos="2868613" algn="l"/>
              </a:tabLst>
            </a:pPr>
            <a:endParaRPr lang="en-GB" dirty="0" smtClean="0"/>
          </a:p>
          <a:p>
            <a:pPr>
              <a:buNone/>
              <a:tabLst>
                <a:tab pos="2868613" algn="l"/>
              </a:tabLst>
            </a:pPr>
            <a:r>
              <a:rPr lang="en-GB" dirty="0" smtClean="0"/>
              <a:t>With trigger:</a:t>
            </a:r>
          </a:p>
          <a:p>
            <a:pPr>
              <a:buNone/>
              <a:tabLst>
                <a:tab pos="2868613" algn="l"/>
              </a:tabLst>
            </a:pPr>
            <a:endParaRPr lang="en-GB" dirty="0" smtClean="0"/>
          </a:p>
          <a:p>
            <a:pPr>
              <a:buNone/>
              <a:tabLst>
                <a:tab pos="2868613" algn="l"/>
              </a:tabLst>
            </a:pPr>
            <a:r>
              <a:rPr lang="en-GB" dirty="0" smtClean="0"/>
              <a:t>INSERT INTO &lt;table 1&gt;	(&lt;column 2&gt;, ...) </a:t>
            </a:r>
            <a:br>
              <a:rPr lang="en-GB" dirty="0" smtClean="0"/>
            </a:br>
            <a:r>
              <a:rPr lang="en-GB" dirty="0" smtClean="0"/>
              <a:t>                     SELECT	 &lt;value 2&gt; ...</a:t>
            </a:r>
            <a:br>
              <a:rPr lang="en-GB" dirty="0" smtClean="0"/>
            </a:br>
            <a:r>
              <a:rPr lang="en-GB" dirty="0" smtClean="0"/>
              <a:t>                     FROM	 &lt;table 2&gt;</a:t>
            </a:r>
            <a:br>
              <a:rPr lang="en-GB" dirty="0" smtClean="0"/>
            </a:br>
            <a:r>
              <a:rPr lang="en-GB" dirty="0" smtClean="0"/>
              <a:t>                     WHERE	 &lt;condition&gt;</a:t>
            </a:r>
          </a:p>
          <a:p>
            <a:pPr>
              <a:buNone/>
              <a:tabLst>
                <a:tab pos="2868613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11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and deleting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UPDATE	&lt;table&gt;</a:t>
            </a:r>
          </a:p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SET	&lt;column 1&gt; = &lt;value 1&gt;,</a:t>
            </a:r>
          </a:p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		&lt;column 2&gt; = &lt;value 2&gt;</a:t>
            </a:r>
          </a:p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WHERE	&lt;condition&gt;</a:t>
            </a:r>
          </a:p>
          <a:p>
            <a:pPr>
              <a:buNone/>
              <a:tabLst>
                <a:tab pos="1163638" algn="l"/>
              </a:tabLst>
            </a:pPr>
            <a:endParaRPr lang="en-GB" dirty="0" smtClean="0"/>
          </a:p>
          <a:p>
            <a:pPr>
              <a:buNone/>
              <a:tabLst>
                <a:tab pos="1163638" algn="l"/>
              </a:tabLst>
            </a:pPr>
            <a:endParaRPr lang="en-GB" dirty="0" smtClean="0"/>
          </a:p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DELETE FROM &lt;table&gt;</a:t>
            </a:r>
          </a:p>
          <a:p>
            <a:pPr>
              <a:buNone/>
              <a:tabLst>
                <a:tab pos="1163638" algn="l"/>
              </a:tabLst>
            </a:pPr>
            <a:r>
              <a:rPr lang="en-GB" dirty="0" smtClean="0"/>
              <a:t>WHERE	&lt;condition&gt;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2852936"/>
            <a:ext cx="2987824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+mn-lt"/>
              </a:rPr>
              <a:t>Write a query first to check the WHERE clause is correct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75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Dates and times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Internal storage format</a:t>
            </a:r>
          </a:p>
          <a:p>
            <a:endParaRPr lang="en-GB" dirty="0" smtClean="0"/>
          </a:p>
          <a:p>
            <a:r>
              <a:rPr lang="en-GB" dirty="0" smtClean="0"/>
              <a:t>Display formats</a:t>
            </a:r>
          </a:p>
          <a:p>
            <a:endParaRPr lang="en-GB" dirty="0" smtClean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093232"/>
            <a:ext cx="6205736" cy="336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2769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 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Decide on the exact literal date for comparison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Represent that date as a character string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Convert that string into an internal date value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Use the date value in the WHERE clause of a query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50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data dictionary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987824" y="2708920"/>
            <a:ext cx="720080" cy="936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87824" y="3861048"/>
            <a:ext cx="720080" cy="936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87824" y="5013176"/>
            <a:ext cx="720080" cy="936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270892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latin typeface="+mn-lt"/>
              </a:rPr>
              <a:t>DBA_TABLES</a:t>
            </a:r>
            <a:endParaRPr lang="en-GB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386104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latin typeface="+mn-lt"/>
              </a:rPr>
              <a:t>DBA_VIEWS</a:t>
            </a:r>
            <a:endParaRPr lang="en-GB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504511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latin typeface="+mn-lt"/>
              </a:rPr>
              <a:t>DBA_CONSTRAINTS</a:t>
            </a:r>
            <a:endParaRPr lang="en-GB" sz="2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8064" y="2708920"/>
            <a:ext cx="720080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48064" y="3861048"/>
            <a:ext cx="720080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48064" y="5013176"/>
            <a:ext cx="720080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270892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n-lt"/>
              </a:rPr>
              <a:t>USER_TABLES</a:t>
            </a:r>
            <a:endParaRPr lang="en-GB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386104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n-lt"/>
              </a:rPr>
              <a:t>USER_VIEWS</a:t>
            </a:r>
            <a:endParaRPr lang="en-GB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504511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n-lt"/>
              </a:rPr>
              <a:t>USER_CONSTRAINTS</a:t>
            </a:r>
            <a:endParaRPr lang="en-GB" sz="2000" dirty="0">
              <a:latin typeface="+mn-lt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707904" y="2852936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707904" y="4149080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707904" y="5301208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911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design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10171" y="4653136"/>
            <a:ext cx="4441949" cy="1726010"/>
          </a:xfrm>
        </p:spPr>
        <p:txBody>
          <a:bodyPr/>
          <a:lstStyle/>
          <a:p>
            <a:r>
              <a:rPr lang="en-GB" dirty="0" smtClean="0"/>
              <a:t>Database type</a:t>
            </a:r>
          </a:p>
          <a:p>
            <a:r>
              <a:rPr lang="en-GB" dirty="0" smtClean="0"/>
              <a:t>Database platform</a:t>
            </a:r>
          </a:p>
          <a:p>
            <a:pPr lvl="1"/>
            <a:r>
              <a:rPr lang="en-GB" dirty="0" smtClean="0"/>
              <a:t>Datatypes</a:t>
            </a:r>
          </a:p>
          <a:p>
            <a:pPr lvl="1"/>
            <a:r>
              <a:rPr lang="en-GB" dirty="0" smtClean="0"/>
              <a:t>Storage</a:t>
            </a:r>
          </a:p>
          <a:p>
            <a:pPr lvl="1"/>
            <a:r>
              <a:rPr lang="en-GB" dirty="0" smtClean="0"/>
              <a:t>Performance</a:t>
            </a:r>
            <a:endParaRPr lang="en-GB" dirty="0"/>
          </a:p>
        </p:txBody>
      </p:sp>
      <p:pic>
        <p:nvPicPr>
          <p:cNvPr id="2050" name="Picture 2" descr="Students and modu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5591175" cy="2419351"/>
          </a:xfrm>
          <a:prstGeom prst="rect">
            <a:avLst/>
          </a:prstGeom>
          <a:noFill/>
        </p:spPr>
      </p:pic>
      <p:sp>
        <p:nvSpPr>
          <p:cNvPr id="5" name="Can 4"/>
          <p:cNvSpPr/>
          <p:nvPr/>
        </p:nvSpPr>
        <p:spPr bwMode="auto">
          <a:xfrm>
            <a:off x="5220072" y="4365104"/>
            <a:ext cx="3528392" cy="216024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  <p:sp>
        <p:nvSpPr>
          <p:cNvPr id="7" name="Circular Arrow 6"/>
          <p:cNvSpPr/>
          <p:nvPr/>
        </p:nvSpPr>
        <p:spPr bwMode="auto">
          <a:xfrm rot="20863851" flipV="1">
            <a:off x="3892487" y="2820842"/>
            <a:ext cx="3384376" cy="3456384"/>
          </a:xfrm>
          <a:prstGeom prst="circularArrow">
            <a:avLst>
              <a:gd name="adj1" fmla="val 11225"/>
              <a:gd name="adj2" fmla="val 1142319"/>
              <a:gd name="adj3" fmla="val 14908754"/>
              <a:gd name="adj4" fmla="val 10800000"/>
              <a:gd name="adj5" fmla="val 125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38238"/>
              </p:ext>
            </p:extLst>
          </p:nvPr>
        </p:nvGraphicFramePr>
        <p:xfrm>
          <a:off x="467543" y="2540104"/>
          <a:ext cx="8280921" cy="2545080"/>
        </p:xfrm>
        <a:graphic>
          <a:graphicData uri="http://schemas.openxmlformats.org/drawingml/2006/table">
            <a:tbl>
              <a:tblPr/>
              <a:tblGrid>
                <a:gridCol w="1872209"/>
                <a:gridCol w="4032448"/>
                <a:gridCol w="237626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Datatype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Used for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Example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>
                          <a:latin typeface="Arial"/>
                        </a:rPr>
                        <a:t>NUMBER(n)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>
                          <a:latin typeface="Arial"/>
                        </a:rPr>
                        <a:t>Integer values with up to n digits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latin typeface="Arial"/>
                        </a:rPr>
                        <a:t>-10, 0, 1024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>
                          <a:latin typeface="Arial"/>
                        </a:rPr>
                        <a:t>NUMBER(n, m)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>
                          <a:latin typeface="Arial"/>
                        </a:rPr>
                        <a:t>Floting point values of up to n digits including m decimal places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latin typeface="Arial"/>
                        </a:rPr>
                        <a:t>3.14159, -10.5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>
                          <a:latin typeface="Arial"/>
                        </a:rPr>
                        <a:t>VARCHAR2(n)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>
                          <a:latin typeface="Arial"/>
                        </a:rPr>
                        <a:t>Variable character string of maximum length n 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latin typeface="Arial"/>
                        </a:rPr>
                        <a:t>'Edinburgh'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 dirty="0">
                          <a:latin typeface="Arial"/>
                        </a:rPr>
                        <a:t>DATE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u="none" strike="noStrike" dirty="0">
                          <a:latin typeface="Arial"/>
                        </a:rPr>
                        <a:t>A combined date and time value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 smtClean="0">
                          <a:latin typeface="Arial"/>
                        </a:rPr>
                        <a:t>10-JAN-2014 </a:t>
                      </a:r>
                      <a:r>
                        <a:rPr lang="en-GB" sz="1600" b="0" u="none" strike="noStrike" dirty="0">
                          <a:latin typeface="Arial"/>
                        </a:rPr>
                        <a:t>12:24:00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>
            <a:hlinkClick r:id="rId2"/>
          </p:cNvPr>
          <p:cNvSpPr/>
          <p:nvPr/>
        </p:nvSpPr>
        <p:spPr bwMode="auto">
          <a:xfrm>
            <a:off x="7956376" y="5733256"/>
            <a:ext cx="648072" cy="50405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Osak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2228327"/>
            <a:ext cx="5184576" cy="2064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CREATE TABLE student (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matric_no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  VARCHAR2(8),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VARCHAR2(20),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  VARCHAR2(20),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date_of_birth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DATE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210968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11560" y="4901098"/>
            <a:ext cx="78488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ALTER TABLE student MODIFY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VARCHAR2(25);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5837202"/>
            <a:ext cx="309634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DROP TABLE student;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Integrity constraints</a:t>
            </a:r>
            <a:endParaRPr lang="en-GB" dirty="0"/>
          </a:p>
        </p:txBody>
      </p:sp>
      <p:pic>
        <p:nvPicPr>
          <p:cNvPr id="36866" name="Picture 2" descr="Students and modu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320606" cy="36004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2339752" y="2348880"/>
            <a:ext cx="936104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8236024" y="2132856"/>
            <a:ext cx="80392" cy="8557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716016" y="3573016"/>
            <a:ext cx="288032" cy="12961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5436096" y="3933056"/>
            <a:ext cx="864096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5508104" y="5301208"/>
            <a:ext cx="1224136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 and table constraints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6768752" cy="2064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CREATE TABLE student (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matric_no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  VARCHAR2(8) PRIMARY KEY,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VARCHAR2(20),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  VARCHAR2(20),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date_of_birth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DATE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4388567"/>
            <a:ext cx="6768752" cy="2064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CREATE TABLE registration (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matric_no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VARCHAR2(8),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module_code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 VARCHAR2(8),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result       NUMBER(3),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PRIMARY KEY 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matric_no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module_code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Foreign keys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420888"/>
            <a:ext cx="8208912" cy="2741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CREATE TABLE registration (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matric_no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VARCHAR2(8) 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     REFERENCES student(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matric_no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module_code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 VARCHAR2(8)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     REFERENCES module(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module_code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result       NUMBER(3),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PRIMARY KEY 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matric_no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module_code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79625"/>
            <a:ext cx="8448675" cy="1277367"/>
          </a:xfrm>
        </p:spPr>
        <p:txBody>
          <a:bodyPr/>
          <a:lstStyle/>
          <a:p>
            <a:pPr>
              <a:tabLst>
                <a:tab pos="1787525" algn="l"/>
              </a:tabLst>
            </a:pPr>
            <a:r>
              <a:rPr lang="en-GB" dirty="0" smtClean="0"/>
              <a:t>NOT NULL:	the column must have a value</a:t>
            </a:r>
          </a:p>
          <a:p>
            <a:pPr>
              <a:tabLst>
                <a:tab pos="1787525" algn="l"/>
              </a:tabLst>
            </a:pPr>
            <a:r>
              <a:rPr lang="en-GB" dirty="0" smtClean="0"/>
              <a:t>UNIQUE:	the column value must be unique in the table</a:t>
            </a:r>
          </a:p>
          <a:p>
            <a:pPr>
              <a:tabLst>
                <a:tab pos="1787525" algn="l"/>
              </a:tabLst>
            </a:pPr>
            <a:r>
              <a:rPr lang="en-GB" dirty="0" smtClean="0"/>
              <a:t>CHECK:	the column value conforms to an arbitrary condition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956519"/>
            <a:ext cx="7704856" cy="2064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CREATE TABLE module (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module_code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VARCHAR2(8) PRIMARY KEY,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module_title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 VARCHAR2(40) NOT NULL,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level          NUMBER(2) NOT NULL,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credits        NUMBER(2) NOT NULL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933056"/>
            <a:ext cx="7704856" cy="2064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CREATE TABLE module (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module_code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VARCHAR2(8) PRIMARY KEY,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module_title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 VARCHAR2(40) NOT NULL UNIQUE,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level          NUMBER(2) NOT NULL,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    credits        NUMBER(2) NOT NULL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owerpoint template">
  <a:themeElements>
    <a:clrScheme name="Custom 1">
      <a:dk1>
        <a:srgbClr val="000000"/>
      </a:dk1>
      <a:lt1>
        <a:srgbClr val="FFFFFF"/>
      </a:lt1>
      <a:dk2>
        <a:srgbClr val="CE3322"/>
      </a:dk2>
      <a:lt2>
        <a:srgbClr val="FFFFFF"/>
      </a:lt2>
      <a:accent1>
        <a:srgbClr val="FFFFFF"/>
      </a:accent1>
      <a:accent2>
        <a:srgbClr val="CE332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E3322"/>
      </a:accent6>
      <a:hlink>
        <a:srgbClr val="009999"/>
      </a:hlink>
      <a:folHlink>
        <a:srgbClr val="99CC0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Napier</Template>
  <TotalTime>6576</TotalTime>
  <Words>402</Words>
  <Application>Microsoft Office PowerPoint</Application>
  <PresentationFormat>On-screen Show (4:3)</PresentationFormat>
  <Paragraphs>154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Osaka</vt:lpstr>
      <vt:lpstr>Times New Roman</vt:lpstr>
      <vt:lpstr>Powerpoint template</vt:lpstr>
      <vt:lpstr>Data definition language (DDL) and Data manipulation language (DML)</vt:lpstr>
      <vt:lpstr>Agenda</vt:lpstr>
      <vt:lpstr>Logical design</vt:lpstr>
      <vt:lpstr>Datatypes</vt:lpstr>
      <vt:lpstr>Tables</vt:lpstr>
      <vt:lpstr>Integrity constraints</vt:lpstr>
      <vt:lpstr>Column and table constraints</vt:lpstr>
      <vt:lpstr>Foreign keys</vt:lpstr>
      <vt:lpstr>Data constraints</vt:lpstr>
      <vt:lpstr>Check constraints</vt:lpstr>
      <vt:lpstr>Indexes</vt:lpstr>
      <vt:lpstr>Views</vt:lpstr>
      <vt:lpstr>Virtual relations</vt:lpstr>
      <vt:lpstr>Synthetic keys</vt:lpstr>
      <vt:lpstr>Sequences</vt:lpstr>
      <vt:lpstr>Triggers</vt:lpstr>
      <vt:lpstr>Summary</vt:lpstr>
      <vt:lpstr>Data manipulation language (DML)</vt:lpstr>
      <vt:lpstr>Inserting rows</vt:lpstr>
      <vt:lpstr>Using sequences</vt:lpstr>
      <vt:lpstr>Updating and deleting</vt:lpstr>
      <vt:lpstr>Dates and times</vt:lpstr>
      <vt:lpstr>Date comparison</vt:lpstr>
      <vt:lpstr>The data dictionary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introduction: what is a database?</dc:title>
  <dc:creator>Brian Davison</dc:creator>
  <cp:lastModifiedBy>Brian Davison</cp:lastModifiedBy>
  <cp:revision>75</cp:revision>
  <dcterms:created xsi:type="dcterms:W3CDTF">2008-09-25T19:26:56Z</dcterms:created>
  <dcterms:modified xsi:type="dcterms:W3CDTF">2014-09-02T20:25:27Z</dcterms:modified>
</cp:coreProperties>
</file>