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256" r:id="rId2"/>
    <p:sldId id="257" r:id="rId3"/>
    <p:sldId id="411" r:id="rId4"/>
    <p:sldId id="412" r:id="rId5"/>
    <p:sldId id="413" r:id="rId6"/>
    <p:sldId id="415" r:id="rId7"/>
    <p:sldId id="414" r:id="rId8"/>
    <p:sldId id="425" r:id="rId9"/>
    <p:sldId id="416" r:id="rId10"/>
    <p:sldId id="417" r:id="rId11"/>
    <p:sldId id="418" r:id="rId12"/>
    <p:sldId id="420" r:id="rId13"/>
    <p:sldId id="421" r:id="rId14"/>
    <p:sldId id="422" r:id="rId15"/>
    <p:sldId id="410" r:id="rId16"/>
    <p:sldId id="423" r:id="rId17"/>
    <p:sldId id="424" r:id="rId1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6F5"/>
    <a:srgbClr val="CE3322"/>
    <a:srgbClr val="00CCFF"/>
    <a:srgbClr val="66CCFF"/>
    <a:srgbClr val="FFFF66"/>
    <a:srgbClr val="EAEAE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33" autoAdjust="0"/>
  </p:normalViewPr>
  <p:slideViewPr>
    <p:cSldViewPr>
      <p:cViewPr varScale="1">
        <p:scale>
          <a:sx n="83" d="100"/>
          <a:sy n="83" d="100"/>
        </p:scale>
        <p:origin x="112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E2928-B945-42CC-AE75-8EAA8D2434BE}" type="datetimeFigureOut">
              <a:rPr lang="en-GB" smtClean="0"/>
              <a:pPr/>
              <a:t>27/10/2014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F746-CF70-407E-B7BA-623256145AB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55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1F746-CF70-407E-B7BA-623256145AB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3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1279525"/>
            <a:ext cx="2111375" cy="5027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279525"/>
            <a:ext cx="6184900" cy="5027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2079625"/>
            <a:ext cx="4148138" cy="4227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079625"/>
            <a:ext cx="4148137" cy="4227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6075" y="1279525"/>
            <a:ext cx="8448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2079625"/>
            <a:ext cx="8448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58372" name="Picture 17" descr="ENU_Logo_be0f34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94475" y="352425"/>
            <a:ext cx="2200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Transactions and concurrency</a:t>
            </a:r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INF08104: Database Systems</a:t>
            </a:r>
            <a:endParaRPr lang="en-GB" dirty="0"/>
          </a:p>
          <a:p>
            <a:r>
              <a:rPr lang="en-GB" sz="1600" dirty="0" smtClean="0"/>
              <a:t>Brian Davison</a:t>
            </a:r>
            <a:r>
              <a:rPr lang="en-GB" dirty="0" smtClean="0"/>
              <a:t>, 2014/15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Many simultaneous users</a:t>
            </a:r>
          </a:p>
          <a:p>
            <a:endParaRPr lang="en-GB" dirty="0"/>
          </a:p>
          <a:p>
            <a:r>
              <a:rPr lang="en-GB" dirty="0" smtClean="0"/>
              <a:t>Problems</a:t>
            </a:r>
          </a:p>
          <a:p>
            <a:pPr lvl="1"/>
            <a:r>
              <a:rPr lang="en-GB" dirty="0" smtClean="0"/>
              <a:t>Inconsistent retrieval</a:t>
            </a:r>
          </a:p>
          <a:p>
            <a:pPr lvl="1"/>
            <a:r>
              <a:rPr lang="en-GB" dirty="0" smtClean="0"/>
              <a:t>Lost updates</a:t>
            </a:r>
          </a:p>
          <a:p>
            <a:pPr lvl="1"/>
            <a:r>
              <a:rPr lang="en-GB" dirty="0" smtClean="0"/>
              <a:t>Uncommitted 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954095" y="4446136"/>
            <a:ext cx="3793877" cy="143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To update stock value:</a:t>
            </a:r>
          </a:p>
          <a:p>
            <a:pPr lvl="1"/>
            <a:r>
              <a:rPr lang="en-GB" dirty="0" smtClean="0"/>
              <a:t>Read current product quantity </a:t>
            </a:r>
          </a:p>
          <a:p>
            <a:pPr lvl="1"/>
            <a:r>
              <a:rPr lang="en-GB" dirty="0" smtClean="0"/>
              <a:t>Calculate new product quantity </a:t>
            </a:r>
          </a:p>
          <a:p>
            <a:pPr lvl="1"/>
            <a:r>
              <a:rPr lang="en-GB" dirty="0" smtClean="0"/>
              <a:t>Store new value </a:t>
            </a:r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32856"/>
            <a:ext cx="2376264" cy="210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28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Lost updates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94790"/>
              </p:ext>
            </p:extLst>
          </p:nvPr>
        </p:nvGraphicFramePr>
        <p:xfrm>
          <a:off x="2915816" y="3613256"/>
          <a:ext cx="5796644" cy="2480040"/>
        </p:xfrm>
        <a:graphic>
          <a:graphicData uri="http://schemas.openxmlformats.org/drawingml/2006/table">
            <a:tbl>
              <a:tblPr/>
              <a:tblGrid>
                <a:gridCol w="612068"/>
                <a:gridCol w="1224136"/>
                <a:gridCol w="3024336"/>
                <a:gridCol w="936104"/>
              </a:tblGrid>
              <a:tr h="2286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Step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Transaction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Operation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Stored</a:t>
                      </a:r>
                      <a:endParaRPr lang="en-GB" sz="1600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Read quantity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100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Read quantity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100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3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Calculate: new value = 100 - 10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100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4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Calculate: new value = 100 - 50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100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Store new value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90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6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Store new value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50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Customer1 </a:t>
            </a:r>
            <a:r>
              <a:rPr lang="en-GB" dirty="0"/>
              <a:t>orders 10 units of </a:t>
            </a:r>
            <a:r>
              <a:rPr lang="en-GB" dirty="0" smtClean="0"/>
              <a:t>a product</a:t>
            </a:r>
          </a:p>
          <a:p>
            <a:r>
              <a:rPr lang="en-GB" dirty="0" smtClean="0"/>
              <a:t>Customer2 </a:t>
            </a:r>
            <a:r>
              <a:rPr lang="en-GB" dirty="0"/>
              <a:t>orders </a:t>
            </a:r>
            <a:r>
              <a:rPr lang="en-GB" dirty="0" smtClean="0"/>
              <a:t>50 units</a:t>
            </a:r>
          </a:p>
          <a:p>
            <a:r>
              <a:rPr lang="en-GB" dirty="0" smtClean="0"/>
              <a:t>Currently, 100 units available</a:t>
            </a:r>
          </a:p>
          <a:p>
            <a:endParaRPr lang="en-GB" dirty="0"/>
          </a:p>
          <a:p>
            <a:r>
              <a:rPr lang="en-GB" dirty="0" smtClean="0"/>
              <a:t>40 remaining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Step 5 is lost </a:t>
            </a:r>
            <a:r>
              <a:rPr lang="en-GB" dirty="0" smtClean="0">
                <a:sym typeface="Wingdings" pitchFamily="2" charset="2"/>
              </a:rPr>
              <a:t>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74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7878"/>
              </p:ext>
            </p:extLst>
          </p:nvPr>
        </p:nvGraphicFramePr>
        <p:xfrm>
          <a:off x="3022368" y="3613296"/>
          <a:ext cx="5901315" cy="2840040"/>
        </p:xfrm>
        <a:graphic>
          <a:graphicData uri="http://schemas.openxmlformats.org/drawingml/2006/table">
            <a:tbl>
              <a:tblPr/>
              <a:tblGrid>
                <a:gridCol w="644731"/>
                <a:gridCol w="1296144"/>
                <a:gridCol w="3096344"/>
                <a:gridCol w="864096"/>
              </a:tblGrid>
              <a:tr h="2286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Step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>
                          <a:solidFill>
                            <a:srgbClr val="FFFFFF"/>
                          </a:solidFill>
                          <a:effectLst/>
                        </a:rPr>
                        <a:t>Transaction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Operation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Stored</a:t>
                      </a:r>
                      <a:endParaRPr lang="en-GB" sz="1600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Read quantity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100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Calculate: new value = 100 - 10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100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3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Store new value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90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4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Read </a:t>
                      </a:r>
                      <a:r>
                        <a:rPr lang="en-GB" sz="1600" dirty="0" smtClean="0">
                          <a:effectLst/>
                        </a:rPr>
                        <a:t>quantity</a:t>
                      </a:r>
                      <a:endParaRPr lang="en-GB" sz="1600" dirty="0">
                        <a:effectLst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90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Calculate: new value = 90 - 50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90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6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ROLLBACK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100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7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Store new value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40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Uncommitted data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Customer1 </a:t>
            </a:r>
            <a:r>
              <a:rPr lang="en-GB" dirty="0"/>
              <a:t>orders 10 units </a:t>
            </a:r>
            <a:r>
              <a:rPr lang="en-GB" dirty="0" smtClean="0"/>
              <a:t>but is rolled back</a:t>
            </a:r>
          </a:p>
          <a:p>
            <a:r>
              <a:rPr lang="en-GB" dirty="0" smtClean="0"/>
              <a:t>Customer2 </a:t>
            </a:r>
            <a:r>
              <a:rPr lang="en-GB" dirty="0"/>
              <a:t>orders </a:t>
            </a:r>
            <a:r>
              <a:rPr lang="en-GB" dirty="0" smtClean="0"/>
              <a:t>50 units</a:t>
            </a:r>
          </a:p>
          <a:p>
            <a:r>
              <a:rPr lang="en-GB" dirty="0" smtClean="0"/>
              <a:t>Currently, 100 units available</a:t>
            </a:r>
          </a:p>
          <a:p>
            <a:endParaRPr lang="en-GB" dirty="0"/>
          </a:p>
          <a:p>
            <a:r>
              <a:rPr lang="en-GB" dirty="0"/>
              <a:t>5</a:t>
            </a:r>
            <a:r>
              <a:rPr lang="en-GB" dirty="0" smtClean="0"/>
              <a:t>0 remaining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Uncommitted data </a:t>
            </a:r>
            <a:r>
              <a:rPr lang="en-GB" dirty="0" smtClean="0">
                <a:sym typeface="Wingdings" pitchFamily="2" charset="2"/>
              </a:rPr>
              <a:t>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77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Locking (lost updates)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43613"/>
              </p:ext>
            </p:extLst>
          </p:nvPr>
        </p:nvGraphicFramePr>
        <p:xfrm>
          <a:off x="1250872" y="2094696"/>
          <a:ext cx="6345464" cy="4358640"/>
        </p:xfrm>
        <a:graphic>
          <a:graphicData uri="http://schemas.openxmlformats.org/drawingml/2006/table">
            <a:tbl>
              <a:tblPr/>
              <a:tblGrid>
                <a:gridCol w="944864"/>
                <a:gridCol w="1296144"/>
                <a:gridCol w="3096344"/>
                <a:gridCol w="1008112"/>
              </a:tblGrid>
              <a:tr h="222501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Step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>
                          <a:solidFill>
                            <a:srgbClr val="FFFFFF"/>
                          </a:solidFill>
                          <a:effectLst/>
                        </a:rPr>
                        <a:t>Transaction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>
                          <a:solidFill>
                            <a:srgbClr val="FFFFFF"/>
                          </a:solidFill>
                          <a:effectLst/>
                        </a:rPr>
                        <a:t>Operation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Stored</a:t>
                      </a:r>
                      <a:endParaRPr lang="en-GB" sz="1600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</a:tr>
              <a:tr h="333751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Obtain locks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100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3751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Read quantity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100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751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3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Wait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100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33751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4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Calculate: new value = 100 - 10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100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751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Wait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100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33751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6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Store new value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90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751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7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COMMIT (release locks)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90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751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Obtain locks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 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33751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9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Read quantity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90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33751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Calculate: new value = 90 - 50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90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33751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Store new value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40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33751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COMMIT (release locks)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40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2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Locking (uncommitted data)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42508"/>
              </p:ext>
            </p:extLst>
          </p:nvPr>
        </p:nvGraphicFramePr>
        <p:xfrm>
          <a:off x="1403648" y="2274148"/>
          <a:ext cx="6098133" cy="4107180"/>
        </p:xfrm>
        <a:graphic>
          <a:graphicData uri="http://schemas.openxmlformats.org/drawingml/2006/table">
            <a:tbl>
              <a:tblPr/>
              <a:tblGrid>
                <a:gridCol w="769541"/>
                <a:gridCol w="1296144"/>
                <a:gridCol w="3096344"/>
                <a:gridCol w="936104"/>
              </a:tblGrid>
              <a:tr h="2286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Step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>
                          <a:solidFill>
                            <a:srgbClr val="FFFFFF"/>
                          </a:solidFill>
                          <a:effectLst/>
                        </a:rPr>
                        <a:t>Transaction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Operation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Stored</a:t>
                      </a:r>
                      <a:endParaRPr lang="en-GB" sz="1600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Obtain locks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100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Read quantity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100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3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Calculate: new value = 100 - 10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100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4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Store new value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90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Wait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90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6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ROLLBACK (release locks)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100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7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Obtain locks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100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Read quantity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100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9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Calculate: new value = 100 - 50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100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Store new value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50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COMMIT (release locks)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50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72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Deadlocks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80007"/>
              </p:ext>
            </p:extLst>
          </p:nvPr>
        </p:nvGraphicFramePr>
        <p:xfrm>
          <a:off x="611560" y="2564904"/>
          <a:ext cx="7970340" cy="3078480"/>
        </p:xfrm>
        <a:graphic>
          <a:graphicData uri="http://schemas.openxmlformats.org/drawingml/2006/table">
            <a:tbl>
              <a:tblPr/>
              <a:tblGrid>
                <a:gridCol w="769540"/>
                <a:gridCol w="1296144"/>
                <a:gridCol w="1296144"/>
                <a:gridCol w="1584176"/>
                <a:gridCol w="1512168"/>
                <a:gridCol w="1512168"/>
              </a:tblGrid>
              <a:tr h="2286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Step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>
                          <a:solidFill>
                            <a:srgbClr val="FFFFFF"/>
                          </a:solidFill>
                          <a:effectLst/>
                        </a:rPr>
                        <a:t>Transaction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>
                          <a:solidFill>
                            <a:srgbClr val="FFFFFF"/>
                          </a:solidFill>
                          <a:effectLst/>
                        </a:rPr>
                        <a:t>Operation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>
                          <a:solidFill>
                            <a:srgbClr val="FFFFFF"/>
                          </a:solidFill>
                          <a:effectLst/>
                        </a:rPr>
                        <a:t>DBMS reply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>
                          <a:solidFill>
                            <a:srgbClr val="FFFFFF"/>
                          </a:solidFill>
                          <a:effectLst/>
                        </a:rPr>
                        <a:t>Table A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>
                          <a:solidFill>
                            <a:srgbClr val="FFFFFF"/>
                          </a:solidFill>
                          <a:effectLst/>
                        </a:rPr>
                        <a:t>Table B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-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-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 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Unlocked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Unlocked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T1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Lock A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OK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Locked T1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Unlocked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3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T2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Lock B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OK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Locked T1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Locked T2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4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T1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Lock B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Wait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Locked T1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Locked T2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T2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Lock A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Wait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Locked T1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Locked T2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6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T1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Lock B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Wait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Locked T1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Locked T2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7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T2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Lock A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Wait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Locked T1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Locked T2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effectLst/>
                        </a:rPr>
                        <a:t>…</a:t>
                      </a:r>
                      <a:endParaRPr lang="en-GB" sz="1600" dirty="0">
                        <a:effectLst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7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Explicit 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60849"/>
            <a:ext cx="3960440" cy="4246290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SELECT *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FROM   countries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WHERE 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country_id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'ES'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FOR UPDATE;</a:t>
            </a:r>
          </a:p>
          <a:p>
            <a:pPr marL="0" indent="0"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LOCK TABLE COUNTRIES;</a:t>
            </a:r>
          </a:p>
          <a:p>
            <a:pPr marL="0" inden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SELECT…</a:t>
            </a:r>
          </a:p>
          <a:p>
            <a:pPr marL="0" inden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INSERT…</a:t>
            </a:r>
          </a:p>
          <a:p>
            <a:pPr marL="0" inden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UPDATE…</a:t>
            </a:r>
          </a:p>
          <a:p>
            <a:pPr marL="0" inden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COMMIT;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5148065" y="3068960"/>
            <a:ext cx="2304256" cy="576064"/>
          </a:xfrm>
          <a:prstGeom prst="wedgeRectCallout">
            <a:avLst>
              <a:gd name="adj1" fmla="val -158280"/>
              <a:gd name="adj2" fmla="val -2552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Locks query results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148064" y="4221088"/>
            <a:ext cx="2661095" cy="9361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Locks released by COMMIT or ROLLBACK</a:t>
            </a:r>
          </a:p>
        </p:txBody>
      </p:sp>
    </p:spTree>
    <p:extLst>
      <p:ext uri="{BB962C8B-B14F-4D97-AF65-F5344CB8AC3E}">
        <p14:creationId xmlns:p14="http://schemas.microsoft.com/office/powerpoint/2010/main" val="302241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1988841"/>
            <a:ext cx="5256584" cy="4608512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LOCK TABLE invoice;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LOCK TABLE product;</a:t>
            </a:r>
          </a:p>
          <a:p>
            <a:pPr marL="0" indent="0">
              <a:buNone/>
            </a:pP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invoice …</a:t>
            </a:r>
          </a:p>
          <a:p>
            <a:pPr marL="0" indent="0">
              <a:buNone/>
            </a:pP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invoice_line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product SET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prod_quantity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…</a:t>
            </a:r>
          </a:p>
          <a:p>
            <a:pPr marL="0" indent="0">
              <a:buNone/>
            </a:pP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invoice_line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product SET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prod_quantity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…</a:t>
            </a:r>
          </a:p>
          <a:p>
            <a:pPr marL="0" indent="0">
              <a:buNone/>
            </a:pP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invoice SET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inv_total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…</a:t>
            </a:r>
          </a:p>
          <a:p>
            <a:pPr marL="0" indent="0">
              <a:buNone/>
            </a:pP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</a:p>
          <a:p>
            <a:endParaRPr lang="en-GB" dirty="0"/>
          </a:p>
        </p:txBody>
      </p:sp>
      <p:pic>
        <p:nvPicPr>
          <p:cNvPr id="4" name="Picture 2" descr="Sales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937" y="1916832"/>
            <a:ext cx="3637559" cy="295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26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Transactions</a:t>
            </a:r>
            <a:endParaRPr lang="en-GB" dirty="0"/>
          </a:p>
          <a:p>
            <a:pPr eaLnBrk="1" hangingPunct="1"/>
            <a:r>
              <a:rPr lang="en-GB" dirty="0"/>
              <a:t>Transaction </a:t>
            </a:r>
            <a:r>
              <a:rPr lang="en-GB" dirty="0" smtClean="0"/>
              <a:t>control</a:t>
            </a:r>
            <a:endParaRPr lang="en-GB" dirty="0"/>
          </a:p>
          <a:p>
            <a:pPr eaLnBrk="1" hangingPunct="1"/>
            <a:r>
              <a:rPr lang="en-GB" dirty="0"/>
              <a:t>The transaction </a:t>
            </a:r>
            <a:r>
              <a:rPr lang="en-GB" dirty="0" smtClean="0"/>
              <a:t>log</a:t>
            </a:r>
            <a:endParaRPr lang="en-GB" dirty="0"/>
          </a:p>
          <a:p>
            <a:pPr eaLnBrk="1" hangingPunct="1"/>
            <a:r>
              <a:rPr lang="en-GB" dirty="0" smtClean="0"/>
              <a:t>Concurrency</a:t>
            </a:r>
            <a:endParaRPr lang="en-GB" dirty="0"/>
          </a:p>
          <a:p>
            <a:pPr eaLnBrk="1" hangingPunct="1"/>
            <a:r>
              <a:rPr lang="en-GB" dirty="0" smtClean="0"/>
              <a:t>Locking</a:t>
            </a:r>
            <a:endParaRPr lang="en-GB" dirty="0"/>
          </a:p>
          <a:p>
            <a:pPr eaLnBrk="1" hangingPunct="1"/>
            <a:r>
              <a:rPr lang="en-GB" dirty="0" smtClean="0"/>
              <a:t>Deadlocks</a:t>
            </a:r>
            <a:endParaRPr lang="en-GB" dirty="0"/>
          </a:p>
          <a:p>
            <a:pPr eaLnBrk="1" hangingPunct="1"/>
            <a:r>
              <a:rPr lang="en-GB" dirty="0"/>
              <a:t>Explicit locking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ransactions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Logical unit of work</a:t>
            </a:r>
          </a:p>
          <a:p>
            <a:r>
              <a:rPr lang="en-GB" dirty="0" smtClean="0"/>
              <a:t>May consist of several database operations</a:t>
            </a:r>
          </a:p>
          <a:p>
            <a:r>
              <a:rPr lang="en-GB" dirty="0" smtClean="0"/>
              <a:t>All operations must either succeed or fail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8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E-commerce transaction example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76503" y="2079625"/>
            <a:ext cx="3887985" cy="4227513"/>
          </a:xfrm>
        </p:spPr>
        <p:txBody>
          <a:bodyPr>
            <a:normAutofit/>
          </a:bodyPr>
          <a:lstStyle/>
          <a:p>
            <a:r>
              <a:rPr lang="en-GB" dirty="0" smtClean="0"/>
              <a:t>Insert </a:t>
            </a:r>
            <a:r>
              <a:rPr lang="en-GB" dirty="0"/>
              <a:t>INVOICE record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Insert </a:t>
            </a:r>
            <a:r>
              <a:rPr lang="en-GB" dirty="0"/>
              <a:t>LINE </a:t>
            </a:r>
            <a:r>
              <a:rPr lang="en-GB" dirty="0" smtClean="0"/>
              <a:t>for </a:t>
            </a:r>
            <a:r>
              <a:rPr lang="en-GB" dirty="0"/>
              <a:t>each different </a:t>
            </a:r>
            <a:r>
              <a:rPr lang="en-GB" dirty="0" smtClean="0"/>
              <a:t>PRODUCT</a:t>
            </a:r>
          </a:p>
          <a:p>
            <a:endParaRPr lang="en-GB" dirty="0"/>
          </a:p>
          <a:p>
            <a:r>
              <a:rPr lang="en-GB" dirty="0" smtClean="0"/>
              <a:t>Update each </a:t>
            </a:r>
            <a:r>
              <a:rPr lang="en-GB" dirty="0"/>
              <a:t>PRODUCT </a:t>
            </a:r>
            <a:r>
              <a:rPr lang="en-GB" dirty="0" smtClean="0"/>
              <a:t>to </a:t>
            </a:r>
            <a:r>
              <a:rPr lang="en-GB" dirty="0"/>
              <a:t>reduce the </a:t>
            </a:r>
            <a:r>
              <a:rPr lang="en-GB" dirty="0" err="1" smtClean="0"/>
              <a:t>prod_quantity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After LINES are inserted, update </a:t>
            </a:r>
            <a:r>
              <a:rPr lang="en-GB" dirty="0"/>
              <a:t>INVOICE </a:t>
            </a:r>
            <a:r>
              <a:rPr lang="en-GB" dirty="0" smtClean="0"/>
              <a:t>to include </a:t>
            </a:r>
            <a:r>
              <a:rPr lang="en-GB" dirty="0"/>
              <a:t>tax </a:t>
            </a:r>
          </a:p>
          <a:p>
            <a:endParaRPr lang="en-GB" dirty="0"/>
          </a:p>
        </p:txBody>
      </p:sp>
      <p:pic>
        <p:nvPicPr>
          <p:cNvPr id="1026" name="Picture 2" descr="Sales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47529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05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control</a:t>
            </a:r>
            <a:endParaRPr lang="en-GB" dirty="0"/>
          </a:p>
        </p:txBody>
      </p:sp>
      <p:sp>
        <p:nvSpPr>
          <p:cNvPr id="4" name="Can 3"/>
          <p:cNvSpPr/>
          <p:nvPr/>
        </p:nvSpPr>
        <p:spPr bwMode="auto">
          <a:xfrm>
            <a:off x="4860032" y="3300953"/>
            <a:ext cx="2160240" cy="1728192"/>
          </a:xfrm>
          <a:prstGeom prst="can">
            <a:avLst/>
          </a:prstGeom>
          <a:solidFill>
            <a:srgbClr val="FDF6F5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5" name="Smiley Face 4"/>
          <p:cNvSpPr/>
          <p:nvPr/>
        </p:nvSpPr>
        <p:spPr bwMode="auto">
          <a:xfrm>
            <a:off x="1943708" y="2500687"/>
            <a:ext cx="360040" cy="360040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248065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alibri" pitchFamily="34" charset="0"/>
                <a:cs typeface="Calibri" pitchFamily="34" charset="0"/>
              </a:rPr>
              <a:t>INSERT / UPDATE / DELETE …</a:t>
            </a:r>
            <a:endParaRPr lang="en-GB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64088" y="3940847"/>
            <a:ext cx="576064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5" idx="5"/>
            <a:endCxn id="9" idx="1"/>
          </p:cNvCxnSpPr>
          <p:nvPr/>
        </p:nvCxnSpPr>
        <p:spPr bwMode="auto">
          <a:xfrm>
            <a:off x="2251021" y="2808000"/>
            <a:ext cx="3113067" cy="13488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835696" y="3940847"/>
            <a:ext cx="576064" cy="432048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3000">
                <a:schemeClr val="accent2">
                  <a:tint val="37000"/>
                  <a:satMod val="300000"/>
                  <a:alpha val="60000"/>
                </a:schemeClr>
              </a:gs>
              <a:gs pos="100000">
                <a:schemeClr val="bg1"/>
              </a:gs>
            </a:gsLst>
          </a:gradFill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5" idx="4"/>
            <a:endCxn id="12" idx="0"/>
          </p:cNvCxnSpPr>
          <p:nvPr/>
        </p:nvCxnSpPr>
        <p:spPr bwMode="auto">
          <a:xfrm>
            <a:off x="2123728" y="2860727"/>
            <a:ext cx="0" cy="10801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9" idx="1"/>
            <a:endCxn id="12" idx="3"/>
          </p:cNvCxnSpPr>
          <p:nvPr/>
        </p:nvCxnSpPr>
        <p:spPr bwMode="auto">
          <a:xfrm flipH="1">
            <a:off x="2411760" y="4156871"/>
            <a:ext cx="295232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Curved Connector 24"/>
          <p:cNvCxnSpPr>
            <a:stCxn id="12" idx="2"/>
            <a:endCxn id="9" idx="2"/>
          </p:cNvCxnSpPr>
          <p:nvPr/>
        </p:nvCxnSpPr>
        <p:spPr bwMode="auto">
          <a:xfrm rot="16200000" flipH="1">
            <a:off x="3887924" y="2608699"/>
            <a:ext cx="12700" cy="3528392"/>
          </a:xfrm>
          <a:prstGeom prst="curvedConnector3">
            <a:avLst>
              <a:gd name="adj1" fmla="val 7068291"/>
            </a:avLst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275856" y="482909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alibri" pitchFamily="34" charset="0"/>
                <a:cs typeface="Calibri" pitchFamily="34" charset="0"/>
              </a:rPr>
              <a:t>COMMIT</a:t>
            </a:r>
            <a:endParaRPr lang="en-GB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68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ROLLBACK</a:t>
            </a:r>
            <a:endParaRPr lang="en-GB" dirty="0"/>
          </a:p>
        </p:txBody>
      </p:sp>
      <p:sp>
        <p:nvSpPr>
          <p:cNvPr id="4" name="Can 3"/>
          <p:cNvSpPr/>
          <p:nvPr/>
        </p:nvSpPr>
        <p:spPr bwMode="auto">
          <a:xfrm>
            <a:off x="4860032" y="3300953"/>
            <a:ext cx="2160240" cy="1728192"/>
          </a:xfrm>
          <a:prstGeom prst="can">
            <a:avLst/>
          </a:prstGeom>
          <a:solidFill>
            <a:srgbClr val="FDF6F5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5" name="Smiley Face 4"/>
          <p:cNvSpPr/>
          <p:nvPr/>
        </p:nvSpPr>
        <p:spPr bwMode="auto">
          <a:xfrm>
            <a:off x="1943708" y="2500687"/>
            <a:ext cx="360040" cy="360040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248065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alibri" pitchFamily="34" charset="0"/>
                <a:cs typeface="Calibri" pitchFamily="34" charset="0"/>
              </a:rPr>
              <a:t>INSERT / UPDATE / DELETE …</a:t>
            </a:r>
            <a:endParaRPr lang="en-GB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64088" y="3940847"/>
            <a:ext cx="576064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835696" y="3940847"/>
            <a:ext cx="576064" cy="432048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3000">
                <a:schemeClr val="accent2">
                  <a:tint val="37000"/>
                  <a:satMod val="300000"/>
                  <a:alpha val="60000"/>
                </a:schemeClr>
              </a:gs>
              <a:gs pos="100000">
                <a:schemeClr val="bg1"/>
              </a:gs>
            </a:gsLst>
          </a:gradFill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5" idx="4"/>
            <a:endCxn id="12" idx="0"/>
          </p:cNvCxnSpPr>
          <p:nvPr/>
        </p:nvCxnSpPr>
        <p:spPr bwMode="auto">
          <a:xfrm>
            <a:off x="2123728" y="2860727"/>
            <a:ext cx="0" cy="10801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987824" y="400506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alibri" pitchFamily="34" charset="0"/>
                <a:cs typeface="Calibri" pitchFamily="34" charset="0"/>
              </a:rPr>
              <a:t>ROLLBACK</a:t>
            </a:r>
            <a:endParaRPr lang="en-GB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4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isolation</a:t>
            </a:r>
            <a:endParaRPr lang="en-GB" dirty="0"/>
          </a:p>
        </p:txBody>
      </p:sp>
      <p:pic>
        <p:nvPicPr>
          <p:cNvPr id="2050" name="Picture 2" descr="I:\public_html\Modules\DBS\images\SQLPlus windo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58794"/>
            <a:ext cx="2748881" cy="75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n 5"/>
          <p:cNvSpPr/>
          <p:nvPr/>
        </p:nvSpPr>
        <p:spPr bwMode="auto">
          <a:xfrm>
            <a:off x="3347864" y="4869160"/>
            <a:ext cx="1944216" cy="1368152"/>
          </a:xfrm>
          <a:prstGeom prst="can">
            <a:avLst/>
          </a:prstGeom>
          <a:solidFill>
            <a:srgbClr val="FDF6F5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HR</a:t>
            </a:r>
          </a:p>
        </p:txBody>
      </p:sp>
      <p:cxnSp>
        <p:nvCxnSpPr>
          <p:cNvPr id="8" name="Elbow Connector 7"/>
          <p:cNvCxnSpPr>
            <a:stCxn id="2050" idx="2"/>
            <a:endCxn id="6" idx="2"/>
          </p:cNvCxnSpPr>
          <p:nvPr/>
        </p:nvCxnSpPr>
        <p:spPr bwMode="auto">
          <a:xfrm rot="16200000" flipH="1">
            <a:off x="1653864" y="3859236"/>
            <a:ext cx="2242160" cy="1145839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Elbow Connector 10"/>
          <p:cNvCxnSpPr>
            <a:stCxn id="1026" idx="2"/>
            <a:endCxn id="6" idx="4"/>
          </p:cNvCxnSpPr>
          <p:nvPr/>
        </p:nvCxnSpPr>
        <p:spPr bwMode="auto">
          <a:xfrm rot="5400000">
            <a:off x="5402022" y="4260814"/>
            <a:ext cx="1182480" cy="1402364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084065"/>
            <a:ext cx="2804728" cy="2286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4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Transactions are:</a:t>
            </a:r>
          </a:p>
          <a:p>
            <a:endParaRPr lang="en-GB" dirty="0" smtClean="0"/>
          </a:p>
          <a:p>
            <a:pPr lvl="1"/>
            <a:r>
              <a:rPr lang="en-GB" sz="2000" dirty="0" smtClean="0"/>
              <a:t>Atomic</a:t>
            </a:r>
            <a:r>
              <a:rPr lang="en-GB" dirty="0" smtClean="0"/>
              <a:t> 		They cannot be broken into smaller pieces</a:t>
            </a:r>
          </a:p>
          <a:p>
            <a:pPr lvl="1"/>
            <a:endParaRPr lang="en-GB" dirty="0" smtClean="0"/>
          </a:p>
          <a:p>
            <a:pPr lvl="1"/>
            <a:r>
              <a:rPr lang="en-GB" sz="2000" dirty="0" smtClean="0"/>
              <a:t>Consistent</a:t>
            </a:r>
            <a:r>
              <a:rPr lang="en-GB" dirty="0" smtClean="0"/>
              <a:t>	The database always presents a consistent state</a:t>
            </a:r>
          </a:p>
          <a:p>
            <a:pPr lvl="1"/>
            <a:endParaRPr lang="en-GB" dirty="0" smtClean="0"/>
          </a:p>
          <a:p>
            <a:pPr lvl="1"/>
            <a:r>
              <a:rPr lang="en-GB" sz="2000" dirty="0" smtClean="0"/>
              <a:t>Isolated</a:t>
            </a:r>
            <a:r>
              <a:rPr lang="en-GB" dirty="0" smtClean="0"/>
              <a:t>		Other users are protected from changes until commit</a:t>
            </a:r>
          </a:p>
          <a:p>
            <a:pPr lvl="1"/>
            <a:endParaRPr lang="en-GB" dirty="0" smtClean="0"/>
          </a:p>
          <a:p>
            <a:pPr lvl="1"/>
            <a:r>
              <a:rPr lang="en-GB" sz="2000" dirty="0" smtClean="0"/>
              <a:t>Durable</a:t>
            </a:r>
            <a:r>
              <a:rPr lang="en-GB" dirty="0" smtClean="0"/>
              <a:t>		Changes are permanent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9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log</a:t>
            </a:r>
            <a:endParaRPr lang="en-GB" dirty="0"/>
          </a:p>
        </p:txBody>
      </p:sp>
      <p:sp>
        <p:nvSpPr>
          <p:cNvPr id="4" name="Can 3"/>
          <p:cNvSpPr/>
          <p:nvPr/>
        </p:nvSpPr>
        <p:spPr bwMode="auto">
          <a:xfrm>
            <a:off x="4860032" y="3300953"/>
            <a:ext cx="2160240" cy="1728192"/>
          </a:xfrm>
          <a:prstGeom prst="can">
            <a:avLst/>
          </a:prstGeom>
          <a:solidFill>
            <a:srgbClr val="FDF6F5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5" name="Smiley Face 4"/>
          <p:cNvSpPr/>
          <p:nvPr/>
        </p:nvSpPr>
        <p:spPr bwMode="auto">
          <a:xfrm>
            <a:off x="1943708" y="2500687"/>
            <a:ext cx="360040" cy="360040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248065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alibri" pitchFamily="34" charset="0"/>
                <a:cs typeface="Calibri" pitchFamily="34" charset="0"/>
              </a:rPr>
              <a:t>INSERT / UPDATE / DELETE …</a:t>
            </a:r>
            <a:endParaRPr lang="en-GB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64088" y="3940847"/>
            <a:ext cx="576064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835696" y="3940847"/>
            <a:ext cx="576064" cy="432048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3000">
                <a:schemeClr val="accent2">
                  <a:tint val="37000"/>
                  <a:satMod val="300000"/>
                  <a:alpha val="60000"/>
                </a:schemeClr>
              </a:gs>
              <a:gs pos="100000">
                <a:schemeClr val="bg1"/>
              </a:gs>
            </a:gsLst>
          </a:gradFill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5" idx="4"/>
            <a:endCxn id="12" idx="0"/>
          </p:cNvCxnSpPr>
          <p:nvPr/>
        </p:nvCxnSpPr>
        <p:spPr bwMode="auto">
          <a:xfrm>
            <a:off x="2123728" y="2860727"/>
            <a:ext cx="0" cy="10801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059832" y="3861048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alibri" pitchFamily="34" charset="0"/>
                <a:cs typeface="Calibri" pitchFamily="34" charset="0"/>
              </a:rPr>
              <a:t>COMMIT / ROLLBACK</a:t>
            </a:r>
            <a:endParaRPr lang="en-GB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1331640" y="5445224"/>
            <a:ext cx="1584176" cy="864096"/>
          </a:xfrm>
          <a:prstGeom prst="can">
            <a:avLst/>
          </a:prstGeom>
          <a:solidFill>
            <a:srgbClr val="FDF6F5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Transaction log</a:t>
            </a:r>
          </a:p>
        </p:txBody>
      </p:sp>
      <p:cxnSp>
        <p:nvCxnSpPr>
          <p:cNvPr id="11" name="Straight Arrow Connector 10"/>
          <p:cNvCxnSpPr>
            <a:stCxn id="12" idx="2"/>
            <a:endCxn id="10" idx="1"/>
          </p:cNvCxnSpPr>
          <p:nvPr/>
        </p:nvCxnSpPr>
        <p:spPr bwMode="auto">
          <a:xfrm>
            <a:off x="2123728" y="4372895"/>
            <a:ext cx="0" cy="107232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479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Custom 1">
      <a:dk1>
        <a:srgbClr val="000000"/>
      </a:dk1>
      <a:lt1>
        <a:srgbClr val="FFFFFF"/>
      </a:lt1>
      <a:dk2>
        <a:srgbClr val="CE3322"/>
      </a:dk2>
      <a:lt2>
        <a:srgbClr val="FFFFFF"/>
      </a:lt2>
      <a:accent1>
        <a:srgbClr val="FFFFFF"/>
      </a:accent1>
      <a:accent2>
        <a:srgbClr val="CE332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E3322"/>
      </a:accent6>
      <a:hlink>
        <a:srgbClr val="009999"/>
      </a:hlink>
      <a:folHlink>
        <a:srgbClr val="99CC00"/>
      </a:folHlink>
    </a:clrScheme>
    <a:fontScheme name="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Osaka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Osaka"/>
            <a:cs typeface="Arial" pitchFamily="34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Napier</Template>
  <TotalTime>6839</TotalTime>
  <Words>578</Words>
  <Application>Microsoft Office PowerPoint</Application>
  <PresentationFormat>On-screen Show (4:3)</PresentationFormat>
  <Paragraphs>316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Osaka</vt:lpstr>
      <vt:lpstr>Times New Roman</vt:lpstr>
      <vt:lpstr>Wingdings</vt:lpstr>
      <vt:lpstr>Powerpoint template</vt:lpstr>
      <vt:lpstr>Transactions and concurrency</vt:lpstr>
      <vt:lpstr>Agenda</vt:lpstr>
      <vt:lpstr>Transactions</vt:lpstr>
      <vt:lpstr>E-commerce transaction example</vt:lpstr>
      <vt:lpstr>Transaction control</vt:lpstr>
      <vt:lpstr>ROLLBACK</vt:lpstr>
      <vt:lpstr>Transaction isolation</vt:lpstr>
      <vt:lpstr>ACID</vt:lpstr>
      <vt:lpstr>Transaction log</vt:lpstr>
      <vt:lpstr>Concurrency</vt:lpstr>
      <vt:lpstr>Lost updates</vt:lpstr>
      <vt:lpstr>Uncommitted data</vt:lpstr>
      <vt:lpstr>Locking (lost updates)</vt:lpstr>
      <vt:lpstr>Locking (uncommitted data)</vt:lpstr>
      <vt:lpstr>Deadlocks</vt:lpstr>
      <vt:lpstr>Explicit locks</vt:lpstr>
      <vt:lpstr>Transaction control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introduction: what is a database?</dc:title>
  <dc:creator>Brian Davison</dc:creator>
  <cp:lastModifiedBy>Davison, Brian</cp:lastModifiedBy>
  <cp:revision>85</cp:revision>
  <dcterms:created xsi:type="dcterms:W3CDTF">2008-09-25T19:26:56Z</dcterms:created>
  <dcterms:modified xsi:type="dcterms:W3CDTF">2014-10-27T12:45:48Z</dcterms:modified>
</cp:coreProperties>
</file>