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3"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GB"/>
    </a:defPPr>
    <a:lvl1pPr algn="ctr" rtl="0" fontAlgn="base">
      <a:spcBef>
        <a:spcPct val="0"/>
      </a:spcBef>
      <a:spcAft>
        <a:spcPct val="0"/>
      </a:spcAft>
      <a:defRPr kern="1200">
        <a:solidFill>
          <a:schemeClr val="tx1"/>
        </a:solidFill>
        <a:latin typeface="Arial" charset="0"/>
        <a:ea typeface="+mn-ea"/>
        <a:cs typeface="Arial" charset="0"/>
      </a:defRPr>
    </a:lvl1pPr>
    <a:lvl2pPr marL="457200" algn="ctr" rtl="0" fontAlgn="base">
      <a:spcBef>
        <a:spcPct val="0"/>
      </a:spcBef>
      <a:spcAft>
        <a:spcPct val="0"/>
      </a:spcAft>
      <a:defRPr kern="1200">
        <a:solidFill>
          <a:schemeClr val="tx1"/>
        </a:solidFill>
        <a:latin typeface="Arial" charset="0"/>
        <a:ea typeface="+mn-ea"/>
        <a:cs typeface="Arial" charset="0"/>
      </a:defRPr>
    </a:lvl2pPr>
    <a:lvl3pPr marL="914400" algn="ctr" rtl="0" fontAlgn="base">
      <a:spcBef>
        <a:spcPct val="0"/>
      </a:spcBef>
      <a:spcAft>
        <a:spcPct val="0"/>
      </a:spcAft>
      <a:defRPr kern="1200">
        <a:solidFill>
          <a:schemeClr val="tx1"/>
        </a:solidFill>
        <a:latin typeface="Arial" charset="0"/>
        <a:ea typeface="+mn-ea"/>
        <a:cs typeface="Arial" charset="0"/>
      </a:defRPr>
    </a:lvl3pPr>
    <a:lvl4pPr marL="1371600" algn="ctr" rtl="0" fontAlgn="base">
      <a:spcBef>
        <a:spcPct val="0"/>
      </a:spcBef>
      <a:spcAft>
        <a:spcPct val="0"/>
      </a:spcAft>
      <a:defRPr kern="1200">
        <a:solidFill>
          <a:schemeClr val="tx1"/>
        </a:solidFill>
        <a:latin typeface="Arial" charset="0"/>
        <a:ea typeface="+mn-ea"/>
        <a:cs typeface="Arial" charset="0"/>
      </a:defRPr>
    </a:lvl4pPr>
    <a:lvl5pPr marL="1828800" algn="ctr"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D67C"/>
    <a:srgbClr val="D79689"/>
    <a:srgbClr val="91D391"/>
    <a:srgbClr val="99FF66"/>
    <a:srgbClr val="EAEAEA"/>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47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77838"/>
            <a:ext cx="2057400" cy="52228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477838"/>
            <a:ext cx="6019800" cy="5222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44150966-6B48-4534-9B3D-34EF10A9A77F}" type="datetimeFigureOut">
              <a:rPr lang="en-US"/>
              <a:pPr>
                <a:defRPr/>
              </a:pPr>
              <a:t>11/6/2014</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240E4117-9CE0-4E40-B74A-3E5614BCA72F}"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F0DB22A1-D191-4418-921D-4FCBA41FF881}" type="datetimeFigureOut">
              <a:rPr lang="en-US"/>
              <a:pPr>
                <a:defRPr/>
              </a:pPr>
              <a:t>11/6/2014</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30860F61-FB1D-4F21-894E-9FF25073427F}"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6C9755B-DC86-4C3D-9268-6C322B98843E}" type="datetimeFigureOut">
              <a:rPr lang="en-US"/>
              <a:pPr>
                <a:defRPr/>
              </a:pPr>
              <a:t>11/6/2014</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5A208AD-564B-4808-BDDC-FF50959C8209}" type="slidenum">
              <a:rPr lang="en-GB"/>
              <a:pPr>
                <a:defRPr/>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BC74D40D-2078-44EC-8BE9-955F695BDB72}" type="datetimeFigureOut">
              <a:rPr lang="en-US"/>
              <a:pPr>
                <a:defRPr/>
              </a:pPr>
              <a:t>11/6/2014</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450FB418-9C91-4043-A5AD-560456A35CD5}" type="slidenum">
              <a:rPr lang="en-GB"/>
              <a:pPr>
                <a:defRPr/>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154832D4-5E14-4C40-A7C9-A27CBE58ADD0}" type="datetimeFigureOut">
              <a:rPr lang="en-US"/>
              <a:pPr>
                <a:defRPr/>
              </a:pPr>
              <a:t>11/6/2014</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45615DE7-5AC1-4873-8EEB-98A93196F30D}" type="slidenum">
              <a:rPr lang="en-GB"/>
              <a:pPr>
                <a:defRPr/>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65761795-BE0A-442B-B45D-A60EE981F96B}" type="datetimeFigureOut">
              <a:rPr lang="en-US"/>
              <a:pPr>
                <a:defRPr/>
              </a:pPr>
              <a:t>11/6/2014</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169EE1DB-38D6-4A0A-B29B-C0B69B3E5528}" type="slidenum">
              <a:rPr lang="en-GB"/>
              <a:pPr>
                <a:defRPr/>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DF15A04-FEB0-4BD0-849F-E38468F770ED}" type="datetimeFigureOut">
              <a:rPr lang="en-US"/>
              <a:pPr>
                <a:defRPr/>
              </a:pPr>
              <a:t>11/6/2014</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8F8FD280-61EE-43C7-90C5-C47F1CB3153F}" type="slidenum">
              <a:rPr lang="en-GB"/>
              <a:pPr>
                <a:defRPr/>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8A98238-77A6-4B71-B368-1012C5D13B9A}" type="datetimeFigureOut">
              <a:rPr lang="en-US"/>
              <a:pPr>
                <a:defRPr/>
              </a:pPr>
              <a:t>11/6/2014</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60003EFD-DC53-4F1C-AB16-0EF3B9D793AC}"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a:xfrm>
            <a:off x="346075" y="2087758"/>
            <a:ext cx="8448674" cy="42281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EFAF2C4-E82D-497D-A27B-521ED920B0F6}" type="datetimeFigureOut">
              <a:rPr lang="en-US"/>
              <a:pPr>
                <a:defRPr/>
              </a:pPr>
              <a:t>11/6/2014</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C5A77B24-B268-4AC3-92BB-FCC1BA30C1B9}" type="slidenum">
              <a:rPr lang="en-GB"/>
              <a:pPr>
                <a:defRPr/>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5C5FA675-C3F7-4B83-9F7A-766F06C52FD4}" type="datetimeFigureOut">
              <a:rPr lang="en-US"/>
              <a:pPr>
                <a:defRPr/>
              </a:pPr>
              <a:t>11/6/2014</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3C5DE37-EC0B-4AF0-AAD9-CB3568C255FB}" type="slidenum">
              <a:rPr lang="en-GB"/>
              <a:pPr>
                <a:defRPr/>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DF6779F7-8221-429E-9DB0-55A8E3C20FC3}" type="datetimeFigureOut">
              <a:rPr lang="en-US"/>
              <a:pPr>
                <a:defRPr/>
              </a:pPr>
              <a:t>11/6/2014</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914C3384-BF1F-4139-A67A-B5BE27A1E053}"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330325"/>
            <a:ext cx="4038600" cy="4370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330325"/>
            <a:ext cx="4038600" cy="4370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6075" y="1279525"/>
            <a:ext cx="8448675" cy="6953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7" name="Rectangle 3"/>
          <p:cNvSpPr>
            <a:spLocks noGrp="1" noChangeArrowheads="1"/>
          </p:cNvSpPr>
          <p:nvPr>
            <p:ph type="body" idx="1"/>
          </p:nvPr>
        </p:nvSpPr>
        <p:spPr bwMode="auto">
          <a:xfrm>
            <a:off x="346075" y="2079625"/>
            <a:ext cx="8448675" cy="4227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pic>
        <p:nvPicPr>
          <p:cNvPr id="1028" name="Picture 17" descr="ENU_Logo_be0f34.png"/>
          <p:cNvPicPr>
            <a:picLocks noChangeAspect="1"/>
          </p:cNvPicPr>
          <p:nvPr/>
        </p:nvPicPr>
        <p:blipFill>
          <a:blip r:embed="rId13" cstate="print"/>
          <a:srcRect/>
          <a:stretch>
            <a:fillRect/>
          </a:stretch>
        </p:blipFill>
        <p:spPr bwMode="auto">
          <a:xfrm>
            <a:off x="6594475" y="352425"/>
            <a:ext cx="2200275" cy="549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Arial" charset="0"/>
        </a:defRPr>
      </a:lvl2pPr>
      <a:lvl3pPr algn="l" rtl="0" eaLnBrk="0" fontAlgn="base" hangingPunct="0">
        <a:spcBef>
          <a:spcPct val="0"/>
        </a:spcBef>
        <a:spcAft>
          <a:spcPct val="0"/>
        </a:spcAft>
        <a:defRPr sz="3200" b="1">
          <a:solidFill>
            <a:schemeClr val="tx1"/>
          </a:solidFill>
          <a:latin typeface="Arial" charset="0"/>
        </a:defRPr>
      </a:lvl3pPr>
      <a:lvl4pPr algn="l" rtl="0" eaLnBrk="0" fontAlgn="base" hangingPunct="0">
        <a:spcBef>
          <a:spcPct val="0"/>
        </a:spcBef>
        <a:spcAft>
          <a:spcPct val="0"/>
        </a:spcAft>
        <a:defRPr sz="3200" b="1">
          <a:solidFill>
            <a:schemeClr val="tx1"/>
          </a:solidFill>
          <a:latin typeface="Arial" charset="0"/>
        </a:defRPr>
      </a:lvl4pPr>
      <a:lvl5pPr algn="l" rtl="0" eaLnBrk="0" fontAlgn="base" hangingPunct="0">
        <a:spcBef>
          <a:spcPct val="0"/>
        </a:spcBef>
        <a:spcAft>
          <a:spcPct val="0"/>
        </a:spcAft>
        <a:defRPr sz="3200" b="1">
          <a:solidFill>
            <a:schemeClr val="tx1"/>
          </a:solidFill>
          <a:latin typeface="Arial" charset="0"/>
        </a:defRPr>
      </a:lvl5pPr>
      <a:lvl6pPr marL="457200" algn="ctr" rtl="0" eaLnBrk="1" fontAlgn="base" hangingPunct="1">
        <a:spcBef>
          <a:spcPct val="0"/>
        </a:spcBef>
        <a:spcAft>
          <a:spcPct val="0"/>
        </a:spcAft>
        <a:defRPr sz="3600" b="1">
          <a:solidFill>
            <a:schemeClr val="tx1"/>
          </a:solidFill>
          <a:latin typeface="Arial" charset="0"/>
        </a:defRPr>
      </a:lvl6pPr>
      <a:lvl7pPr marL="914400" algn="ctr" rtl="0" eaLnBrk="1" fontAlgn="base" hangingPunct="1">
        <a:spcBef>
          <a:spcPct val="0"/>
        </a:spcBef>
        <a:spcAft>
          <a:spcPct val="0"/>
        </a:spcAft>
        <a:defRPr sz="3600" b="1">
          <a:solidFill>
            <a:schemeClr val="tx1"/>
          </a:solidFill>
          <a:latin typeface="Arial" charset="0"/>
        </a:defRPr>
      </a:lvl7pPr>
      <a:lvl8pPr marL="1371600" algn="ctr" rtl="0" eaLnBrk="1" fontAlgn="base" hangingPunct="1">
        <a:spcBef>
          <a:spcPct val="0"/>
        </a:spcBef>
        <a:spcAft>
          <a:spcPct val="0"/>
        </a:spcAft>
        <a:defRPr sz="3600" b="1">
          <a:solidFill>
            <a:schemeClr val="tx1"/>
          </a:solidFill>
          <a:latin typeface="Arial" charset="0"/>
        </a:defRPr>
      </a:lvl8pPr>
      <a:lvl9pPr marL="1828800" algn="ctr" rtl="0" eaLnBrk="1" fontAlgn="base" hangingPunct="1">
        <a:spcBef>
          <a:spcPct val="0"/>
        </a:spcBef>
        <a:spcAft>
          <a:spcPct val="0"/>
        </a:spcAft>
        <a:defRPr sz="36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a:defRPr/>
            </a:pPr>
            <a:fld id="{3F06ABD9-B5CE-4CF5-9508-76709C3D91D4}" type="datetimeFigureOut">
              <a:rPr lang="en-US"/>
              <a:pPr>
                <a:defRPr/>
              </a:pPr>
              <a:t>11/6/2014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a:defRPr/>
            </a:pPr>
            <a:fld id="{583F360D-4604-4A56-8C13-515139949E27}"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GB" dirty="0" smtClean="0"/>
              <a:t>Practice exam questions</a:t>
            </a:r>
          </a:p>
        </p:txBody>
      </p:sp>
      <p:sp>
        <p:nvSpPr>
          <p:cNvPr id="3075" name="Rectangle 3"/>
          <p:cNvSpPr>
            <a:spLocks noGrp="1" noChangeArrowheads="1"/>
          </p:cNvSpPr>
          <p:nvPr>
            <p:ph type="subTitle" idx="1"/>
          </p:nvPr>
        </p:nvSpPr>
        <p:spPr/>
        <p:txBody>
          <a:bodyPr/>
          <a:lstStyle/>
          <a:p>
            <a:pPr eaLnBrk="1" hangingPunct="1"/>
            <a:r>
              <a:rPr lang="en-GB" dirty="0" smtClean="0"/>
              <a:t>INF08104: Database Systems</a:t>
            </a:r>
          </a:p>
          <a:p>
            <a:pPr eaLnBrk="1" hangingPunct="1"/>
            <a:r>
              <a:rPr lang="en-GB" sz="1600" dirty="0" smtClean="0"/>
              <a:t>Brian Davison, 2014/15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Cardinality</a:t>
            </a:r>
            <a:endParaRPr lang="en-GB" dirty="0"/>
          </a:p>
        </p:txBody>
      </p:sp>
      <p:sp>
        <p:nvSpPr>
          <p:cNvPr id="3" name="Content Placeholder 2"/>
          <p:cNvSpPr>
            <a:spLocks noGrp="1"/>
          </p:cNvSpPr>
          <p:nvPr>
            <p:ph idx="1"/>
          </p:nvPr>
        </p:nvSpPr>
        <p:spPr/>
        <p:txBody>
          <a:bodyPr/>
          <a:lstStyle/>
          <a:p>
            <a:pPr marL="457200" lvl="0" indent="-457200">
              <a:buFont typeface="+mj-lt"/>
              <a:buAutoNum type="alphaLcParenR"/>
            </a:pPr>
            <a:r>
              <a:rPr lang="en-GB" dirty="0"/>
              <a:t>Describe three types of relationship between entities in terms of </a:t>
            </a:r>
            <a:r>
              <a:rPr lang="en-GB" dirty="0" smtClean="0"/>
              <a:t>cardinality</a:t>
            </a:r>
            <a:endParaRPr lang="en-GB" dirty="0"/>
          </a:p>
          <a:p>
            <a:pPr marL="0" lvl="0" indent="0" algn="r">
              <a:buNone/>
            </a:pPr>
            <a:r>
              <a:rPr lang="en-GB" dirty="0"/>
              <a:t>[ 10 Marks </a:t>
            </a:r>
            <a:r>
              <a:rPr lang="en-GB" dirty="0" smtClean="0"/>
              <a:t>]</a:t>
            </a:r>
            <a:endParaRPr lang="en-GB" dirty="0"/>
          </a:p>
          <a:p>
            <a:pPr marL="0" indent="0">
              <a:buNone/>
            </a:pPr>
            <a:r>
              <a:rPr lang="en-GB" dirty="0" smtClean="0"/>
              <a:t>Define cardinality</a:t>
            </a:r>
          </a:p>
          <a:p>
            <a:pPr marL="0" indent="0">
              <a:buNone/>
            </a:pPr>
            <a:r>
              <a:rPr lang="en-GB" dirty="0" smtClean="0"/>
              <a:t>Three types</a:t>
            </a:r>
          </a:p>
          <a:p>
            <a:pPr marL="685800" lvl="1"/>
            <a:r>
              <a:rPr lang="en-GB" dirty="0" smtClean="0"/>
              <a:t>One-to-many</a:t>
            </a:r>
          </a:p>
          <a:p>
            <a:pPr marL="685800" lvl="1"/>
            <a:r>
              <a:rPr lang="en-GB" dirty="0" smtClean="0"/>
              <a:t>Many-to-many</a:t>
            </a:r>
          </a:p>
          <a:p>
            <a:pPr marL="685800" lvl="1"/>
            <a:r>
              <a:rPr lang="en-GB" dirty="0" smtClean="0"/>
              <a:t>One-to-one</a:t>
            </a:r>
          </a:p>
          <a:p>
            <a:pPr marL="0" indent="0">
              <a:buNone/>
            </a:pPr>
            <a:r>
              <a:rPr lang="en-GB" dirty="0" smtClean="0"/>
              <a:t>Examples</a:t>
            </a:r>
            <a:endParaRPr lang="en-GB" dirty="0"/>
          </a:p>
        </p:txBody>
      </p:sp>
    </p:spTree>
    <p:extLst>
      <p:ext uri="{BB962C8B-B14F-4D97-AF65-F5344CB8AC3E}">
        <p14:creationId xmlns:p14="http://schemas.microsoft.com/office/powerpoint/2010/main" val="1668264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Cardinality</a:t>
            </a:r>
            <a:endParaRPr lang="en-GB" dirty="0"/>
          </a:p>
        </p:txBody>
      </p:sp>
      <p:sp>
        <p:nvSpPr>
          <p:cNvPr id="3" name="Content Placeholder 2"/>
          <p:cNvSpPr>
            <a:spLocks noGrp="1"/>
          </p:cNvSpPr>
          <p:nvPr>
            <p:ph idx="1"/>
          </p:nvPr>
        </p:nvSpPr>
        <p:spPr/>
        <p:txBody>
          <a:bodyPr/>
          <a:lstStyle/>
          <a:p>
            <a:pPr marL="457200" lvl="0" indent="-457200">
              <a:buFont typeface="+mj-lt"/>
              <a:buAutoNum type="alphaLcParenR" startAt="2"/>
            </a:pPr>
            <a:r>
              <a:rPr lang="en-GB" dirty="0" smtClean="0"/>
              <a:t>Explain </a:t>
            </a:r>
            <a:r>
              <a:rPr lang="en-GB" dirty="0"/>
              <a:t>how each of these types of relationship can be represented in a relational </a:t>
            </a:r>
            <a:r>
              <a:rPr lang="en-GB" dirty="0" smtClean="0"/>
              <a:t>database</a:t>
            </a:r>
            <a:endParaRPr lang="en-GB" dirty="0"/>
          </a:p>
          <a:p>
            <a:pPr marL="0" lvl="0" indent="0" algn="r">
              <a:buNone/>
            </a:pPr>
            <a:r>
              <a:rPr lang="en-GB" dirty="0"/>
              <a:t>[ </a:t>
            </a:r>
            <a:r>
              <a:rPr lang="en-GB" dirty="0" smtClean="0"/>
              <a:t>15 </a:t>
            </a:r>
            <a:r>
              <a:rPr lang="en-GB" dirty="0"/>
              <a:t>Marks </a:t>
            </a:r>
            <a:r>
              <a:rPr lang="en-GB" dirty="0" smtClean="0"/>
              <a:t>]</a:t>
            </a:r>
          </a:p>
          <a:p>
            <a:pPr marL="0" indent="0">
              <a:buNone/>
            </a:pPr>
            <a:r>
              <a:rPr lang="en-GB" dirty="0" smtClean="0"/>
              <a:t>Define and explain the use of foreign keys</a:t>
            </a:r>
          </a:p>
          <a:p>
            <a:pPr marL="0" indent="0">
              <a:buNone/>
            </a:pPr>
            <a:r>
              <a:rPr lang="en-GB" dirty="0" smtClean="0"/>
              <a:t>Apply the concept of a foreign key in each situation:</a:t>
            </a:r>
          </a:p>
          <a:p>
            <a:pPr marL="685800" lvl="1"/>
            <a:r>
              <a:rPr lang="en-GB" dirty="0" smtClean="0"/>
              <a:t>One-to-many</a:t>
            </a:r>
          </a:p>
          <a:p>
            <a:pPr marL="685800" lvl="1"/>
            <a:r>
              <a:rPr lang="en-GB" dirty="0" smtClean="0"/>
              <a:t>One-to-one – discuss importance of optionality in choosing FK location</a:t>
            </a:r>
          </a:p>
          <a:p>
            <a:pPr marL="685800" lvl="1"/>
            <a:r>
              <a:rPr lang="en-GB" dirty="0" smtClean="0"/>
              <a:t>Many-to-many – explain why this is not possible and explain solution</a:t>
            </a:r>
          </a:p>
          <a:p>
            <a:pPr marL="0" indent="0">
              <a:buNone/>
            </a:pPr>
            <a:r>
              <a:rPr lang="en-GB" dirty="0" smtClean="0"/>
              <a:t>Use previous examples, plus neat, correctly labelled diagrams</a:t>
            </a:r>
            <a:endParaRPr lang="en-GB" dirty="0"/>
          </a:p>
        </p:txBody>
      </p:sp>
    </p:spTree>
    <p:extLst>
      <p:ext uri="{BB962C8B-B14F-4D97-AF65-F5344CB8AC3E}">
        <p14:creationId xmlns:p14="http://schemas.microsoft.com/office/powerpoint/2010/main" val="12025291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Database design</a:t>
            </a:r>
            <a:endParaRPr lang="en-GB" dirty="0"/>
          </a:p>
        </p:txBody>
      </p:sp>
      <p:sp>
        <p:nvSpPr>
          <p:cNvPr id="3" name="Content Placeholder 2"/>
          <p:cNvSpPr>
            <a:spLocks noGrp="1"/>
          </p:cNvSpPr>
          <p:nvPr>
            <p:ph idx="1"/>
          </p:nvPr>
        </p:nvSpPr>
        <p:spPr/>
        <p:txBody>
          <a:bodyPr/>
          <a:lstStyle/>
          <a:p>
            <a:pPr marL="457200" lvl="0" indent="-457200">
              <a:buFont typeface="+mj-lt"/>
              <a:buAutoNum type="alphaLcParenR"/>
            </a:pPr>
            <a:r>
              <a:rPr lang="en-GB" dirty="0"/>
              <a:t>Explain the term </a:t>
            </a:r>
            <a:r>
              <a:rPr lang="en-GB" i="1" dirty="0"/>
              <a:t>business rule</a:t>
            </a:r>
            <a:r>
              <a:rPr lang="en-GB" dirty="0"/>
              <a:t> with reference to the database design </a:t>
            </a:r>
            <a:r>
              <a:rPr lang="en-GB" dirty="0" smtClean="0"/>
              <a:t>process</a:t>
            </a:r>
          </a:p>
          <a:p>
            <a:pPr marL="0" lvl="0" indent="0" algn="r">
              <a:buNone/>
            </a:pPr>
            <a:r>
              <a:rPr lang="en-GB" dirty="0" smtClean="0"/>
              <a:t>[ 10 Marks ]</a:t>
            </a:r>
          </a:p>
          <a:p>
            <a:pPr marL="0" lvl="0" indent="0" algn="r">
              <a:buNone/>
            </a:pPr>
            <a:endParaRPr lang="en-GB" dirty="0" smtClean="0"/>
          </a:p>
          <a:p>
            <a:pPr marL="457200" lvl="0" indent="-457200">
              <a:buFont typeface="+mj-lt"/>
              <a:buAutoNum type="alphaLcParenR" startAt="2"/>
            </a:pPr>
            <a:r>
              <a:rPr lang="en-GB" dirty="0" smtClean="0"/>
              <a:t>Explain </a:t>
            </a:r>
            <a:r>
              <a:rPr lang="en-GB" dirty="0"/>
              <a:t>the difference between the logical stage of database design and the physical </a:t>
            </a:r>
            <a:r>
              <a:rPr lang="en-GB" dirty="0" smtClean="0"/>
              <a:t>stage</a:t>
            </a:r>
            <a:endParaRPr lang="en-GB" dirty="0"/>
          </a:p>
          <a:p>
            <a:pPr marL="0" lvl="0" indent="0" algn="r">
              <a:buNone/>
            </a:pPr>
            <a:r>
              <a:rPr lang="en-GB" dirty="0"/>
              <a:t>[ 5</a:t>
            </a:r>
            <a:r>
              <a:rPr lang="en-GB" dirty="0" smtClean="0"/>
              <a:t> </a:t>
            </a:r>
            <a:r>
              <a:rPr lang="en-GB" dirty="0"/>
              <a:t>Marks ]</a:t>
            </a:r>
          </a:p>
          <a:p>
            <a:pPr marL="457200" lvl="0" indent="-457200">
              <a:buFont typeface="+mj-lt"/>
              <a:buAutoNum type="alphaLcParenR"/>
            </a:pPr>
            <a:endParaRPr lang="en-GB" dirty="0"/>
          </a:p>
          <a:p>
            <a:pPr marL="457200" lvl="0" indent="-457200">
              <a:buFont typeface="+mj-lt"/>
              <a:buAutoNum type="alphaLcParenR" startAt="3"/>
            </a:pPr>
            <a:r>
              <a:rPr lang="en-GB" dirty="0"/>
              <a:t>Describe three examples of tasks that might be required during physical </a:t>
            </a:r>
            <a:r>
              <a:rPr lang="en-GB" dirty="0" smtClean="0"/>
              <a:t>design</a:t>
            </a:r>
            <a:endParaRPr lang="en-GB" dirty="0"/>
          </a:p>
          <a:p>
            <a:pPr marL="0" lvl="0" indent="0" algn="r">
              <a:buNone/>
            </a:pPr>
            <a:r>
              <a:rPr lang="en-GB" dirty="0"/>
              <a:t>[ 10 Marks ]</a:t>
            </a:r>
          </a:p>
          <a:p>
            <a:pPr marL="457200" lvl="0" indent="-457200">
              <a:buFont typeface="+mj-lt"/>
              <a:buAutoNum type="alphaLcParenR"/>
            </a:pPr>
            <a:endParaRPr lang="en-GB" dirty="0"/>
          </a:p>
          <a:p>
            <a:endParaRPr lang="en-GB" dirty="0"/>
          </a:p>
        </p:txBody>
      </p:sp>
    </p:spTree>
    <p:extLst>
      <p:ext uri="{BB962C8B-B14F-4D97-AF65-F5344CB8AC3E}">
        <p14:creationId xmlns:p14="http://schemas.microsoft.com/office/powerpoint/2010/main" val="177674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Database design</a:t>
            </a:r>
          </a:p>
        </p:txBody>
      </p:sp>
      <p:sp>
        <p:nvSpPr>
          <p:cNvPr id="3" name="Content Placeholder 2"/>
          <p:cNvSpPr>
            <a:spLocks noGrp="1"/>
          </p:cNvSpPr>
          <p:nvPr>
            <p:ph idx="1"/>
          </p:nvPr>
        </p:nvSpPr>
        <p:spPr/>
        <p:txBody>
          <a:bodyPr/>
          <a:lstStyle/>
          <a:p>
            <a:pPr marL="457200" lvl="0" indent="-457200">
              <a:buFont typeface="+mj-lt"/>
              <a:buAutoNum type="alphaLcParenR"/>
            </a:pPr>
            <a:r>
              <a:rPr lang="en-GB" dirty="0"/>
              <a:t>Explain the term </a:t>
            </a:r>
            <a:r>
              <a:rPr lang="en-GB" i="1" dirty="0"/>
              <a:t>business rule</a:t>
            </a:r>
            <a:r>
              <a:rPr lang="en-GB" dirty="0"/>
              <a:t> with reference to the database design </a:t>
            </a:r>
            <a:r>
              <a:rPr lang="en-GB" dirty="0" smtClean="0"/>
              <a:t>process</a:t>
            </a:r>
          </a:p>
          <a:p>
            <a:pPr marL="0" lvl="0" indent="0" algn="r">
              <a:buNone/>
            </a:pPr>
            <a:r>
              <a:rPr lang="en-GB" dirty="0" smtClean="0"/>
              <a:t>[ 10 Marks ]</a:t>
            </a:r>
          </a:p>
          <a:p>
            <a:pPr marL="0" lvl="0" indent="0" algn="r">
              <a:buNone/>
            </a:pPr>
            <a:endParaRPr lang="en-GB" dirty="0" smtClean="0"/>
          </a:p>
          <a:p>
            <a:pPr marL="0" lvl="0" indent="0">
              <a:buNone/>
              <a:tabLst>
                <a:tab pos="1882775" algn="l"/>
              </a:tabLst>
            </a:pPr>
            <a:r>
              <a:rPr lang="en-GB" dirty="0" smtClean="0"/>
              <a:t>Definition:	textual expression of a design requirement</a:t>
            </a:r>
          </a:p>
          <a:p>
            <a:pPr marL="0" lvl="0" indent="0">
              <a:buNone/>
              <a:tabLst>
                <a:tab pos="1882775" algn="l"/>
              </a:tabLst>
            </a:pPr>
            <a:r>
              <a:rPr lang="en-GB" dirty="0" smtClean="0"/>
              <a:t>When used:	during conceptual design to formalise user requirements</a:t>
            </a:r>
          </a:p>
          <a:p>
            <a:pPr marL="0" lvl="0" indent="0">
              <a:buNone/>
              <a:tabLst>
                <a:tab pos="1882775" algn="l"/>
              </a:tabLst>
            </a:pPr>
            <a:r>
              <a:rPr lang="en-GB" dirty="0" smtClean="0"/>
              <a:t>Structural rules:	correspond to relationships on ER diagram</a:t>
            </a:r>
          </a:p>
          <a:p>
            <a:pPr marL="0" lvl="0" indent="0">
              <a:buNone/>
              <a:tabLst>
                <a:tab pos="1882775" algn="l"/>
              </a:tabLst>
            </a:pPr>
            <a:r>
              <a:rPr lang="en-GB" dirty="0" smtClean="0"/>
              <a:t>Data rules:	correspond to constraints</a:t>
            </a:r>
          </a:p>
          <a:p>
            <a:pPr marL="0" lvl="0" indent="0">
              <a:buNone/>
            </a:pPr>
            <a:r>
              <a:rPr lang="en-GB" dirty="0" smtClean="0"/>
              <a:t>Example(s)</a:t>
            </a:r>
            <a:endParaRPr lang="en-GB" dirty="0"/>
          </a:p>
          <a:p>
            <a:endParaRPr lang="en-GB" dirty="0"/>
          </a:p>
        </p:txBody>
      </p:sp>
    </p:spTree>
    <p:extLst>
      <p:ext uri="{BB962C8B-B14F-4D97-AF65-F5344CB8AC3E}">
        <p14:creationId xmlns:p14="http://schemas.microsoft.com/office/powerpoint/2010/main" val="845658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Database design</a:t>
            </a:r>
          </a:p>
        </p:txBody>
      </p:sp>
      <p:sp>
        <p:nvSpPr>
          <p:cNvPr id="3" name="Content Placeholder 2"/>
          <p:cNvSpPr>
            <a:spLocks noGrp="1"/>
          </p:cNvSpPr>
          <p:nvPr>
            <p:ph idx="1"/>
          </p:nvPr>
        </p:nvSpPr>
        <p:spPr/>
        <p:txBody>
          <a:bodyPr/>
          <a:lstStyle/>
          <a:p>
            <a:pPr marL="457200" lvl="0" indent="-457200">
              <a:buFont typeface="+mj-lt"/>
              <a:buAutoNum type="alphaLcParenR" startAt="2"/>
            </a:pPr>
            <a:r>
              <a:rPr lang="en-GB" dirty="0" smtClean="0"/>
              <a:t>Explain </a:t>
            </a:r>
            <a:r>
              <a:rPr lang="en-GB" dirty="0"/>
              <a:t>the difference between the logical stage of database design and the physical </a:t>
            </a:r>
            <a:r>
              <a:rPr lang="en-GB" dirty="0" smtClean="0"/>
              <a:t>stage</a:t>
            </a:r>
            <a:endParaRPr lang="en-GB" dirty="0"/>
          </a:p>
          <a:p>
            <a:pPr marL="0" lvl="0" indent="0" algn="r">
              <a:buNone/>
            </a:pPr>
            <a:r>
              <a:rPr lang="en-GB" dirty="0"/>
              <a:t>[ 5</a:t>
            </a:r>
            <a:r>
              <a:rPr lang="en-GB" dirty="0" smtClean="0"/>
              <a:t> </a:t>
            </a:r>
            <a:r>
              <a:rPr lang="en-GB" dirty="0"/>
              <a:t>Marks ]</a:t>
            </a:r>
          </a:p>
          <a:p>
            <a:pPr marL="0" lvl="0" indent="0">
              <a:buNone/>
            </a:pPr>
            <a:endParaRPr lang="en-GB" dirty="0" smtClean="0"/>
          </a:p>
          <a:p>
            <a:pPr marL="1970088" lvl="0" indent="-1970088">
              <a:buNone/>
              <a:tabLst>
                <a:tab pos="1970088" algn="l"/>
              </a:tabLst>
            </a:pPr>
            <a:r>
              <a:rPr lang="en-GB" dirty="0" smtClean="0"/>
              <a:t>Definition:	second and third stages of the three-stage design process</a:t>
            </a:r>
          </a:p>
          <a:p>
            <a:pPr marL="1970088" lvl="0" indent="-1970088">
              <a:buNone/>
              <a:tabLst>
                <a:tab pos="1970088" algn="l"/>
              </a:tabLst>
            </a:pPr>
            <a:r>
              <a:rPr lang="en-GB" dirty="0" smtClean="0"/>
              <a:t>Logical design:	creation of a single complete and consistent data model represented by an ER diagram and data dictionary</a:t>
            </a:r>
          </a:p>
          <a:p>
            <a:pPr marL="1970088" lvl="0" indent="-1970088">
              <a:buNone/>
              <a:tabLst>
                <a:tab pos="1970088" algn="l"/>
              </a:tabLst>
            </a:pPr>
            <a:r>
              <a:rPr lang="en-GB" dirty="0" smtClean="0"/>
              <a:t>Physical design:	implementation of the logical model on a selected database platform</a:t>
            </a:r>
            <a:endParaRPr lang="en-GB" dirty="0"/>
          </a:p>
          <a:p>
            <a:endParaRPr lang="en-GB" dirty="0"/>
          </a:p>
        </p:txBody>
      </p:sp>
    </p:spTree>
    <p:extLst>
      <p:ext uri="{BB962C8B-B14F-4D97-AF65-F5344CB8AC3E}">
        <p14:creationId xmlns:p14="http://schemas.microsoft.com/office/powerpoint/2010/main" val="4287040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Database design</a:t>
            </a:r>
          </a:p>
        </p:txBody>
      </p:sp>
      <p:sp>
        <p:nvSpPr>
          <p:cNvPr id="3" name="Content Placeholder 2"/>
          <p:cNvSpPr>
            <a:spLocks noGrp="1"/>
          </p:cNvSpPr>
          <p:nvPr>
            <p:ph idx="1"/>
          </p:nvPr>
        </p:nvSpPr>
        <p:spPr>
          <a:xfrm>
            <a:off x="346075" y="2087758"/>
            <a:ext cx="8448674" cy="4581602"/>
          </a:xfrm>
        </p:spPr>
        <p:txBody>
          <a:bodyPr/>
          <a:lstStyle/>
          <a:p>
            <a:pPr marL="457200" lvl="0" indent="-457200">
              <a:buFont typeface="+mj-lt"/>
              <a:buAutoNum type="alphaLcParenR" startAt="3"/>
            </a:pPr>
            <a:r>
              <a:rPr lang="en-GB" dirty="0" smtClean="0"/>
              <a:t>Describe </a:t>
            </a:r>
            <a:r>
              <a:rPr lang="en-GB" dirty="0"/>
              <a:t>three examples of tasks that might be required during physical </a:t>
            </a:r>
            <a:r>
              <a:rPr lang="en-GB" dirty="0" smtClean="0"/>
              <a:t>design</a:t>
            </a:r>
            <a:endParaRPr lang="en-GB" dirty="0"/>
          </a:p>
          <a:p>
            <a:pPr marL="0" lvl="0" indent="0" algn="r">
              <a:buNone/>
            </a:pPr>
            <a:r>
              <a:rPr lang="en-GB" dirty="0"/>
              <a:t>[ 10 Marks </a:t>
            </a:r>
            <a:r>
              <a:rPr lang="en-GB" dirty="0" smtClean="0"/>
              <a:t>]</a:t>
            </a:r>
            <a:endParaRPr lang="en-GB" dirty="0"/>
          </a:p>
          <a:p>
            <a:pPr marL="0" indent="0">
              <a:buNone/>
            </a:pPr>
            <a:endParaRPr lang="en-GB" dirty="0" smtClean="0"/>
          </a:p>
          <a:p>
            <a:pPr marL="0" indent="0">
              <a:buNone/>
            </a:pPr>
            <a:r>
              <a:rPr lang="en-GB" dirty="0" smtClean="0"/>
              <a:t>Three of: </a:t>
            </a:r>
          </a:p>
          <a:p>
            <a:pPr lvl="1">
              <a:buFont typeface="Arial" panose="020B0604020202020204" pitchFamily="34" charset="0"/>
              <a:buChar char="•"/>
            </a:pPr>
            <a:r>
              <a:rPr lang="en-GB" dirty="0"/>
              <a:t>Selecting datatype </a:t>
            </a:r>
            <a:r>
              <a:rPr lang="en-GB" dirty="0" smtClean="0"/>
              <a:t>definitions</a:t>
            </a:r>
            <a:endParaRPr lang="en-GB" dirty="0"/>
          </a:p>
          <a:p>
            <a:pPr lvl="1">
              <a:buFont typeface="Arial" panose="020B0604020202020204" pitchFamily="34" charset="0"/>
              <a:buChar char="•"/>
            </a:pPr>
            <a:r>
              <a:rPr lang="en-GB" dirty="0"/>
              <a:t>Designing </a:t>
            </a:r>
            <a:r>
              <a:rPr lang="en-GB" dirty="0" smtClean="0"/>
              <a:t>constraints</a:t>
            </a:r>
            <a:endParaRPr lang="en-GB" dirty="0"/>
          </a:p>
          <a:p>
            <a:pPr lvl="1">
              <a:buFont typeface="Arial" panose="020B0604020202020204" pitchFamily="34" charset="0"/>
              <a:buChar char="•"/>
            </a:pPr>
            <a:r>
              <a:rPr lang="en-GB" dirty="0"/>
              <a:t>Designing user </a:t>
            </a:r>
            <a:r>
              <a:rPr lang="en-GB" dirty="0" smtClean="0"/>
              <a:t>views</a:t>
            </a:r>
            <a:endParaRPr lang="en-GB" dirty="0"/>
          </a:p>
          <a:p>
            <a:pPr lvl="1">
              <a:buFont typeface="Arial" panose="020B0604020202020204" pitchFamily="34" charset="0"/>
              <a:buChar char="•"/>
            </a:pPr>
            <a:r>
              <a:rPr lang="en-GB" dirty="0"/>
              <a:t>Designing </a:t>
            </a:r>
            <a:r>
              <a:rPr lang="en-GB" dirty="0" smtClean="0"/>
              <a:t>indexes</a:t>
            </a:r>
            <a:endParaRPr lang="en-GB" dirty="0"/>
          </a:p>
          <a:p>
            <a:pPr lvl="1">
              <a:buFont typeface="Arial" panose="020B0604020202020204" pitchFamily="34" charset="0"/>
              <a:buChar char="•"/>
            </a:pPr>
            <a:r>
              <a:rPr lang="en-GB" dirty="0" smtClean="0"/>
              <a:t>Specifying database file layout</a:t>
            </a:r>
            <a:endParaRPr lang="en-GB" dirty="0"/>
          </a:p>
          <a:p>
            <a:pPr lvl="1">
              <a:buFont typeface="Arial" panose="020B0604020202020204" pitchFamily="34" charset="0"/>
              <a:buChar char="•"/>
            </a:pPr>
            <a:r>
              <a:rPr lang="en-GB" dirty="0" smtClean="0"/>
              <a:t>Specifying </a:t>
            </a:r>
            <a:r>
              <a:rPr lang="en-GB" dirty="0"/>
              <a:t>storage </a:t>
            </a:r>
            <a:r>
              <a:rPr lang="en-GB" dirty="0" smtClean="0"/>
              <a:t>space requirements</a:t>
            </a:r>
            <a:endParaRPr lang="en-GB" dirty="0"/>
          </a:p>
          <a:p>
            <a:pPr lvl="1">
              <a:buFont typeface="Arial" panose="020B0604020202020204" pitchFamily="34" charset="0"/>
              <a:buChar char="•"/>
            </a:pPr>
            <a:r>
              <a:rPr lang="en-GB" dirty="0" smtClean="0"/>
              <a:t>Planning for data growth</a:t>
            </a:r>
            <a:endParaRPr lang="en-GB" dirty="0"/>
          </a:p>
          <a:p>
            <a:pPr lvl="1">
              <a:buFont typeface="Arial" panose="020B0604020202020204" pitchFamily="34" charset="0"/>
              <a:buChar char="•"/>
            </a:pPr>
            <a:r>
              <a:rPr lang="en-GB" dirty="0"/>
              <a:t>Designing security </a:t>
            </a:r>
            <a:r>
              <a:rPr lang="en-GB" dirty="0" smtClean="0"/>
              <a:t>mechanisms</a:t>
            </a:r>
            <a:endParaRPr lang="en-GB" dirty="0"/>
          </a:p>
          <a:p>
            <a:pPr lvl="1">
              <a:buFont typeface="Arial" panose="020B0604020202020204" pitchFamily="34" charset="0"/>
              <a:buChar char="•"/>
            </a:pPr>
            <a:r>
              <a:rPr lang="en-GB" dirty="0"/>
              <a:t>Platform-specific performance </a:t>
            </a:r>
            <a:r>
              <a:rPr lang="en-GB" dirty="0" smtClean="0"/>
              <a:t>tuning</a:t>
            </a:r>
            <a:endParaRPr lang="en-GB" dirty="0"/>
          </a:p>
        </p:txBody>
      </p:sp>
      <p:sp>
        <p:nvSpPr>
          <p:cNvPr id="4" name="TextBox 3"/>
          <p:cNvSpPr txBox="1"/>
          <p:nvPr/>
        </p:nvSpPr>
        <p:spPr>
          <a:xfrm>
            <a:off x="4860032" y="3494038"/>
            <a:ext cx="4104456" cy="1231106"/>
          </a:xfrm>
          <a:prstGeom prst="rect">
            <a:avLst/>
          </a:prstGeom>
          <a:noFill/>
        </p:spPr>
        <p:txBody>
          <a:bodyPr wrap="square" rtlCol="0">
            <a:spAutoFit/>
          </a:bodyPr>
          <a:lstStyle/>
          <a:p>
            <a:pPr algn="l"/>
            <a:r>
              <a:rPr lang="en-GB" sz="2000" dirty="0" smtClean="0"/>
              <a:t>Including:</a:t>
            </a:r>
          </a:p>
          <a:p>
            <a:pPr marL="742950" lvl="1" indent="-285750" algn="l">
              <a:buFont typeface="Arial" panose="020B0604020202020204" pitchFamily="34" charset="0"/>
              <a:buChar char="•"/>
            </a:pPr>
            <a:r>
              <a:rPr lang="en-GB" dirty="0" smtClean="0"/>
              <a:t>Definition</a:t>
            </a:r>
          </a:p>
          <a:p>
            <a:pPr marL="742950" lvl="1" indent="-285750" algn="l">
              <a:buFont typeface="Arial" panose="020B0604020202020204" pitchFamily="34" charset="0"/>
              <a:buChar char="•"/>
            </a:pPr>
            <a:r>
              <a:rPr lang="en-GB" dirty="0" smtClean="0"/>
              <a:t>Purpose</a:t>
            </a:r>
          </a:p>
          <a:p>
            <a:pPr marL="742950" lvl="1" indent="-285750" algn="l">
              <a:buFont typeface="Arial" panose="020B0604020202020204" pitchFamily="34" charset="0"/>
              <a:buChar char="•"/>
            </a:pPr>
            <a:r>
              <a:rPr lang="en-GB" dirty="0" smtClean="0"/>
              <a:t>Example</a:t>
            </a:r>
            <a:endParaRPr lang="en-GB" dirty="0"/>
          </a:p>
        </p:txBody>
      </p:sp>
    </p:spTree>
    <p:extLst>
      <p:ext uri="{BB962C8B-B14F-4D97-AF65-F5344CB8AC3E}">
        <p14:creationId xmlns:p14="http://schemas.microsoft.com/office/powerpoint/2010/main" val="573394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Normalisation </a:t>
            </a:r>
            <a:r>
              <a:rPr lang="en-GB" sz="1600" dirty="0" smtClean="0"/>
              <a:t>(continues on next slide)</a:t>
            </a:r>
            <a:endParaRPr lang="en-GB" sz="1600" dirty="0"/>
          </a:p>
        </p:txBody>
      </p:sp>
      <p:sp>
        <p:nvSpPr>
          <p:cNvPr id="3" name="Content Placeholder 2"/>
          <p:cNvSpPr>
            <a:spLocks noGrp="1"/>
          </p:cNvSpPr>
          <p:nvPr>
            <p:ph idx="1"/>
          </p:nvPr>
        </p:nvSpPr>
        <p:spPr>
          <a:xfrm>
            <a:off x="346075" y="2087758"/>
            <a:ext cx="8618413" cy="4228172"/>
          </a:xfrm>
        </p:spPr>
        <p:txBody>
          <a:bodyPr>
            <a:normAutofit fontScale="92500" lnSpcReduction="10000"/>
          </a:bodyPr>
          <a:lstStyle/>
          <a:p>
            <a:pPr marL="0" indent="0">
              <a:buNone/>
            </a:pPr>
            <a:r>
              <a:rPr lang="en-GB" sz="1800" dirty="0" smtClean="0"/>
              <a:t>The </a:t>
            </a:r>
            <a:r>
              <a:rPr lang="en-GB" sz="1800" dirty="0"/>
              <a:t>APPOINTMENT entity represents the diary of an estate agency which is used by agency staff to plan visits by clients to properties for sale. To improve the efficiency of the management of viewing appointments, a client will be allocated a period of time and a member of staff in any one day. During that time visits are scheduled to one or more properties. Typically a client makes a general appointment and an agent is assigned later according to availability. </a:t>
            </a:r>
          </a:p>
          <a:p>
            <a:pPr marL="0" indent="0">
              <a:buNone/>
            </a:pPr>
            <a:endParaRPr lang="en-GB" sz="1800" dirty="0"/>
          </a:p>
          <a:p>
            <a:pPr marL="0" indent="0">
              <a:buNone/>
            </a:pPr>
            <a:r>
              <a:rPr lang="en-GB" sz="1800" dirty="0">
                <a:latin typeface="Arial" panose="020B0604020202020204" pitchFamily="34" charset="0"/>
                <a:ea typeface="Calibri" panose="020F0502020204030204" pitchFamily="34" charset="0"/>
                <a:cs typeface="Times New Roman" panose="02020603050405020304" pitchFamily="18" charset="0"/>
              </a:rPr>
              <a:t>APPOINTMENT (staff id, staff name, client name, client phone, appointment reference, property id, property address, post code, available date, price, viewing date/time)</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1800" dirty="0"/>
          </a:p>
          <a:p>
            <a:pPr marL="0" indent="0">
              <a:buNone/>
            </a:pPr>
            <a:r>
              <a:rPr lang="en-GB" sz="1800" dirty="0" smtClean="0"/>
              <a:t>Some example data is </a:t>
            </a:r>
            <a:r>
              <a:rPr lang="en-GB" sz="1800" dirty="0"/>
              <a:t>shown on the next </a:t>
            </a:r>
            <a:r>
              <a:rPr lang="en-GB" sz="1800" dirty="0" smtClean="0"/>
              <a:t>slide. </a:t>
            </a:r>
            <a:r>
              <a:rPr lang="en-GB" sz="1800" dirty="0"/>
              <a:t>Note that visits are grouped by appointment, and that null values are indicated by TBA (To Be Arranged).</a:t>
            </a:r>
          </a:p>
          <a:p>
            <a:pPr marL="0" indent="0">
              <a:buNone/>
            </a:pPr>
            <a:endParaRPr lang="en-GB" sz="1800" dirty="0"/>
          </a:p>
          <a:p>
            <a:pPr marL="0" indent="0">
              <a:buNone/>
            </a:pPr>
            <a:r>
              <a:rPr lang="en-GB" sz="1800" dirty="0"/>
              <a:t>Showing all the intermediate steps, derive a relational schema in third normal form from the APPOINTMENT entity</a:t>
            </a:r>
            <a:r>
              <a:rPr lang="en-GB" sz="1800" dirty="0" smtClean="0"/>
              <a:t>.</a:t>
            </a:r>
          </a:p>
          <a:p>
            <a:pPr marL="0" indent="0" algn="r">
              <a:buNone/>
            </a:pPr>
            <a:r>
              <a:rPr lang="en-GB" sz="1800" dirty="0" smtClean="0"/>
              <a:t>[ 25 Marks ]</a:t>
            </a:r>
            <a:endParaRPr lang="en-GB" sz="1800" dirty="0"/>
          </a:p>
          <a:p>
            <a:pPr marL="0" indent="0">
              <a:buNone/>
            </a:pPr>
            <a:endParaRPr lang="en-GB" dirty="0"/>
          </a:p>
        </p:txBody>
      </p:sp>
    </p:spTree>
    <p:extLst>
      <p:ext uri="{BB962C8B-B14F-4D97-AF65-F5344CB8AC3E}">
        <p14:creationId xmlns:p14="http://schemas.microsoft.com/office/powerpoint/2010/main" val="310279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Normalisation </a:t>
            </a:r>
            <a:r>
              <a:rPr lang="en-GB" sz="1600" dirty="0" smtClean="0"/>
              <a:t>(continued)</a:t>
            </a:r>
            <a:endParaRPr lang="en-GB" sz="1600" dirty="0"/>
          </a:p>
        </p:txBody>
      </p:sp>
      <p:graphicFrame>
        <p:nvGraphicFramePr>
          <p:cNvPr id="13" name="Table 12"/>
          <p:cNvGraphicFramePr>
            <a:graphicFrameLocks noGrp="1"/>
          </p:cNvGraphicFramePr>
          <p:nvPr>
            <p:extLst>
              <p:ext uri="{D42A27DB-BD31-4B8C-83A1-F6EECF244321}">
                <p14:modId xmlns:p14="http://schemas.microsoft.com/office/powerpoint/2010/main" val="2549584727"/>
              </p:ext>
            </p:extLst>
          </p:nvPr>
        </p:nvGraphicFramePr>
        <p:xfrm>
          <a:off x="313524" y="2132856"/>
          <a:ext cx="8448674" cy="1092891"/>
        </p:xfrm>
        <a:graphic>
          <a:graphicData uri="http://schemas.openxmlformats.org/drawingml/2006/table">
            <a:tbl>
              <a:tblPr firstRow="1" firstCol="1" bandRow="1"/>
              <a:tblGrid>
                <a:gridCol w="401375"/>
                <a:gridCol w="845347"/>
                <a:gridCol w="614362"/>
                <a:gridCol w="974339"/>
                <a:gridCol w="856147"/>
                <a:gridCol w="614362"/>
                <a:gridCol w="1083533"/>
                <a:gridCol w="767952"/>
                <a:gridCol w="819549"/>
                <a:gridCol w="652159"/>
                <a:gridCol w="819549"/>
              </a:tblGrid>
              <a:tr h="364297">
                <a:tc>
                  <a:txBody>
                    <a:bodyPr/>
                    <a:lstStyle/>
                    <a:p>
                      <a:pPr>
                        <a:lnSpc>
                          <a:spcPct val="115000"/>
                        </a:lnSpc>
                        <a:spcAft>
                          <a:spcPts val="0"/>
                        </a:spcAft>
                        <a:tabLst>
                          <a:tab pos="900430" algn="l"/>
                        </a:tabLst>
                      </a:pPr>
                      <a:r>
                        <a:rPr lang="en-GB" sz="1000" dirty="0">
                          <a:effectLst/>
                          <a:latin typeface="Arial" panose="020B0604020202020204" pitchFamily="34" charset="0"/>
                          <a:ea typeface="Times New Roman" panose="02020603050405020304" pitchFamily="18" charset="0"/>
                          <a:cs typeface="Times New Roman" panose="02020603050405020304" pitchFamily="18" charset="0"/>
                        </a:rPr>
                        <a:t>staff id</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2F2F2"/>
                    </a:solidFill>
                  </a:tcPr>
                </a:tc>
                <a:tc>
                  <a:txBody>
                    <a:bodyPr/>
                    <a:lstStyle/>
                    <a:p>
                      <a:pPr>
                        <a:lnSpc>
                          <a:spcPct val="115000"/>
                        </a:lnSpc>
                        <a:spcAft>
                          <a:spcPts val="0"/>
                        </a:spcAft>
                        <a:tabLst>
                          <a:tab pos="900430" algn="l"/>
                        </a:tabLst>
                      </a:pPr>
                      <a:r>
                        <a:rPr lang="en-GB" sz="1000" dirty="0">
                          <a:effectLst/>
                          <a:latin typeface="Arial" panose="020B0604020202020204" pitchFamily="34" charset="0"/>
                          <a:ea typeface="Times New Roman" panose="02020603050405020304" pitchFamily="18" charset="0"/>
                          <a:cs typeface="Times New Roman" panose="02020603050405020304" pitchFamily="18" charset="0"/>
                        </a:rPr>
                        <a:t>staff name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2F2F2"/>
                    </a:solidFill>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client name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2F2F2"/>
                    </a:solidFill>
                  </a:tcPr>
                </a:tc>
                <a:tc>
                  <a:txBody>
                    <a:bodyPr/>
                    <a:lstStyle/>
                    <a:p>
                      <a:pPr>
                        <a:lnSpc>
                          <a:spcPct val="115000"/>
                        </a:lnSpc>
                        <a:spcAft>
                          <a:spcPts val="0"/>
                        </a:spcAft>
                        <a:tabLst>
                          <a:tab pos="900430" algn="l"/>
                        </a:tabLst>
                      </a:pPr>
                      <a:r>
                        <a:rPr lang="en-GB" sz="1000" dirty="0">
                          <a:effectLst/>
                          <a:latin typeface="Arial" panose="020B0604020202020204" pitchFamily="34" charset="0"/>
                          <a:ea typeface="Times New Roman" panose="02020603050405020304" pitchFamily="18" charset="0"/>
                          <a:cs typeface="Times New Roman" panose="02020603050405020304" pitchFamily="18" charset="0"/>
                        </a:rPr>
                        <a:t>client phone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2F2F2"/>
                    </a:solidFill>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appointment reference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2F2F2"/>
                    </a:solidFill>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property id</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2F2F2"/>
                    </a:solidFill>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property address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2F2F2"/>
                    </a:solidFill>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post code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2F2F2"/>
                    </a:solidFill>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available date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2F2F2"/>
                    </a:solidFill>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price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2F2F2"/>
                    </a:solidFill>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viewing date/time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2F2F2"/>
                    </a:solidFill>
                  </a:tcPr>
                </a:tc>
              </a:tr>
              <a:tr h="364297">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DM</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Donald MacDonald</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Black</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07654765321</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5432</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752</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12 Apple Street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AP1 2FF</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1/2/2014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254000</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12/1/2014  10:00</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64297">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802</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20 Grape Road</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GP9 4ZZ</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10/2/2014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254000</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dirty="0">
                          <a:effectLst/>
                          <a:latin typeface="Arial" panose="020B0604020202020204" pitchFamily="34" charset="0"/>
                          <a:ea typeface="Times New Roman" panose="02020603050405020304" pitchFamily="18" charset="0"/>
                          <a:cs typeface="Times New Roman" panose="02020603050405020304" pitchFamily="18" charset="0"/>
                        </a:rPr>
                        <a:t>12/1/2014  11:00</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53704765"/>
              </p:ext>
            </p:extLst>
          </p:nvPr>
        </p:nvGraphicFramePr>
        <p:xfrm>
          <a:off x="323528" y="3356992"/>
          <a:ext cx="8448674" cy="364297"/>
        </p:xfrm>
        <a:graphic>
          <a:graphicData uri="http://schemas.openxmlformats.org/drawingml/2006/table">
            <a:tbl>
              <a:tblPr firstRow="1" firstCol="1" bandRow="1"/>
              <a:tblGrid>
                <a:gridCol w="401375"/>
                <a:gridCol w="845347"/>
                <a:gridCol w="614362"/>
                <a:gridCol w="974339"/>
                <a:gridCol w="856147"/>
                <a:gridCol w="614362"/>
                <a:gridCol w="1083533"/>
                <a:gridCol w="767952"/>
                <a:gridCol w="819549"/>
                <a:gridCol w="652159"/>
                <a:gridCol w="819549"/>
              </a:tblGrid>
              <a:tr h="364297">
                <a:tc>
                  <a:txBody>
                    <a:bodyPr/>
                    <a:lstStyle/>
                    <a:p>
                      <a:pPr>
                        <a:lnSpc>
                          <a:spcPct val="115000"/>
                        </a:lnSpc>
                        <a:spcAft>
                          <a:spcPts val="0"/>
                        </a:spcAft>
                        <a:tabLst>
                          <a:tab pos="900430" algn="l"/>
                        </a:tabLst>
                      </a:pPr>
                      <a:r>
                        <a:rPr lang="en-GB" sz="1000" dirty="0">
                          <a:effectLst/>
                          <a:latin typeface="Arial" panose="020B0604020202020204" pitchFamily="34" charset="0"/>
                          <a:ea typeface="Times New Roman" panose="02020603050405020304" pitchFamily="18" charset="0"/>
                          <a:cs typeface="Times New Roman" panose="02020603050405020304" pitchFamily="18" charset="0"/>
                        </a:rPr>
                        <a:t>SS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Sven Svensson</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Brown</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07876721234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5433</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669</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14 Banana Row</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BN2 3AA</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15/2/2014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320500</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dirty="0">
                          <a:effectLst/>
                          <a:latin typeface="Arial" panose="020B0604020202020204" pitchFamily="34" charset="0"/>
                          <a:ea typeface="Times New Roman" panose="02020603050405020304" pitchFamily="18" charset="0"/>
                          <a:cs typeface="Times New Roman" panose="02020603050405020304" pitchFamily="18" charset="0"/>
                        </a:rPr>
                        <a:t>12/1/2014 12:00</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07060449"/>
              </p:ext>
            </p:extLst>
          </p:nvPr>
        </p:nvGraphicFramePr>
        <p:xfrm>
          <a:off x="323528" y="3856791"/>
          <a:ext cx="8448674" cy="364297"/>
        </p:xfrm>
        <a:graphic>
          <a:graphicData uri="http://schemas.openxmlformats.org/drawingml/2006/table">
            <a:tbl>
              <a:tblPr firstRow="1" firstCol="1" bandRow="1"/>
              <a:tblGrid>
                <a:gridCol w="401375"/>
                <a:gridCol w="845347"/>
                <a:gridCol w="614362"/>
                <a:gridCol w="974339"/>
                <a:gridCol w="856147"/>
                <a:gridCol w="614362"/>
                <a:gridCol w="1083533"/>
                <a:gridCol w="767952"/>
                <a:gridCol w="819549"/>
                <a:gridCol w="652159"/>
                <a:gridCol w="819549"/>
              </a:tblGrid>
              <a:tr h="364297">
                <a:tc>
                  <a:txBody>
                    <a:bodyPr/>
                    <a:lstStyle/>
                    <a:p>
                      <a:pPr>
                        <a:lnSpc>
                          <a:spcPct val="115000"/>
                        </a:lnSpc>
                        <a:spcAft>
                          <a:spcPts val="0"/>
                        </a:spcAft>
                        <a:tabLst>
                          <a:tab pos="900430" algn="l"/>
                        </a:tabLst>
                      </a:pPr>
                      <a:r>
                        <a:rPr lang="en-GB" sz="1000" dirty="0">
                          <a:effectLst/>
                          <a:latin typeface="Arial" panose="020B0604020202020204" pitchFamily="34" charset="0"/>
                          <a:ea typeface="Times New Roman" panose="02020603050405020304" pitchFamily="18" charset="0"/>
                          <a:cs typeface="Times New Roman" panose="02020603050405020304" pitchFamily="18" charset="0"/>
                        </a:rPr>
                        <a:t>TBA</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TBA</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Black</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07654765321</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5434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669</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14 Banana Row</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BN2 3AA</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15/2/2014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320500</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dirty="0">
                          <a:effectLst/>
                          <a:latin typeface="Arial" panose="020B0604020202020204" pitchFamily="34" charset="0"/>
                          <a:ea typeface="Times New Roman" panose="02020603050405020304" pitchFamily="18" charset="0"/>
                          <a:cs typeface="Times New Roman" panose="02020603050405020304" pitchFamily="18" charset="0"/>
                        </a:rPr>
                        <a:t>13/1/2014 10:30</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295483801"/>
              </p:ext>
            </p:extLst>
          </p:nvPr>
        </p:nvGraphicFramePr>
        <p:xfrm>
          <a:off x="323528" y="4365104"/>
          <a:ext cx="8448674" cy="728594"/>
        </p:xfrm>
        <a:graphic>
          <a:graphicData uri="http://schemas.openxmlformats.org/drawingml/2006/table">
            <a:tbl>
              <a:tblPr firstRow="1" firstCol="1" bandRow="1"/>
              <a:tblGrid>
                <a:gridCol w="401375"/>
                <a:gridCol w="845347"/>
                <a:gridCol w="614362"/>
                <a:gridCol w="974339"/>
                <a:gridCol w="856147"/>
                <a:gridCol w="614362"/>
                <a:gridCol w="1083533"/>
                <a:gridCol w="767952"/>
                <a:gridCol w="819549"/>
                <a:gridCol w="652159"/>
                <a:gridCol w="819549"/>
              </a:tblGrid>
              <a:tr h="364297">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DM</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Donald MacDonald</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Green</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07531246801</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5435</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752</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12 Apple Street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AP1 2FF</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1/2/2014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254000</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13/1/2014 12:00</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64297">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802</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20 Grape Road</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GP9 4ZZ</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10/2/2014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254000</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dirty="0">
                          <a:effectLst/>
                          <a:latin typeface="Arial" panose="020B0604020202020204" pitchFamily="34" charset="0"/>
                          <a:ea typeface="Times New Roman" panose="02020603050405020304" pitchFamily="18" charset="0"/>
                          <a:cs typeface="Times New Roman" panose="02020603050405020304" pitchFamily="18" charset="0"/>
                        </a:rPr>
                        <a:t>13/1/2014 12:00</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488450527"/>
              </p:ext>
            </p:extLst>
          </p:nvPr>
        </p:nvGraphicFramePr>
        <p:xfrm>
          <a:off x="330306" y="5229200"/>
          <a:ext cx="8448674" cy="364297"/>
        </p:xfrm>
        <a:graphic>
          <a:graphicData uri="http://schemas.openxmlformats.org/drawingml/2006/table">
            <a:tbl>
              <a:tblPr firstRow="1" firstCol="1" bandRow="1"/>
              <a:tblGrid>
                <a:gridCol w="401375"/>
                <a:gridCol w="845347"/>
                <a:gridCol w="614362"/>
                <a:gridCol w="974339"/>
                <a:gridCol w="856147"/>
                <a:gridCol w="614362"/>
                <a:gridCol w="1083533"/>
                <a:gridCol w="767952"/>
                <a:gridCol w="819549"/>
                <a:gridCol w="652159"/>
                <a:gridCol w="819549"/>
              </a:tblGrid>
              <a:tr h="364297">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RF</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Roy Fitzroy</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Brown</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07876721234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5436</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802</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20 Grape Road</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GP9 4ZZ</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10/2/2014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254000</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dirty="0">
                          <a:effectLst/>
                          <a:latin typeface="Arial" panose="020B0604020202020204" pitchFamily="34" charset="0"/>
                          <a:ea typeface="Times New Roman" panose="02020603050405020304" pitchFamily="18" charset="0"/>
                          <a:cs typeface="Times New Roman" panose="02020603050405020304" pitchFamily="18" charset="0"/>
                        </a:rPr>
                        <a:t>13/1/2014 12:00</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952413439"/>
              </p:ext>
            </p:extLst>
          </p:nvPr>
        </p:nvGraphicFramePr>
        <p:xfrm>
          <a:off x="323528" y="5733256"/>
          <a:ext cx="8448674" cy="364297"/>
        </p:xfrm>
        <a:graphic>
          <a:graphicData uri="http://schemas.openxmlformats.org/drawingml/2006/table">
            <a:tbl>
              <a:tblPr firstRow="1" firstCol="1" bandRow="1"/>
              <a:tblGrid>
                <a:gridCol w="401375"/>
                <a:gridCol w="845347"/>
                <a:gridCol w="614362"/>
                <a:gridCol w="974339"/>
                <a:gridCol w="856147"/>
                <a:gridCol w="614362"/>
                <a:gridCol w="1083533"/>
                <a:gridCol w="767952"/>
                <a:gridCol w="819549"/>
                <a:gridCol w="652159"/>
                <a:gridCol w="819549"/>
              </a:tblGrid>
              <a:tr h="364297">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SS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Sven Svensson</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Black</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07654765321</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5437</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752</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12 Apple Street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AP1 2FF</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1/2/2014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254000</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nSpc>
                          <a:spcPct val="115000"/>
                        </a:lnSpc>
                        <a:spcAft>
                          <a:spcPts val="0"/>
                        </a:spcAft>
                        <a:tabLst>
                          <a:tab pos="900430" algn="l"/>
                        </a:tabLst>
                      </a:pPr>
                      <a:r>
                        <a:rPr lang="en-GB" sz="1000" dirty="0">
                          <a:effectLst/>
                          <a:latin typeface="Arial" panose="020B0604020202020204" pitchFamily="34" charset="0"/>
                          <a:ea typeface="Times New Roman" panose="02020603050405020304" pitchFamily="18" charset="0"/>
                          <a:cs typeface="Times New Roman" panose="02020603050405020304" pitchFamily="18" charset="0"/>
                        </a:rPr>
                        <a:t>14/1/2014 12:30</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26711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Normalisation </a:t>
            </a:r>
            <a:r>
              <a:rPr lang="en-GB" sz="1600" dirty="0" smtClean="0"/>
              <a:t>(1NF)</a:t>
            </a:r>
            <a:endParaRPr lang="en-GB" sz="1600" dirty="0"/>
          </a:p>
        </p:txBody>
      </p:sp>
      <p:sp>
        <p:nvSpPr>
          <p:cNvPr id="63" name="Content Placeholder 62"/>
          <p:cNvSpPr>
            <a:spLocks noGrp="1"/>
          </p:cNvSpPr>
          <p:nvPr>
            <p:ph idx="1"/>
          </p:nvPr>
        </p:nvSpPr>
        <p:spPr>
          <a:xfrm>
            <a:off x="346075" y="3429000"/>
            <a:ext cx="8448674" cy="3168352"/>
          </a:xfrm>
        </p:spPr>
        <p:txBody>
          <a:bodyPr/>
          <a:lstStyle/>
          <a:p>
            <a:r>
              <a:rPr lang="en-GB" sz="1400" dirty="0" smtClean="0"/>
              <a:t>Check for non-atomic values: none present here</a:t>
            </a:r>
          </a:p>
          <a:p>
            <a:r>
              <a:rPr lang="en-GB" sz="1400" dirty="0" smtClean="0"/>
              <a:t>Remove repeating groups of attributes: </a:t>
            </a:r>
            <a:r>
              <a:rPr lang="en-GB" sz="1400" dirty="0" err="1" smtClean="0"/>
              <a:t>property_id</a:t>
            </a:r>
            <a:r>
              <a:rPr lang="en-GB" sz="1400" dirty="0" smtClean="0"/>
              <a:t> – </a:t>
            </a:r>
            <a:r>
              <a:rPr lang="en-GB" sz="1400" dirty="0" err="1" smtClean="0"/>
              <a:t>viewing_date_time</a:t>
            </a:r>
            <a:endParaRPr lang="en-GB" sz="1400" dirty="0" smtClean="0"/>
          </a:p>
          <a:p>
            <a:r>
              <a:rPr lang="en-GB" sz="1400" dirty="0" smtClean="0"/>
              <a:t>Identify PK: </a:t>
            </a:r>
            <a:r>
              <a:rPr lang="en-GB" sz="1400" dirty="0" err="1" smtClean="0"/>
              <a:t>appointment_reference</a:t>
            </a:r>
            <a:r>
              <a:rPr lang="en-GB" sz="1400" dirty="0" smtClean="0"/>
              <a:t> + </a:t>
            </a:r>
            <a:r>
              <a:rPr lang="en-GB" sz="1400" dirty="0" err="1" smtClean="0"/>
              <a:t>property_id</a:t>
            </a:r>
            <a:endParaRPr lang="en-GB" sz="1400" dirty="0" smtClean="0"/>
          </a:p>
          <a:p>
            <a:r>
              <a:rPr lang="en-GB" sz="1400" dirty="0" smtClean="0"/>
              <a:t>Ensure all attributes are functionally dependent on the PK: yes</a:t>
            </a:r>
          </a:p>
          <a:p>
            <a:endParaRPr lang="en-GB" sz="1400" dirty="0"/>
          </a:p>
          <a:p>
            <a:pPr marL="0" indent="0">
              <a:buNone/>
            </a:pPr>
            <a:r>
              <a:rPr lang="en-GB" sz="1400" dirty="0"/>
              <a:t>APPOINTMENT (staff id, staff name, client name, client </a:t>
            </a:r>
            <a:r>
              <a:rPr lang="en-GB" sz="1400" dirty="0" smtClean="0"/>
              <a:t>phone, </a:t>
            </a:r>
            <a:r>
              <a:rPr lang="en-GB" sz="1400" u="sng" dirty="0" smtClean="0"/>
              <a:t>appointment reference</a:t>
            </a:r>
            <a:r>
              <a:rPr lang="en-GB" sz="1400" dirty="0" smtClean="0"/>
              <a:t>, </a:t>
            </a:r>
            <a:r>
              <a:rPr lang="en-GB" sz="1400" u="sng" dirty="0" smtClean="0"/>
              <a:t>property id</a:t>
            </a:r>
            <a:r>
              <a:rPr lang="en-GB" sz="1400" dirty="0" smtClean="0"/>
              <a:t>, </a:t>
            </a:r>
            <a:r>
              <a:rPr lang="en-GB" sz="1400" dirty="0"/>
              <a:t>property address, post code, available date, price, </a:t>
            </a:r>
            <a:r>
              <a:rPr lang="en-GB" sz="1400" dirty="0" smtClean="0"/>
              <a:t>viewing </a:t>
            </a:r>
            <a:r>
              <a:rPr lang="en-GB" sz="1400" dirty="0"/>
              <a:t>date/time</a:t>
            </a:r>
            <a:r>
              <a:rPr lang="en-GB" sz="1400" dirty="0" smtClean="0"/>
              <a:t>)</a:t>
            </a:r>
          </a:p>
          <a:p>
            <a:pPr marL="0" indent="0">
              <a:buNone/>
            </a:pPr>
            <a:endParaRPr lang="en-GB" sz="1000" dirty="0" smtClean="0"/>
          </a:p>
          <a:p>
            <a:pPr marL="0" indent="0">
              <a:buNone/>
            </a:pPr>
            <a:r>
              <a:rPr lang="en-GB" sz="1400" dirty="0" smtClean="0"/>
              <a:t>- or -</a:t>
            </a:r>
          </a:p>
          <a:p>
            <a:pPr marL="0" indent="0">
              <a:buNone/>
            </a:pPr>
            <a:endParaRPr lang="en-GB" sz="1000" dirty="0" smtClean="0"/>
          </a:p>
          <a:p>
            <a:pPr marL="0" indent="0">
              <a:buNone/>
            </a:pPr>
            <a:r>
              <a:rPr lang="en-GB" sz="1400" dirty="0" smtClean="0"/>
              <a:t>APPOINTMENT (</a:t>
            </a:r>
            <a:r>
              <a:rPr lang="en-GB" sz="1400" u="sng" dirty="0"/>
              <a:t>appointment </a:t>
            </a:r>
            <a:r>
              <a:rPr lang="en-GB" sz="1400" u="sng" dirty="0" smtClean="0"/>
              <a:t>reference</a:t>
            </a:r>
            <a:r>
              <a:rPr lang="en-GB" sz="1400" dirty="0" smtClean="0"/>
              <a:t>, staff </a:t>
            </a:r>
            <a:r>
              <a:rPr lang="en-GB" sz="1400" dirty="0"/>
              <a:t>id, staff name, client name, client </a:t>
            </a:r>
            <a:r>
              <a:rPr lang="en-GB" sz="1400" dirty="0" smtClean="0"/>
              <a:t>phone</a:t>
            </a:r>
            <a:r>
              <a:rPr lang="en-GB" sz="1400" dirty="0"/>
              <a:t>)</a:t>
            </a:r>
          </a:p>
          <a:p>
            <a:pPr marL="0" indent="0">
              <a:buNone/>
            </a:pPr>
            <a:r>
              <a:rPr lang="en-GB" sz="1400" dirty="0" smtClean="0"/>
              <a:t>VIEWING(</a:t>
            </a:r>
            <a:r>
              <a:rPr lang="en-GB" sz="1400" i="1" u="sng" dirty="0"/>
              <a:t>appointment reference</a:t>
            </a:r>
            <a:r>
              <a:rPr lang="en-GB" sz="1400" dirty="0"/>
              <a:t>, </a:t>
            </a:r>
            <a:r>
              <a:rPr lang="en-GB" sz="1400" u="sng" dirty="0"/>
              <a:t>property id</a:t>
            </a:r>
            <a:r>
              <a:rPr lang="en-GB" sz="1400" dirty="0"/>
              <a:t>, property address, post code, available date, price, viewing date/time)</a:t>
            </a:r>
          </a:p>
          <a:p>
            <a:pPr marL="0" indent="0">
              <a:buNone/>
            </a:pPr>
            <a:endParaRPr lang="en-GB" sz="1400" dirty="0"/>
          </a:p>
        </p:txBody>
      </p:sp>
      <p:graphicFrame>
        <p:nvGraphicFramePr>
          <p:cNvPr id="4" name="Table 3"/>
          <p:cNvGraphicFramePr>
            <a:graphicFrameLocks noGrp="1"/>
          </p:cNvGraphicFramePr>
          <p:nvPr>
            <p:extLst>
              <p:ext uri="{D42A27DB-BD31-4B8C-83A1-F6EECF244321}">
                <p14:modId xmlns:p14="http://schemas.microsoft.com/office/powerpoint/2010/main" val="696259391"/>
              </p:ext>
            </p:extLst>
          </p:nvPr>
        </p:nvGraphicFramePr>
        <p:xfrm>
          <a:off x="335226" y="2360904"/>
          <a:ext cx="8448674" cy="364297"/>
        </p:xfrm>
        <a:graphic>
          <a:graphicData uri="http://schemas.openxmlformats.org/drawingml/2006/table">
            <a:tbl>
              <a:tblPr firstRow="1" firstCol="1" bandRow="1"/>
              <a:tblGrid>
                <a:gridCol w="401375"/>
                <a:gridCol w="845347"/>
                <a:gridCol w="614362"/>
                <a:gridCol w="974339"/>
                <a:gridCol w="856147"/>
                <a:gridCol w="614362"/>
                <a:gridCol w="1083533"/>
                <a:gridCol w="767952"/>
                <a:gridCol w="819549"/>
                <a:gridCol w="652159"/>
                <a:gridCol w="819549"/>
              </a:tblGrid>
              <a:tr h="364297">
                <a:tc>
                  <a:txBody>
                    <a:bodyPr/>
                    <a:lstStyle/>
                    <a:p>
                      <a:pPr>
                        <a:lnSpc>
                          <a:spcPct val="115000"/>
                        </a:lnSpc>
                        <a:spcAft>
                          <a:spcPts val="0"/>
                        </a:spcAft>
                        <a:tabLst>
                          <a:tab pos="900430" algn="l"/>
                        </a:tabLst>
                      </a:pPr>
                      <a:r>
                        <a:rPr lang="en-GB" sz="1000" dirty="0">
                          <a:effectLst/>
                          <a:latin typeface="Arial" panose="020B0604020202020204" pitchFamily="34" charset="0"/>
                          <a:ea typeface="Times New Roman" panose="02020603050405020304" pitchFamily="18" charset="0"/>
                          <a:cs typeface="Times New Roman" panose="02020603050405020304" pitchFamily="18" charset="0"/>
                        </a:rPr>
                        <a:t>staff id</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2F2F2"/>
                    </a:solidFill>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staff name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2F2F2"/>
                    </a:solidFill>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client name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2F2F2"/>
                    </a:solidFill>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client phone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2F2F2"/>
                    </a:solidFill>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appointment reference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2F2F2"/>
                    </a:solidFill>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property id</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2F2F2"/>
                    </a:solidFill>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property address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2F2F2"/>
                    </a:solidFill>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post code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2F2F2"/>
                    </a:solidFill>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available date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2F2F2"/>
                    </a:solidFill>
                  </a:tcPr>
                </a:tc>
                <a:tc>
                  <a:txBody>
                    <a:bodyPr/>
                    <a:lstStyle/>
                    <a:p>
                      <a:pPr>
                        <a:lnSpc>
                          <a:spcPct val="115000"/>
                        </a:lnSpc>
                        <a:spcAft>
                          <a:spcPts val="0"/>
                        </a:spcAft>
                        <a:tabLst>
                          <a:tab pos="900430" algn="l"/>
                        </a:tabLst>
                      </a:pPr>
                      <a:r>
                        <a:rPr lang="en-GB" sz="1000">
                          <a:effectLst/>
                          <a:latin typeface="Arial" panose="020B0604020202020204" pitchFamily="34" charset="0"/>
                          <a:ea typeface="Times New Roman" panose="02020603050405020304" pitchFamily="18" charset="0"/>
                          <a:cs typeface="Times New Roman" panose="02020603050405020304" pitchFamily="18" charset="0"/>
                        </a:rPr>
                        <a:t>price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2F2F2"/>
                    </a:solidFill>
                  </a:tcPr>
                </a:tc>
                <a:tc>
                  <a:txBody>
                    <a:bodyPr/>
                    <a:lstStyle/>
                    <a:p>
                      <a:pPr>
                        <a:lnSpc>
                          <a:spcPct val="115000"/>
                        </a:lnSpc>
                        <a:spcAft>
                          <a:spcPts val="0"/>
                        </a:spcAft>
                        <a:tabLst>
                          <a:tab pos="900430" algn="l"/>
                        </a:tabLst>
                      </a:pPr>
                      <a:r>
                        <a:rPr lang="en-GB" sz="1000" dirty="0">
                          <a:effectLst/>
                          <a:latin typeface="Arial" panose="020B0604020202020204" pitchFamily="34" charset="0"/>
                          <a:ea typeface="Times New Roman" panose="02020603050405020304" pitchFamily="18" charset="0"/>
                          <a:cs typeface="Times New Roman" panose="02020603050405020304" pitchFamily="18" charset="0"/>
                        </a:rPr>
                        <a:t>viewing date/time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796" marR="64796"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2F2F2"/>
                    </a:solidFill>
                  </a:tcPr>
                </a:tc>
              </a:tr>
            </a:tbl>
          </a:graphicData>
        </a:graphic>
      </p:graphicFrame>
      <p:sp>
        <p:nvSpPr>
          <p:cNvPr id="5" name="Rectangle 4"/>
          <p:cNvSpPr/>
          <p:nvPr/>
        </p:nvSpPr>
        <p:spPr>
          <a:xfrm>
            <a:off x="346075" y="2360904"/>
            <a:ext cx="409501"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755576" y="2360904"/>
            <a:ext cx="79208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1576260" y="2360904"/>
            <a:ext cx="6194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2195736" y="2360904"/>
            <a:ext cx="100811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3219626" y="2355230"/>
            <a:ext cx="77631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4002834" y="2355230"/>
            <a:ext cx="6569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4659785" y="2355230"/>
            <a:ext cx="1065323"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5725109" y="2355230"/>
            <a:ext cx="734877"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6459986" y="2355230"/>
            <a:ext cx="84831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7308304" y="235523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7956376" y="2355230"/>
            <a:ext cx="83837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Curved Connector 19"/>
          <p:cNvCxnSpPr>
            <a:stCxn id="5" idx="0"/>
            <a:endCxn id="6" idx="0"/>
          </p:cNvCxnSpPr>
          <p:nvPr/>
        </p:nvCxnSpPr>
        <p:spPr>
          <a:xfrm rot="5400000" flipH="1" flipV="1">
            <a:off x="851223" y="2060507"/>
            <a:ext cx="12700" cy="600794"/>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8" idx="0"/>
            <a:endCxn id="7" idx="0"/>
          </p:cNvCxnSpPr>
          <p:nvPr/>
        </p:nvCxnSpPr>
        <p:spPr>
          <a:xfrm rot="16200000" flipV="1">
            <a:off x="2292895" y="1954007"/>
            <a:ext cx="12700" cy="813794"/>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10" idx="0"/>
            <a:endCxn id="11" idx="0"/>
          </p:cNvCxnSpPr>
          <p:nvPr/>
        </p:nvCxnSpPr>
        <p:spPr>
          <a:xfrm rot="5400000" flipH="1" flipV="1">
            <a:off x="4761878" y="1924662"/>
            <a:ext cx="12700" cy="861137"/>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10" idx="0"/>
            <a:endCxn id="12" idx="0"/>
          </p:cNvCxnSpPr>
          <p:nvPr/>
        </p:nvCxnSpPr>
        <p:spPr>
          <a:xfrm rot="5400000" flipH="1" flipV="1">
            <a:off x="5211929" y="1474611"/>
            <a:ext cx="12700" cy="1761238"/>
          </a:xfrm>
          <a:prstGeom prst="curvedConnector3">
            <a:avLst>
              <a:gd name="adj1" fmla="val 27786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0" idx="0"/>
            <a:endCxn id="13" idx="0"/>
          </p:cNvCxnSpPr>
          <p:nvPr/>
        </p:nvCxnSpPr>
        <p:spPr>
          <a:xfrm rot="5400000" flipH="1" flipV="1">
            <a:off x="5607727" y="1078813"/>
            <a:ext cx="12700" cy="2552835"/>
          </a:xfrm>
          <a:prstGeom prst="curvedConnector3">
            <a:avLst>
              <a:gd name="adj1" fmla="val 354757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10" idx="0"/>
            <a:endCxn id="14" idx="0"/>
          </p:cNvCxnSpPr>
          <p:nvPr/>
        </p:nvCxnSpPr>
        <p:spPr>
          <a:xfrm rot="5400000" flipH="1" flipV="1">
            <a:off x="5981825" y="704715"/>
            <a:ext cx="12700" cy="3301030"/>
          </a:xfrm>
          <a:prstGeom prst="curvedConnector3">
            <a:avLst>
              <a:gd name="adj1" fmla="val 431650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urved Connector 38"/>
          <p:cNvCxnSpPr>
            <a:stCxn id="10" idx="2"/>
            <a:endCxn id="15" idx="2"/>
          </p:cNvCxnSpPr>
          <p:nvPr/>
        </p:nvCxnSpPr>
        <p:spPr>
          <a:xfrm rot="16200000" flipH="1">
            <a:off x="6353436" y="693143"/>
            <a:ext cx="12700" cy="4044253"/>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9" idx="2"/>
            <a:endCxn id="15" idx="2"/>
          </p:cNvCxnSpPr>
          <p:nvPr/>
        </p:nvCxnSpPr>
        <p:spPr>
          <a:xfrm rot="16200000" flipH="1">
            <a:off x="5991672" y="331379"/>
            <a:ext cx="12700" cy="4767782"/>
          </a:xfrm>
          <a:prstGeom prst="curvedConnector3">
            <a:avLst>
              <a:gd name="adj1" fmla="val 319805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p:cNvCxnSpPr>
            <a:stCxn id="9" idx="2"/>
            <a:endCxn id="8" idx="2"/>
          </p:cNvCxnSpPr>
          <p:nvPr/>
        </p:nvCxnSpPr>
        <p:spPr>
          <a:xfrm rot="5400000">
            <a:off x="3150950" y="2264113"/>
            <a:ext cx="5674" cy="907989"/>
          </a:xfrm>
          <a:prstGeom prst="curvedConnector3">
            <a:avLst>
              <a:gd name="adj1" fmla="val 412890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p:cNvCxnSpPr>
            <a:stCxn id="9" idx="2"/>
            <a:endCxn id="5" idx="2"/>
          </p:cNvCxnSpPr>
          <p:nvPr/>
        </p:nvCxnSpPr>
        <p:spPr>
          <a:xfrm rot="5400000">
            <a:off x="2076467" y="1189630"/>
            <a:ext cx="5674" cy="3056955"/>
          </a:xfrm>
          <a:prstGeom prst="curvedConnector3">
            <a:avLst>
              <a:gd name="adj1" fmla="val 725817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55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Normalisation </a:t>
            </a:r>
            <a:r>
              <a:rPr lang="en-GB" sz="1600" dirty="0" smtClean="0"/>
              <a:t>(2NF)</a:t>
            </a:r>
            <a:endParaRPr lang="en-GB" sz="1600" dirty="0"/>
          </a:p>
        </p:txBody>
      </p:sp>
      <p:sp>
        <p:nvSpPr>
          <p:cNvPr id="3" name="Content Placeholder 62"/>
          <p:cNvSpPr>
            <a:spLocks noGrp="1"/>
          </p:cNvSpPr>
          <p:nvPr>
            <p:ph idx="1"/>
          </p:nvPr>
        </p:nvSpPr>
        <p:spPr>
          <a:xfrm>
            <a:off x="346075" y="2132856"/>
            <a:ext cx="8448674" cy="4464496"/>
          </a:xfrm>
        </p:spPr>
        <p:txBody>
          <a:bodyPr/>
          <a:lstStyle/>
          <a:p>
            <a:pPr marL="0" indent="0">
              <a:buNone/>
            </a:pPr>
            <a:r>
              <a:rPr lang="en-GB" sz="1600" dirty="0" smtClean="0"/>
              <a:t>APPOINTMENT </a:t>
            </a:r>
            <a:r>
              <a:rPr lang="en-GB" sz="1600" dirty="0"/>
              <a:t>(staff id, staff name, client name, client </a:t>
            </a:r>
            <a:r>
              <a:rPr lang="en-GB" sz="1600" dirty="0" smtClean="0"/>
              <a:t>phone, </a:t>
            </a:r>
            <a:r>
              <a:rPr lang="en-GB" sz="1600" u="sng" dirty="0" smtClean="0"/>
              <a:t>appointment reference</a:t>
            </a:r>
            <a:r>
              <a:rPr lang="en-GB" sz="1600" dirty="0" smtClean="0"/>
              <a:t>, </a:t>
            </a:r>
            <a:r>
              <a:rPr lang="en-GB" sz="1600" u="sng" dirty="0" smtClean="0"/>
              <a:t>property id</a:t>
            </a:r>
            <a:r>
              <a:rPr lang="en-GB" sz="1600" dirty="0" smtClean="0"/>
              <a:t>, </a:t>
            </a:r>
            <a:r>
              <a:rPr lang="en-GB" sz="1600" dirty="0"/>
              <a:t>property address, post code, available date, price, </a:t>
            </a:r>
            <a:r>
              <a:rPr lang="en-GB" sz="1600" dirty="0" smtClean="0"/>
              <a:t>viewing </a:t>
            </a:r>
            <a:r>
              <a:rPr lang="en-GB" sz="1600" dirty="0"/>
              <a:t>date/time</a:t>
            </a:r>
            <a:r>
              <a:rPr lang="en-GB" sz="1600" dirty="0" smtClean="0"/>
              <a:t>)</a:t>
            </a:r>
          </a:p>
          <a:p>
            <a:pPr marL="0" indent="0">
              <a:buNone/>
            </a:pPr>
            <a:endParaRPr lang="en-GB" sz="1600" dirty="0" smtClean="0"/>
          </a:p>
          <a:p>
            <a:pPr marL="0" indent="0">
              <a:buNone/>
            </a:pPr>
            <a:endParaRPr lang="en-GB" sz="1600" dirty="0" smtClean="0"/>
          </a:p>
          <a:p>
            <a:r>
              <a:rPr lang="en-GB" sz="1600" dirty="0" smtClean="0"/>
              <a:t>Extract partial dependencies to new entities</a:t>
            </a:r>
          </a:p>
          <a:p>
            <a:endParaRPr lang="en-GB" sz="1600" dirty="0" smtClean="0"/>
          </a:p>
          <a:p>
            <a:endParaRPr lang="en-GB" sz="1600" dirty="0"/>
          </a:p>
          <a:p>
            <a:pPr marL="0" indent="0">
              <a:buNone/>
            </a:pPr>
            <a:r>
              <a:rPr lang="en-GB" sz="1600" dirty="0"/>
              <a:t>APPOINTMENT </a:t>
            </a:r>
            <a:r>
              <a:rPr lang="en-GB" sz="1600" dirty="0" smtClean="0"/>
              <a:t>(</a:t>
            </a:r>
            <a:r>
              <a:rPr lang="en-GB" sz="1600" u="sng" dirty="0"/>
              <a:t>appointment reference</a:t>
            </a:r>
            <a:r>
              <a:rPr lang="en-GB" sz="1600" dirty="0"/>
              <a:t>, </a:t>
            </a:r>
            <a:r>
              <a:rPr lang="en-GB" sz="1600" dirty="0" smtClean="0"/>
              <a:t>staff </a:t>
            </a:r>
            <a:r>
              <a:rPr lang="en-GB" sz="1600" dirty="0"/>
              <a:t>id, staff name, client name, client </a:t>
            </a:r>
            <a:r>
              <a:rPr lang="en-GB" sz="1600" dirty="0" smtClean="0"/>
              <a:t>phone)</a:t>
            </a:r>
          </a:p>
          <a:p>
            <a:pPr marL="0" indent="0">
              <a:buNone/>
            </a:pPr>
            <a:r>
              <a:rPr lang="en-GB" sz="1600" dirty="0" smtClean="0"/>
              <a:t>PROPERTY(</a:t>
            </a:r>
            <a:r>
              <a:rPr lang="en-GB" sz="1600" u="sng" dirty="0"/>
              <a:t>property id</a:t>
            </a:r>
            <a:r>
              <a:rPr lang="en-GB" sz="1600" dirty="0"/>
              <a:t>, property address, post code, available date, </a:t>
            </a:r>
            <a:r>
              <a:rPr lang="en-GB" sz="1600" dirty="0" smtClean="0"/>
              <a:t>price)</a:t>
            </a:r>
          </a:p>
          <a:p>
            <a:pPr marL="0" indent="0">
              <a:buNone/>
            </a:pPr>
            <a:r>
              <a:rPr lang="en-GB" sz="1600" dirty="0" smtClean="0"/>
              <a:t>VIEWING(</a:t>
            </a:r>
            <a:r>
              <a:rPr lang="en-GB" sz="1600" i="1" u="sng" dirty="0"/>
              <a:t>appointment reference</a:t>
            </a:r>
            <a:r>
              <a:rPr lang="en-GB" sz="1600" dirty="0"/>
              <a:t>, </a:t>
            </a:r>
            <a:r>
              <a:rPr lang="en-GB" sz="1600" i="1" u="sng" dirty="0"/>
              <a:t>property id</a:t>
            </a:r>
            <a:r>
              <a:rPr lang="en-GB" sz="1600" dirty="0"/>
              <a:t>, </a:t>
            </a:r>
            <a:r>
              <a:rPr lang="en-GB" sz="1600" dirty="0" smtClean="0"/>
              <a:t>viewing date/time)</a:t>
            </a:r>
          </a:p>
        </p:txBody>
      </p:sp>
    </p:spTree>
    <p:extLst>
      <p:ext uri="{BB962C8B-B14F-4D97-AF65-F5344CB8AC3E}">
        <p14:creationId xmlns:p14="http://schemas.microsoft.com/office/powerpoint/2010/main" val="235039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Database fundamentals</a:t>
            </a:r>
            <a:endParaRPr lang="en-GB" dirty="0"/>
          </a:p>
        </p:txBody>
      </p:sp>
      <p:sp>
        <p:nvSpPr>
          <p:cNvPr id="3" name="Content Placeholder 2"/>
          <p:cNvSpPr>
            <a:spLocks noGrp="1"/>
          </p:cNvSpPr>
          <p:nvPr>
            <p:ph idx="1"/>
          </p:nvPr>
        </p:nvSpPr>
        <p:spPr/>
        <p:txBody>
          <a:bodyPr/>
          <a:lstStyle/>
          <a:p>
            <a:pPr marL="457200" lvl="0" indent="-457200">
              <a:buFont typeface="+mj-lt"/>
              <a:buAutoNum type="alphaLcParenR"/>
            </a:pPr>
            <a:r>
              <a:rPr lang="en-GB" dirty="0"/>
              <a:t>Explain the ANSI-SPARC model of database </a:t>
            </a:r>
            <a:r>
              <a:rPr lang="en-GB" dirty="0" smtClean="0"/>
              <a:t>structure</a:t>
            </a:r>
          </a:p>
          <a:p>
            <a:pPr marL="0" lvl="0" indent="0" algn="r">
              <a:buNone/>
            </a:pPr>
            <a:r>
              <a:rPr lang="en-GB" dirty="0" smtClean="0"/>
              <a:t>[ 10 marks ]</a:t>
            </a:r>
          </a:p>
          <a:p>
            <a:pPr marL="457200" lvl="0" indent="-457200">
              <a:buFont typeface="+mj-lt"/>
              <a:buAutoNum type="alphaLcParenR"/>
            </a:pPr>
            <a:endParaRPr lang="en-GB" dirty="0"/>
          </a:p>
          <a:p>
            <a:pPr marL="457200" lvl="0" indent="-457200">
              <a:buFont typeface="+mj-lt"/>
              <a:buAutoNum type="alphaLcParenR" startAt="2"/>
            </a:pPr>
            <a:r>
              <a:rPr lang="en-GB" dirty="0"/>
              <a:t>With reference to the ANSI-SPARC model, explain the concept of data independence and its </a:t>
            </a:r>
            <a:r>
              <a:rPr lang="en-GB" dirty="0" smtClean="0"/>
              <a:t>benefits</a:t>
            </a:r>
            <a:endParaRPr lang="en-GB" dirty="0"/>
          </a:p>
          <a:p>
            <a:pPr marL="0" lvl="0" indent="0" algn="r">
              <a:buNone/>
            </a:pPr>
            <a:r>
              <a:rPr lang="en-GB" dirty="0"/>
              <a:t>[ </a:t>
            </a:r>
            <a:r>
              <a:rPr lang="en-GB" dirty="0" smtClean="0"/>
              <a:t>10 </a:t>
            </a:r>
            <a:r>
              <a:rPr lang="en-GB" dirty="0"/>
              <a:t>marks ]</a:t>
            </a:r>
          </a:p>
          <a:p>
            <a:pPr marL="457200" lvl="0" indent="-457200">
              <a:buFont typeface="+mj-lt"/>
              <a:buAutoNum type="alphaLcParenR" startAt="2"/>
            </a:pPr>
            <a:endParaRPr lang="en-GB" dirty="0"/>
          </a:p>
          <a:p>
            <a:pPr marL="0" indent="0">
              <a:buNone/>
            </a:pPr>
            <a:endParaRPr lang="en-GB" dirty="0"/>
          </a:p>
        </p:txBody>
      </p:sp>
    </p:spTree>
    <p:extLst>
      <p:ext uri="{BB962C8B-B14F-4D97-AF65-F5344CB8AC3E}">
        <p14:creationId xmlns:p14="http://schemas.microsoft.com/office/powerpoint/2010/main" val="3567794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Normalisation </a:t>
            </a:r>
            <a:r>
              <a:rPr lang="en-GB" sz="1600" dirty="0" smtClean="0"/>
              <a:t>(3NF)</a:t>
            </a:r>
            <a:endParaRPr lang="en-GB" sz="1600" dirty="0"/>
          </a:p>
        </p:txBody>
      </p:sp>
      <p:sp>
        <p:nvSpPr>
          <p:cNvPr id="3" name="Content Placeholder 62"/>
          <p:cNvSpPr>
            <a:spLocks noGrp="1"/>
          </p:cNvSpPr>
          <p:nvPr>
            <p:ph idx="1"/>
          </p:nvPr>
        </p:nvSpPr>
        <p:spPr>
          <a:xfrm>
            <a:off x="346075" y="2132856"/>
            <a:ext cx="8448674" cy="4464496"/>
          </a:xfrm>
        </p:spPr>
        <p:txBody>
          <a:bodyPr/>
          <a:lstStyle/>
          <a:p>
            <a:pPr marL="0" indent="0">
              <a:buNone/>
            </a:pPr>
            <a:r>
              <a:rPr lang="en-GB" sz="1600" dirty="0"/>
              <a:t>APPOINTMENT (</a:t>
            </a:r>
            <a:r>
              <a:rPr lang="en-GB" sz="1600" u="sng" dirty="0"/>
              <a:t>appointment reference</a:t>
            </a:r>
            <a:r>
              <a:rPr lang="en-GB" sz="1600" dirty="0"/>
              <a:t>, staff id, staff name, client name, client phone)</a:t>
            </a:r>
          </a:p>
          <a:p>
            <a:pPr marL="0" indent="0">
              <a:buNone/>
            </a:pPr>
            <a:r>
              <a:rPr lang="en-GB" sz="1600" dirty="0"/>
              <a:t>PROPERTY(</a:t>
            </a:r>
            <a:r>
              <a:rPr lang="en-GB" sz="1600" u="sng" dirty="0"/>
              <a:t>property id</a:t>
            </a:r>
            <a:r>
              <a:rPr lang="en-GB" sz="1600" dirty="0"/>
              <a:t>, property address, post code, available date, price)</a:t>
            </a:r>
          </a:p>
          <a:p>
            <a:pPr marL="0" indent="0">
              <a:buNone/>
            </a:pPr>
            <a:r>
              <a:rPr lang="en-GB" sz="1600" dirty="0"/>
              <a:t>VIEWING(</a:t>
            </a:r>
            <a:r>
              <a:rPr lang="en-GB" sz="1600" i="1" u="sng" dirty="0"/>
              <a:t>appointment reference</a:t>
            </a:r>
            <a:r>
              <a:rPr lang="en-GB" sz="1600" dirty="0"/>
              <a:t>, </a:t>
            </a:r>
            <a:r>
              <a:rPr lang="en-GB" sz="1600" i="1" u="sng" dirty="0"/>
              <a:t>property id</a:t>
            </a:r>
            <a:r>
              <a:rPr lang="en-GB" sz="1600" dirty="0"/>
              <a:t>, viewing date/time)</a:t>
            </a:r>
          </a:p>
          <a:p>
            <a:pPr marL="0" indent="0">
              <a:buNone/>
            </a:pPr>
            <a:endParaRPr lang="en-GB" sz="1600" dirty="0" smtClean="0"/>
          </a:p>
          <a:p>
            <a:pPr marL="0" indent="0">
              <a:buNone/>
            </a:pPr>
            <a:endParaRPr lang="en-GB" sz="1600" dirty="0" smtClean="0"/>
          </a:p>
          <a:p>
            <a:r>
              <a:rPr lang="en-GB" sz="1600" dirty="0" smtClean="0"/>
              <a:t>Extract transitive dependencies to new entities</a:t>
            </a:r>
          </a:p>
          <a:p>
            <a:endParaRPr lang="en-GB" sz="1600" dirty="0" smtClean="0"/>
          </a:p>
          <a:p>
            <a:endParaRPr lang="en-GB" sz="1600" dirty="0" smtClean="0"/>
          </a:p>
          <a:p>
            <a:pPr marL="0" indent="0">
              <a:buNone/>
            </a:pPr>
            <a:r>
              <a:rPr lang="en-GB" sz="1600" dirty="0"/>
              <a:t>APPOINTMENT (</a:t>
            </a:r>
            <a:r>
              <a:rPr lang="en-GB" sz="1600" u="sng" dirty="0"/>
              <a:t>appointment reference</a:t>
            </a:r>
            <a:r>
              <a:rPr lang="en-GB" sz="1600" dirty="0"/>
              <a:t>, </a:t>
            </a:r>
            <a:r>
              <a:rPr lang="en-GB" sz="1600" i="1" dirty="0"/>
              <a:t>staff id</a:t>
            </a:r>
            <a:r>
              <a:rPr lang="en-GB" sz="1600" dirty="0" smtClean="0"/>
              <a:t>, </a:t>
            </a:r>
            <a:r>
              <a:rPr lang="en-GB" sz="1600" i="1" dirty="0" smtClean="0"/>
              <a:t>client </a:t>
            </a:r>
            <a:r>
              <a:rPr lang="en-GB" sz="1600" i="1" dirty="0"/>
              <a:t>phone</a:t>
            </a:r>
            <a:r>
              <a:rPr lang="en-GB" sz="1600" dirty="0"/>
              <a:t>)</a:t>
            </a:r>
          </a:p>
          <a:p>
            <a:pPr marL="0" indent="0">
              <a:buNone/>
            </a:pPr>
            <a:r>
              <a:rPr lang="en-GB" sz="1600" dirty="0"/>
              <a:t>PROPERTY(</a:t>
            </a:r>
            <a:r>
              <a:rPr lang="en-GB" sz="1600" u="sng" dirty="0"/>
              <a:t>property id</a:t>
            </a:r>
            <a:r>
              <a:rPr lang="en-GB" sz="1600" dirty="0"/>
              <a:t>, property address, post code, available date, price)</a:t>
            </a:r>
          </a:p>
          <a:p>
            <a:pPr marL="0" indent="0">
              <a:buNone/>
            </a:pPr>
            <a:r>
              <a:rPr lang="en-GB" sz="1600" dirty="0"/>
              <a:t>VIEWING(</a:t>
            </a:r>
            <a:r>
              <a:rPr lang="en-GB" sz="1600" i="1" u="sng" dirty="0"/>
              <a:t>appointment reference</a:t>
            </a:r>
            <a:r>
              <a:rPr lang="en-GB" sz="1600" dirty="0"/>
              <a:t>, </a:t>
            </a:r>
            <a:r>
              <a:rPr lang="en-GB" sz="1600" i="1" u="sng" dirty="0"/>
              <a:t>property id</a:t>
            </a:r>
            <a:r>
              <a:rPr lang="en-GB" sz="1600" dirty="0"/>
              <a:t>, viewing date/time</a:t>
            </a:r>
            <a:r>
              <a:rPr lang="en-GB" sz="1600" dirty="0" smtClean="0"/>
              <a:t>)</a:t>
            </a:r>
          </a:p>
          <a:p>
            <a:pPr marL="0" indent="0">
              <a:buNone/>
            </a:pPr>
            <a:r>
              <a:rPr lang="en-GB" sz="1600" dirty="0" smtClean="0"/>
              <a:t>STAFF(</a:t>
            </a:r>
            <a:r>
              <a:rPr lang="en-GB" sz="1600" u="sng" dirty="0"/>
              <a:t>staff id</a:t>
            </a:r>
            <a:r>
              <a:rPr lang="en-GB" sz="1600" dirty="0"/>
              <a:t>, staff </a:t>
            </a:r>
            <a:r>
              <a:rPr lang="en-GB" sz="1600" dirty="0" smtClean="0"/>
              <a:t>name)</a:t>
            </a:r>
          </a:p>
          <a:p>
            <a:pPr marL="0" indent="0">
              <a:buNone/>
            </a:pPr>
            <a:r>
              <a:rPr lang="en-GB" sz="1600" dirty="0" smtClean="0"/>
              <a:t>CLIENT(</a:t>
            </a:r>
            <a:r>
              <a:rPr lang="en-GB" sz="1600" u="sng" dirty="0"/>
              <a:t>client </a:t>
            </a:r>
            <a:r>
              <a:rPr lang="en-GB" sz="1600" u="sng" dirty="0" smtClean="0"/>
              <a:t>phone</a:t>
            </a:r>
            <a:r>
              <a:rPr lang="en-GB" sz="1600" dirty="0" smtClean="0"/>
              <a:t>, client name</a:t>
            </a:r>
            <a:r>
              <a:rPr lang="en-GB" sz="1600" dirty="0"/>
              <a:t>)</a:t>
            </a:r>
          </a:p>
        </p:txBody>
      </p:sp>
    </p:spTree>
    <p:extLst>
      <p:ext uri="{BB962C8B-B14F-4D97-AF65-F5344CB8AC3E}">
        <p14:creationId xmlns:p14="http://schemas.microsoft.com/office/powerpoint/2010/main" val="40906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075" y="908720"/>
            <a:ext cx="8448675" cy="695325"/>
          </a:xfrm>
        </p:spPr>
        <p:txBody>
          <a:bodyPr/>
          <a:lstStyle/>
          <a:p>
            <a:r>
              <a:rPr lang="en-GB" dirty="0" smtClean="0"/>
              <a:t>DDL/DML</a:t>
            </a:r>
            <a:r>
              <a:rPr lang="en-GB" dirty="0">
                <a:solidFill>
                  <a:prstClr val="black"/>
                </a:solidFill>
              </a:rPr>
              <a:t> </a:t>
            </a:r>
            <a:r>
              <a:rPr lang="en-GB" sz="1600" dirty="0">
                <a:solidFill>
                  <a:prstClr val="black"/>
                </a:solidFill>
              </a:rPr>
              <a:t>(continues on next slide</a:t>
            </a:r>
            <a:r>
              <a:rPr lang="en-GB" sz="1600" dirty="0" smtClean="0">
                <a:solidFill>
                  <a:prstClr val="black"/>
                </a:solidFill>
              </a:rPr>
              <a:t>)</a:t>
            </a:r>
            <a:endParaRPr lang="en-GB" sz="1600" dirty="0"/>
          </a:p>
        </p:txBody>
      </p:sp>
      <p:pic>
        <p:nvPicPr>
          <p:cNvPr id="5" name="Picture 4"/>
          <p:cNvPicPr>
            <a:picLocks noChangeAspect="1"/>
          </p:cNvPicPr>
          <p:nvPr/>
        </p:nvPicPr>
        <p:blipFill>
          <a:blip r:embed="rId2"/>
          <a:stretch>
            <a:fillRect/>
          </a:stretch>
        </p:blipFill>
        <p:spPr>
          <a:xfrm>
            <a:off x="251520" y="2996952"/>
            <a:ext cx="8636656" cy="4288754"/>
          </a:xfrm>
          <a:prstGeom prst="rect">
            <a:avLst/>
          </a:prstGeom>
        </p:spPr>
      </p:pic>
      <p:sp>
        <p:nvSpPr>
          <p:cNvPr id="6" name="Content Placeholder 2"/>
          <p:cNvSpPr>
            <a:spLocks noGrp="1"/>
          </p:cNvSpPr>
          <p:nvPr>
            <p:ph idx="1"/>
          </p:nvPr>
        </p:nvSpPr>
        <p:spPr>
          <a:xfrm>
            <a:off x="346075" y="1772816"/>
            <a:ext cx="8448674" cy="1656184"/>
          </a:xfrm>
        </p:spPr>
        <p:txBody>
          <a:bodyPr/>
          <a:lstStyle/>
          <a:p>
            <a:pPr marL="0" indent="0">
              <a:buNone/>
            </a:pPr>
            <a:r>
              <a:rPr lang="en-GB" sz="1800" dirty="0" smtClean="0"/>
              <a:t>The following ER diagram represents </a:t>
            </a:r>
            <a:r>
              <a:rPr lang="en-GB" sz="1800" dirty="0"/>
              <a:t>sightings of endangered species by a community of wildlife observers</a:t>
            </a:r>
            <a:r>
              <a:rPr lang="en-GB" sz="1800" dirty="0" smtClean="0"/>
              <a:t>.</a:t>
            </a:r>
          </a:p>
          <a:p>
            <a:pPr marL="0" indent="0">
              <a:buNone/>
            </a:pPr>
            <a:r>
              <a:rPr lang="en-GB" sz="1800" dirty="0" smtClean="0"/>
              <a:t>The work is organised into campaigns which take place in a particular country between agreed dates.</a:t>
            </a:r>
          </a:p>
        </p:txBody>
      </p:sp>
    </p:spTree>
    <p:extLst>
      <p:ext uri="{BB962C8B-B14F-4D97-AF65-F5344CB8AC3E}">
        <p14:creationId xmlns:p14="http://schemas.microsoft.com/office/powerpoint/2010/main" val="1224234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DDL/DML</a:t>
            </a:r>
            <a:r>
              <a:rPr lang="en-GB" sz="1600" dirty="0"/>
              <a:t> (continued)</a:t>
            </a:r>
          </a:p>
        </p:txBody>
      </p:sp>
      <p:sp>
        <p:nvSpPr>
          <p:cNvPr id="3" name="Content Placeholder 2"/>
          <p:cNvSpPr>
            <a:spLocks noGrp="1"/>
          </p:cNvSpPr>
          <p:nvPr>
            <p:ph idx="1"/>
          </p:nvPr>
        </p:nvSpPr>
        <p:spPr>
          <a:xfrm>
            <a:off x="346075" y="2087758"/>
            <a:ext cx="8448674" cy="4509594"/>
          </a:xfrm>
        </p:spPr>
        <p:txBody>
          <a:bodyPr/>
          <a:lstStyle/>
          <a:p>
            <a:pPr marL="457200" indent="-457200">
              <a:buFont typeface="+mj-lt"/>
              <a:buAutoNum type="alphaLcParenR"/>
            </a:pPr>
            <a:r>
              <a:rPr lang="en-GB" dirty="0" smtClean="0"/>
              <a:t>Write a data definition language statement to create the </a:t>
            </a:r>
            <a:r>
              <a:rPr lang="en-GB" i="1" dirty="0" smtClean="0"/>
              <a:t>participant</a:t>
            </a:r>
            <a:r>
              <a:rPr lang="en-GB" dirty="0" smtClean="0"/>
              <a:t> table including appropriate </a:t>
            </a:r>
            <a:r>
              <a:rPr lang="en-GB" dirty="0" err="1" smtClean="0"/>
              <a:t>datatypes</a:t>
            </a:r>
            <a:r>
              <a:rPr lang="en-GB" dirty="0" smtClean="0"/>
              <a:t> and constraints.</a:t>
            </a:r>
          </a:p>
          <a:p>
            <a:pPr marL="0" indent="0" algn="r">
              <a:buNone/>
            </a:pPr>
            <a:r>
              <a:rPr lang="en-GB" dirty="0" smtClean="0"/>
              <a:t>[ 7 Marks ]</a:t>
            </a:r>
          </a:p>
          <a:p>
            <a:pPr marL="457200" indent="-457200">
              <a:buFont typeface="+mj-lt"/>
              <a:buAutoNum type="alphaLcParenR" startAt="2"/>
            </a:pPr>
            <a:r>
              <a:rPr lang="en-GB" dirty="0" smtClean="0"/>
              <a:t>Write a data manipulation language statement to insert a new campaign record with the following details:</a:t>
            </a:r>
          </a:p>
          <a:p>
            <a:pPr marL="1085850" lvl="2" indent="-285750"/>
            <a:r>
              <a:rPr lang="en-GB" dirty="0" smtClean="0"/>
              <a:t>Country:	Central African Republic</a:t>
            </a:r>
          </a:p>
          <a:p>
            <a:pPr marL="1085850" lvl="2" indent="-285750"/>
            <a:r>
              <a:rPr lang="en-GB" dirty="0" smtClean="0"/>
              <a:t>Name:	CAR 2014</a:t>
            </a:r>
          </a:p>
          <a:p>
            <a:pPr marL="1085850" lvl="2" indent="-285750"/>
            <a:r>
              <a:rPr lang="en-GB" dirty="0" smtClean="0"/>
              <a:t>Dates:	1</a:t>
            </a:r>
            <a:r>
              <a:rPr lang="en-GB" baseline="30000" dirty="0" smtClean="0"/>
              <a:t>st</a:t>
            </a:r>
            <a:r>
              <a:rPr lang="en-GB" dirty="0" smtClean="0"/>
              <a:t> May 2014 – 30</a:t>
            </a:r>
            <a:r>
              <a:rPr lang="en-GB" baseline="30000" dirty="0" smtClean="0"/>
              <a:t>th</a:t>
            </a:r>
            <a:r>
              <a:rPr lang="en-GB" dirty="0" smtClean="0"/>
              <a:t> June 2014</a:t>
            </a:r>
          </a:p>
          <a:p>
            <a:pPr marL="400050" lvl="1" indent="0">
              <a:buNone/>
            </a:pPr>
            <a:r>
              <a:rPr lang="en-GB" dirty="0" smtClean="0"/>
              <a:t>You may assume that there is a sequence called </a:t>
            </a:r>
            <a:r>
              <a:rPr lang="en-GB" i="1" dirty="0" err="1" smtClean="0"/>
              <a:t>campaign_seq</a:t>
            </a:r>
            <a:r>
              <a:rPr lang="en-GB" dirty="0" smtClean="0"/>
              <a:t> which generates new </a:t>
            </a:r>
            <a:r>
              <a:rPr lang="en-GB" i="1" dirty="0" err="1" smtClean="0"/>
              <a:t>campaign_id</a:t>
            </a:r>
            <a:r>
              <a:rPr lang="en-GB" dirty="0" smtClean="0"/>
              <a:t> values, but values are NOT inserted automatically</a:t>
            </a:r>
            <a:endParaRPr lang="en-GB" dirty="0"/>
          </a:p>
          <a:p>
            <a:pPr marL="0" indent="0" algn="r">
              <a:buNone/>
            </a:pPr>
            <a:r>
              <a:rPr lang="en-GB" dirty="0"/>
              <a:t>[ </a:t>
            </a:r>
            <a:r>
              <a:rPr lang="en-GB" dirty="0" smtClean="0"/>
              <a:t>11 </a:t>
            </a:r>
            <a:r>
              <a:rPr lang="en-GB" dirty="0"/>
              <a:t>Marks </a:t>
            </a:r>
            <a:r>
              <a:rPr lang="en-GB" dirty="0" smtClean="0"/>
              <a:t>]</a:t>
            </a:r>
          </a:p>
          <a:p>
            <a:pPr marL="457200" indent="-457200">
              <a:buFont typeface="+mj-lt"/>
              <a:buAutoNum type="alphaLcParenR" startAt="3"/>
            </a:pPr>
            <a:r>
              <a:rPr lang="en-GB" dirty="0" smtClean="0"/>
              <a:t>Write an SQL query to list the species observed during a campaign called ‘CAR 2014’</a:t>
            </a:r>
            <a:endParaRPr lang="en-GB" dirty="0"/>
          </a:p>
          <a:p>
            <a:pPr marL="0" indent="0" algn="r">
              <a:buNone/>
            </a:pPr>
            <a:r>
              <a:rPr lang="en-GB" dirty="0"/>
              <a:t>[ 7</a:t>
            </a:r>
            <a:r>
              <a:rPr lang="en-GB" dirty="0" smtClean="0"/>
              <a:t> </a:t>
            </a:r>
            <a:r>
              <a:rPr lang="en-GB" dirty="0"/>
              <a:t>Marks </a:t>
            </a:r>
            <a:r>
              <a:rPr lang="en-GB" dirty="0" smtClean="0"/>
              <a:t>]</a:t>
            </a:r>
          </a:p>
          <a:p>
            <a:endParaRPr lang="en-GB" dirty="0"/>
          </a:p>
        </p:txBody>
      </p:sp>
    </p:spTree>
    <p:extLst>
      <p:ext uri="{BB962C8B-B14F-4D97-AF65-F5344CB8AC3E}">
        <p14:creationId xmlns:p14="http://schemas.microsoft.com/office/powerpoint/2010/main" val="1546645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DDL/DML</a:t>
            </a:r>
            <a:endParaRPr lang="en-GB" dirty="0"/>
          </a:p>
        </p:txBody>
      </p:sp>
      <p:sp>
        <p:nvSpPr>
          <p:cNvPr id="3" name="Content Placeholder 2"/>
          <p:cNvSpPr>
            <a:spLocks noGrp="1"/>
          </p:cNvSpPr>
          <p:nvPr>
            <p:ph idx="1"/>
          </p:nvPr>
        </p:nvSpPr>
        <p:spPr/>
        <p:txBody>
          <a:bodyPr/>
          <a:lstStyle/>
          <a:p>
            <a:pPr marL="457200" indent="-457200">
              <a:buFont typeface="+mj-lt"/>
              <a:buAutoNum type="alphaLcParenR"/>
            </a:pPr>
            <a:r>
              <a:rPr lang="en-GB" dirty="0" smtClean="0"/>
              <a:t>CREATE TABLE</a:t>
            </a:r>
            <a:r>
              <a:rPr lang="en-GB" dirty="0"/>
              <a:t> </a:t>
            </a:r>
            <a:r>
              <a:rPr lang="en-GB" dirty="0" smtClean="0"/>
              <a:t>  participant   (</a:t>
            </a:r>
          </a:p>
          <a:p>
            <a:pPr marL="800100" lvl="2" indent="0">
              <a:buNone/>
            </a:pPr>
            <a:r>
              <a:rPr lang="en-GB" sz="2000" dirty="0" err="1" smtClean="0"/>
              <a:t>observer_id</a:t>
            </a:r>
            <a:r>
              <a:rPr lang="en-GB" sz="2000" dirty="0" smtClean="0"/>
              <a:t>   NUMBER</a:t>
            </a:r>
          </a:p>
          <a:p>
            <a:pPr marL="1257300" lvl="3" indent="0">
              <a:buNone/>
            </a:pPr>
            <a:r>
              <a:rPr lang="en-GB" dirty="0"/>
              <a:t>REFERENCES   observer(</a:t>
            </a:r>
            <a:r>
              <a:rPr lang="en-GB" dirty="0" err="1"/>
              <a:t>observer_id</a:t>
            </a:r>
            <a:r>
              <a:rPr lang="en-GB" dirty="0"/>
              <a:t>),</a:t>
            </a:r>
          </a:p>
          <a:p>
            <a:pPr marL="800100" lvl="2" indent="0">
              <a:buNone/>
            </a:pPr>
            <a:r>
              <a:rPr lang="en-GB" sz="2000" dirty="0" err="1" smtClean="0"/>
              <a:t>campaign_id</a:t>
            </a:r>
            <a:r>
              <a:rPr lang="en-GB" sz="2000" dirty="0" smtClean="0"/>
              <a:t>   </a:t>
            </a:r>
            <a:r>
              <a:rPr lang="en-GB" sz="2000" dirty="0"/>
              <a:t>NUMBER</a:t>
            </a:r>
          </a:p>
          <a:p>
            <a:pPr marL="1257300" lvl="3" indent="0">
              <a:buNone/>
            </a:pPr>
            <a:r>
              <a:rPr lang="en-GB" dirty="0"/>
              <a:t>REFERENCES   campaign </a:t>
            </a:r>
            <a:r>
              <a:rPr lang="en-GB" dirty="0" smtClean="0"/>
              <a:t>(</a:t>
            </a:r>
            <a:r>
              <a:rPr lang="en-GB" dirty="0" err="1"/>
              <a:t>campaign</a:t>
            </a:r>
            <a:r>
              <a:rPr lang="en-GB" dirty="0" err="1" smtClean="0"/>
              <a:t>_id</a:t>
            </a:r>
            <a:r>
              <a:rPr lang="en-GB" dirty="0"/>
              <a:t>),</a:t>
            </a:r>
          </a:p>
          <a:p>
            <a:pPr marL="800100" lvl="2" indent="0">
              <a:buNone/>
            </a:pPr>
            <a:r>
              <a:rPr lang="en-GB" sz="2000" dirty="0" smtClean="0"/>
              <a:t>PRIMARY KEY (</a:t>
            </a:r>
            <a:r>
              <a:rPr lang="en-GB" sz="2000" dirty="0" err="1" smtClean="0"/>
              <a:t>observer_id</a:t>
            </a:r>
            <a:r>
              <a:rPr lang="en-GB" sz="2000" dirty="0" smtClean="0"/>
              <a:t>, </a:t>
            </a:r>
            <a:r>
              <a:rPr lang="en-GB" sz="2000" dirty="0" err="1" smtClean="0"/>
              <a:t>campaign_id</a:t>
            </a:r>
            <a:r>
              <a:rPr lang="en-GB" sz="2000" dirty="0" smtClean="0"/>
              <a:t>)</a:t>
            </a:r>
          </a:p>
          <a:p>
            <a:pPr marL="400050" lvl="1" indent="0">
              <a:buNone/>
            </a:pPr>
            <a:r>
              <a:rPr lang="en-GB" sz="2000" dirty="0" smtClean="0"/>
              <a:t>);</a:t>
            </a:r>
          </a:p>
          <a:p>
            <a:pPr marL="400050" lvl="1" indent="0">
              <a:buNone/>
            </a:pPr>
            <a:endParaRPr lang="en-GB" sz="2000" dirty="0"/>
          </a:p>
          <a:p>
            <a:r>
              <a:rPr lang="en-GB" sz="1600" dirty="0" smtClean="0"/>
              <a:t>FKs defined correctly</a:t>
            </a:r>
          </a:p>
          <a:p>
            <a:r>
              <a:rPr lang="en-GB" sz="1600" dirty="0" smtClean="0"/>
              <a:t>Table-level constraint for PK</a:t>
            </a:r>
            <a:endParaRPr lang="en-GB" sz="1600" dirty="0"/>
          </a:p>
        </p:txBody>
      </p:sp>
    </p:spTree>
    <p:extLst>
      <p:ext uri="{BB962C8B-B14F-4D97-AF65-F5344CB8AC3E}">
        <p14:creationId xmlns:p14="http://schemas.microsoft.com/office/powerpoint/2010/main" val="2957841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DDL/DML</a:t>
            </a:r>
            <a:endParaRPr lang="en-GB" dirty="0"/>
          </a:p>
        </p:txBody>
      </p:sp>
      <p:sp>
        <p:nvSpPr>
          <p:cNvPr id="3" name="Content Placeholder 2"/>
          <p:cNvSpPr>
            <a:spLocks noGrp="1"/>
          </p:cNvSpPr>
          <p:nvPr>
            <p:ph idx="1"/>
          </p:nvPr>
        </p:nvSpPr>
        <p:spPr>
          <a:xfrm>
            <a:off x="346075" y="2087758"/>
            <a:ext cx="8448674" cy="4509594"/>
          </a:xfrm>
        </p:spPr>
        <p:txBody>
          <a:bodyPr/>
          <a:lstStyle/>
          <a:p>
            <a:pPr marL="457200" indent="-457200">
              <a:buFont typeface="+mj-lt"/>
              <a:buAutoNum type="alphaLcParenR" startAt="2"/>
            </a:pPr>
            <a:r>
              <a:rPr lang="en-GB" dirty="0" smtClean="0"/>
              <a:t>INSERT INTO   campaign   ( </a:t>
            </a:r>
            <a:r>
              <a:rPr lang="en-GB" dirty="0" err="1" smtClean="0"/>
              <a:t>campaign_id</a:t>
            </a:r>
            <a:r>
              <a:rPr lang="en-GB" dirty="0" smtClean="0"/>
              <a:t>, name, </a:t>
            </a:r>
            <a:r>
              <a:rPr lang="en-GB" dirty="0" err="1" smtClean="0"/>
              <a:t>country_id</a:t>
            </a:r>
            <a:r>
              <a:rPr lang="en-GB" dirty="0" smtClean="0"/>
              <a:t>,</a:t>
            </a:r>
          </a:p>
          <a:p>
            <a:pPr marL="0" indent="0">
              <a:buNone/>
              <a:tabLst>
                <a:tab pos="3770313" algn="l"/>
              </a:tabLst>
            </a:pPr>
            <a:r>
              <a:rPr lang="en-GB" dirty="0"/>
              <a:t> </a:t>
            </a:r>
            <a:r>
              <a:rPr lang="en-GB" dirty="0" smtClean="0"/>
              <a:t>	</a:t>
            </a:r>
            <a:r>
              <a:rPr lang="en-GB" dirty="0" err="1" smtClean="0"/>
              <a:t>start_date</a:t>
            </a:r>
            <a:r>
              <a:rPr lang="en-GB" dirty="0" smtClean="0"/>
              <a:t>, </a:t>
            </a:r>
            <a:r>
              <a:rPr lang="en-GB" dirty="0" err="1" smtClean="0"/>
              <a:t>end_date</a:t>
            </a:r>
            <a:r>
              <a:rPr lang="en-GB" dirty="0" smtClean="0"/>
              <a:t>   )</a:t>
            </a:r>
          </a:p>
          <a:p>
            <a:pPr marL="400050" lvl="1" indent="0">
              <a:buNone/>
              <a:tabLst>
                <a:tab pos="3770313" algn="l"/>
              </a:tabLst>
            </a:pPr>
            <a:r>
              <a:rPr lang="en-GB" sz="2000" dirty="0" smtClean="0"/>
              <a:t>SELECT   </a:t>
            </a:r>
            <a:r>
              <a:rPr lang="en-GB" sz="2000" dirty="0" err="1" smtClean="0"/>
              <a:t>campaign_seq.NEXTVAL</a:t>
            </a:r>
            <a:r>
              <a:rPr lang="en-GB" sz="2000" dirty="0" smtClean="0"/>
              <a:t>,</a:t>
            </a:r>
          </a:p>
          <a:p>
            <a:pPr marL="400050" lvl="1" indent="0">
              <a:buNone/>
              <a:tabLst>
                <a:tab pos="1614488" algn="l"/>
                <a:tab pos="3770313" algn="l"/>
              </a:tabLst>
            </a:pPr>
            <a:r>
              <a:rPr lang="en-GB" sz="2000" dirty="0"/>
              <a:t> </a:t>
            </a:r>
            <a:r>
              <a:rPr lang="en-GB" sz="2000" dirty="0" smtClean="0"/>
              <a:t>	‘CAR 2014’,</a:t>
            </a:r>
          </a:p>
          <a:p>
            <a:pPr marL="400050" lvl="1" indent="0">
              <a:buNone/>
              <a:tabLst>
                <a:tab pos="1614488" algn="l"/>
                <a:tab pos="3770313" algn="l"/>
              </a:tabLst>
            </a:pPr>
            <a:r>
              <a:rPr lang="en-GB" sz="2000" dirty="0"/>
              <a:t> </a:t>
            </a:r>
            <a:r>
              <a:rPr lang="en-GB" sz="2000" dirty="0" smtClean="0"/>
              <a:t>	</a:t>
            </a:r>
            <a:r>
              <a:rPr lang="en-GB" sz="2000" dirty="0" err="1" smtClean="0"/>
              <a:t>country_id</a:t>
            </a:r>
            <a:r>
              <a:rPr lang="en-GB" sz="2000" dirty="0" smtClean="0"/>
              <a:t>,</a:t>
            </a:r>
          </a:p>
          <a:p>
            <a:pPr marL="400050" lvl="1" indent="0">
              <a:buNone/>
              <a:tabLst>
                <a:tab pos="1614488" algn="l"/>
                <a:tab pos="3770313" algn="l"/>
              </a:tabLst>
            </a:pPr>
            <a:r>
              <a:rPr lang="en-GB" sz="2000" dirty="0"/>
              <a:t> </a:t>
            </a:r>
            <a:r>
              <a:rPr lang="en-GB" sz="2000" dirty="0" smtClean="0"/>
              <a:t>	TO_DATE(‘1-MAR-14’,’DD-MON-YY’),</a:t>
            </a:r>
          </a:p>
          <a:p>
            <a:pPr marL="400050" lvl="1" indent="0">
              <a:buNone/>
              <a:tabLst>
                <a:tab pos="1614488" algn="l"/>
                <a:tab pos="3770313" algn="l"/>
              </a:tabLst>
            </a:pPr>
            <a:r>
              <a:rPr lang="en-GB" sz="2000" dirty="0"/>
              <a:t> </a:t>
            </a:r>
            <a:r>
              <a:rPr lang="en-GB" sz="2000" dirty="0" smtClean="0"/>
              <a:t>	TO_DATE(‘30-JUN-14’,’DD-MON-YY’)</a:t>
            </a:r>
          </a:p>
          <a:p>
            <a:pPr marL="400050" lvl="1" indent="0">
              <a:buNone/>
              <a:tabLst>
                <a:tab pos="1614488" algn="l"/>
                <a:tab pos="3770313" algn="l"/>
              </a:tabLst>
            </a:pPr>
            <a:r>
              <a:rPr lang="en-GB" sz="2000" dirty="0" smtClean="0"/>
              <a:t>FROM	country</a:t>
            </a:r>
          </a:p>
          <a:p>
            <a:pPr marL="400050" lvl="1" indent="0">
              <a:buNone/>
              <a:tabLst>
                <a:tab pos="1614488" algn="l"/>
                <a:tab pos="3770313" algn="l"/>
              </a:tabLst>
            </a:pPr>
            <a:r>
              <a:rPr lang="en-GB" sz="2000" dirty="0" smtClean="0"/>
              <a:t>WHERE	country = ‘Central African Republic’;</a:t>
            </a:r>
          </a:p>
          <a:p>
            <a:pPr marL="400050" lvl="1" indent="0">
              <a:buNone/>
              <a:tabLst>
                <a:tab pos="1614488" algn="l"/>
                <a:tab pos="3770313" algn="l"/>
              </a:tabLst>
            </a:pPr>
            <a:endParaRPr lang="en-GB" sz="2000" dirty="0"/>
          </a:p>
          <a:p>
            <a:pPr>
              <a:tabLst>
                <a:tab pos="1614488" algn="l"/>
                <a:tab pos="3770313" algn="l"/>
              </a:tabLst>
            </a:pPr>
            <a:r>
              <a:rPr lang="en-GB" sz="1600" dirty="0" smtClean="0"/>
              <a:t>Use of sequence</a:t>
            </a:r>
          </a:p>
          <a:p>
            <a:pPr>
              <a:tabLst>
                <a:tab pos="1614488" algn="l"/>
                <a:tab pos="3770313" algn="l"/>
              </a:tabLst>
            </a:pPr>
            <a:r>
              <a:rPr lang="en-GB" sz="1600" dirty="0" smtClean="0"/>
              <a:t>Date conversion</a:t>
            </a:r>
          </a:p>
          <a:p>
            <a:pPr>
              <a:tabLst>
                <a:tab pos="1614488" algn="l"/>
                <a:tab pos="3770313" algn="l"/>
              </a:tabLst>
            </a:pPr>
            <a:r>
              <a:rPr lang="en-GB" sz="1600" dirty="0" smtClean="0"/>
              <a:t>SELECT form of INSERT statement</a:t>
            </a:r>
            <a:endParaRPr lang="en-GB" sz="1600" dirty="0"/>
          </a:p>
        </p:txBody>
      </p:sp>
    </p:spTree>
    <p:extLst>
      <p:ext uri="{BB962C8B-B14F-4D97-AF65-F5344CB8AC3E}">
        <p14:creationId xmlns:p14="http://schemas.microsoft.com/office/powerpoint/2010/main" val="467090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DDL/DML</a:t>
            </a:r>
            <a:endParaRPr lang="en-GB" dirty="0"/>
          </a:p>
        </p:txBody>
      </p:sp>
      <p:sp>
        <p:nvSpPr>
          <p:cNvPr id="3" name="Content Placeholder 2"/>
          <p:cNvSpPr>
            <a:spLocks noGrp="1"/>
          </p:cNvSpPr>
          <p:nvPr>
            <p:ph idx="1"/>
          </p:nvPr>
        </p:nvSpPr>
        <p:spPr>
          <a:xfrm>
            <a:off x="251520" y="2087758"/>
            <a:ext cx="8712968" cy="4228172"/>
          </a:xfrm>
        </p:spPr>
        <p:txBody>
          <a:bodyPr/>
          <a:lstStyle/>
          <a:p>
            <a:pPr marL="457200" indent="-457200">
              <a:buFont typeface="+mj-lt"/>
              <a:buAutoNum type="alphaLcParenR" startAt="3"/>
              <a:tabLst>
                <a:tab pos="1614488" algn="l"/>
              </a:tabLst>
            </a:pPr>
            <a:r>
              <a:rPr lang="en-GB" dirty="0" smtClean="0"/>
              <a:t>SELECT	DISTINCT </a:t>
            </a:r>
            <a:r>
              <a:rPr lang="en-GB" dirty="0" err="1" smtClean="0"/>
              <a:t>p.species</a:t>
            </a:r>
            <a:endParaRPr lang="en-GB" dirty="0" smtClean="0"/>
          </a:p>
          <a:p>
            <a:pPr marL="450850" lvl="1" indent="0">
              <a:buNone/>
              <a:tabLst>
                <a:tab pos="1614488" algn="l"/>
              </a:tabLst>
            </a:pPr>
            <a:r>
              <a:rPr lang="en-GB" sz="2000" dirty="0" smtClean="0"/>
              <a:t>FROM	species   p</a:t>
            </a:r>
          </a:p>
          <a:p>
            <a:pPr marL="450850" lvl="1" indent="0">
              <a:buNone/>
              <a:tabLst>
                <a:tab pos="1614488" algn="l"/>
              </a:tabLst>
            </a:pPr>
            <a:r>
              <a:rPr lang="en-GB" sz="2000" dirty="0"/>
              <a:t>	</a:t>
            </a:r>
            <a:r>
              <a:rPr lang="en-GB" sz="2000" dirty="0" smtClean="0"/>
              <a:t>JOIN   sighting   s   ON   p. </a:t>
            </a:r>
            <a:r>
              <a:rPr lang="en-GB" sz="2000" dirty="0" err="1" smtClean="0"/>
              <a:t>species_id</a:t>
            </a:r>
            <a:r>
              <a:rPr lang="en-GB" sz="2000" dirty="0" smtClean="0"/>
              <a:t>   =   </a:t>
            </a:r>
            <a:r>
              <a:rPr lang="en-GB" sz="2000" dirty="0" err="1" smtClean="0"/>
              <a:t>s.species_id</a:t>
            </a:r>
            <a:endParaRPr lang="en-GB" sz="2000" dirty="0" smtClean="0"/>
          </a:p>
          <a:p>
            <a:pPr marL="450850" lvl="1" indent="0">
              <a:buNone/>
              <a:tabLst>
                <a:tab pos="1614488" algn="l"/>
              </a:tabLst>
            </a:pPr>
            <a:r>
              <a:rPr lang="en-GB" sz="2000" dirty="0"/>
              <a:t>	</a:t>
            </a:r>
            <a:r>
              <a:rPr lang="en-GB" sz="2000" dirty="0" smtClean="0"/>
              <a:t>JOIN   observer   o   ON   </a:t>
            </a:r>
            <a:r>
              <a:rPr lang="en-GB" sz="2000" dirty="0" err="1" smtClean="0"/>
              <a:t>o.observer_id</a:t>
            </a:r>
            <a:r>
              <a:rPr lang="en-GB" sz="2000" dirty="0" smtClean="0"/>
              <a:t>   =   </a:t>
            </a:r>
            <a:r>
              <a:rPr lang="en-GB" sz="2000" dirty="0" err="1" smtClean="0"/>
              <a:t>s.observer_id</a:t>
            </a:r>
            <a:endParaRPr lang="en-GB" sz="2000" dirty="0" smtClean="0"/>
          </a:p>
          <a:p>
            <a:pPr marL="450850" lvl="1" indent="0">
              <a:buNone/>
              <a:tabLst>
                <a:tab pos="1614488" algn="l"/>
              </a:tabLst>
            </a:pPr>
            <a:r>
              <a:rPr lang="en-GB" sz="2000" dirty="0"/>
              <a:t>	</a:t>
            </a:r>
            <a:r>
              <a:rPr lang="en-GB" sz="2000" dirty="0" smtClean="0"/>
              <a:t>JOIN   participant   p   ON   </a:t>
            </a:r>
            <a:r>
              <a:rPr lang="en-GB" sz="2000" dirty="0" err="1" smtClean="0"/>
              <a:t>o.observer_id</a:t>
            </a:r>
            <a:r>
              <a:rPr lang="en-GB" sz="2000" dirty="0" smtClean="0"/>
              <a:t>   =   </a:t>
            </a:r>
            <a:r>
              <a:rPr lang="en-GB" sz="2000" dirty="0" err="1" smtClean="0"/>
              <a:t>p.observer_id</a:t>
            </a:r>
            <a:endParaRPr lang="en-GB" sz="2000" dirty="0" smtClean="0"/>
          </a:p>
          <a:p>
            <a:pPr marL="450850" lvl="1" indent="0">
              <a:buNone/>
              <a:tabLst>
                <a:tab pos="1614488" algn="l"/>
              </a:tabLst>
            </a:pPr>
            <a:r>
              <a:rPr lang="en-GB" sz="2000" dirty="0"/>
              <a:t>	</a:t>
            </a:r>
            <a:r>
              <a:rPr lang="en-GB" sz="2000" dirty="0" smtClean="0"/>
              <a:t>JOIN   campaign   c   ON   </a:t>
            </a:r>
            <a:r>
              <a:rPr lang="en-GB" sz="2000" dirty="0" err="1" smtClean="0"/>
              <a:t>p.campaign_id</a:t>
            </a:r>
            <a:r>
              <a:rPr lang="en-GB" sz="2000" dirty="0" smtClean="0"/>
              <a:t>   =   </a:t>
            </a:r>
            <a:r>
              <a:rPr lang="en-GB" sz="2000" dirty="0" err="1" smtClean="0"/>
              <a:t>c.campaign_id</a:t>
            </a:r>
            <a:endParaRPr lang="en-GB" sz="2000" dirty="0" smtClean="0"/>
          </a:p>
          <a:p>
            <a:pPr marL="450850" lvl="1" indent="0">
              <a:buNone/>
              <a:tabLst>
                <a:tab pos="1614488" algn="l"/>
              </a:tabLst>
            </a:pPr>
            <a:r>
              <a:rPr lang="en-GB" sz="2000" dirty="0" smtClean="0"/>
              <a:t>WHERE	c.name   =   ‘CAR 2014’</a:t>
            </a:r>
          </a:p>
          <a:p>
            <a:pPr marL="450850" lvl="1" indent="0">
              <a:buNone/>
              <a:tabLst>
                <a:tab pos="1614488" algn="l"/>
              </a:tabLst>
            </a:pPr>
            <a:r>
              <a:rPr lang="en-GB" sz="2000" dirty="0" smtClean="0"/>
              <a:t>ORDER BY </a:t>
            </a:r>
            <a:r>
              <a:rPr lang="en-GB" sz="2000" dirty="0" err="1" smtClean="0"/>
              <a:t>p.species</a:t>
            </a:r>
            <a:r>
              <a:rPr lang="en-GB" sz="2000" dirty="0" smtClean="0"/>
              <a:t>;</a:t>
            </a:r>
          </a:p>
          <a:p>
            <a:pPr marL="450850" lvl="1" indent="0">
              <a:buNone/>
              <a:tabLst>
                <a:tab pos="1614488" algn="l"/>
              </a:tabLst>
            </a:pPr>
            <a:endParaRPr lang="en-GB" sz="2000" dirty="0"/>
          </a:p>
          <a:p>
            <a:pPr marL="336550" indent="-285750">
              <a:tabLst>
                <a:tab pos="1614488" algn="l"/>
              </a:tabLst>
            </a:pPr>
            <a:r>
              <a:rPr lang="en-GB" sz="1600" dirty="0" smtClean="0"/>
              <a:t>Multiple JOINs</a:t>
            </a:r>
          </a:p>
          <a:p>
            <a:pPr marL="336550" indent="-285750">
              <a:tabLst>
                <a:tab pos="1614488" algn="l"/>
              </a:tabLst>
            </a:pPr>
            <a:r>
              <a:rPr lang="en-GB" sz="1600" dirty="0" smtClean="0"/>
              <a:t>DISTINCT</a:t>
            </a:r>
          </a:p>
          <a:p>
            <a:pPr marL="336550" indent="-285750">
              <a:tabLst>
                <a:tab pos="1614488" algn="l"/>
              </a:tabLst>
            </a:pPr>
            <a:r>
              <a:rPr lang="en-GB" sz="1600" dirty="0" smtClean="0"/>
              <a:t>ORDER BY</a:t>
            </a:r>
            <a:endParaRPr lang="en-GB" sz="1600" dirty="0"/>
          </a:p>
        </p:txBody>
      </p:sp>
    </p:spTree>
    <p:extLst>
      <p:ext uri="{BB962C8B-B14F-4D97-AF65-F5344CB8AC3E}">
        <p14:creationId xmlns:p14="http://schemas.microsoft.com/office/powerpoint/2010/main" val="2084658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Transactions and concurrency</a:t>
            </a:r>
            <a:endParaRPr lang="en-GB" dirty="0"/>
          </a:p>
        </p:txBody>
      </p:sp>
      <p:sp>
        <p:nvSpPr>
          <p:cNvPr id="3" name="Content Placeholder 2"/>
          <p:cNvSpPr>
            <a:spLocks noGrp="1"/>
          </p:cNvSpPr>
          <p:nvPr>
            <p:ph idx="1"/>
          </p:nvPr>
        </p:nvSpPr>
        <p:spPr/>
        <p:txBody>
          <a:bodyPr/>
          <a:lstStyle/>
          <a:p>
            <a:pPr marL="457200" indent="-457200">
              <a:buFont typeface="+mj-lt"/>
              <a:buAutoNum type="alphaLcParenR"/>
            </a:pPr>
            <a:r>
              <a:rPr lang="en-GB" dirty="0" smtClean="0"/>
              <a:t>Define the term </a:t>
            </a:r>
            <a:r>
              <a:rPr lang="en-GB" i="1" dirty="0" smtClean="0"/>
              <a:t>transaction</a:t>
            </a:r>
            <a:r>
              <a:rPr lang="en-GB" dirty="0" smtClean="0"/>
              <a:t> with respect to relational database systems</a:t>
            </a:r>
          </a:p>
          <a:p>
            <a:pPr marL="0" indent="0" algn="r">
              <a:buNone/>
            </a:pPr>
            <a:r>
              <a:rPr lang="en-GB" dirty="0" smtClean="0"/>
              <a:t>10 Marks</a:t>
            </a:r>
          </a:p>
          <a:p>
            <a:pPr marL="0" indent="0" algn="r">
              <a:buNone/>
            </a:pPr>
            <a:endParaRPr lang="en-GB" dirty="0" smtClean="0"/>
          </a:p>
          <a:p>
            <a:pPr marL="457200" indent="-457200">
              <a:buFont typeface="+mj-lt"/>
              <a:buAutoNum type="alphaLcParenR" startAt="2"/>
            </a:pPr>
            <a:r>
              <a:rPr lang="en-GB" dirty="0" smtClean="0"/>
              <a:t>Explain the importance of transaction control in maintaining data integrity</a:t>
            </a:r>
          </a:p>
          <a:p>
            <a:pPr marL="0" indent="0" algn="r">
              <a:buNone/>
            </a:pPr>
            <a:r>
              <a:rPr lang="en-GB" dirty="0" smtClean="0"/>
              <a:t>15 Marks</a:t>
            </a:r>
            <a:endParaRPr lang="en-GB" dirty="0"/>
          </a:p>
        </p:txBody>
      </p:sp>
    </p:spTree>
    <p:extLst>
      <p:ext uri="{BB962C8B-B14F-4D97-AF65-F5344CB8AC3E}">
        <p14:creationId xmlns:p14="http://schemas.microsoft.com/office/powerpoint/2010/main" val="3484219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Transactions and concurrency</a:t>
            </a:r>
            <a:endParaRPr lang="en-GB" dirty="0"/>
          </a:p>
        </p:txBody>
      </p:sp>
      <p:sp>
        <p:nvSpPr>
          <p:cNvPr id="3" name="Content Placeholder 2"/>
          <p:cNvSpPr>
            <a:spLocks noGrp="1"/>
          </p:cNvSpPr>
          <p:nvPr>
            <p:ph idx="1"/>
          </p:nvPr>
        </p:nvSpPr>
        <p:spPr/>
        <p:txBody>
          <a:bodyPr/>
          <a:lstStyle/>
          <a:p>
            <a:pPr marL="457200" indent="-457200">
              <a:buFont typeface="+mj-lt"/>
              <a:buAutoNum type="alphaLcParenR"/>
            </a:pPr>
            <a:r>
              <a:rPr lang="en-GB" dirty="0" smtClean="0"/>
              <a:t>Define the term </a:t>
            </a:r>
            <a:r>
              <a:rPr lang="en-GB" i="1" dirty="0" smtClean="0"/>
              <a:t>transaction</a:t>
            </a:r>
            <a:r>
              <a:rPr lang="en-GB" dirty="0" smtClean="0"/>
              <a:t> with respect to relational database systems</a:t>
            </a:r>
          </a:p>
          <a:p>
            <a:pPr marL="0" indent="0" algn="r">
              <a:buNone/>
            </a:pPr>
            <a:r>
              <a:rPr lang="en-GB" dirty="0" smtClean="0"/>
              <a:t>10 Marks</a:t>
            </a:r>
          </a:p>
          <a:p>
            <a:pPr marL="0" indent="0">
              <a:buNone/>
            </a:pPr>
            <a:endParaRPr lang="en-GB" dirty="0" smtClean="0"/>
          </a:p>
          <a:p>
            <a:r>
              <a:rPr lang="en-GB" dirty="0" smtClean="0"/>
              <a:t>Summary definition – </a:t>
            </a:r>
            <a:r>
              <a:rPr lang="en-GB" dirty="0" err="1" smtClean="0"/>
              <a:t>eg</a:t>
            </a:r>
            <a:r>
              <a:rPr lang="en-GB" dirty="0" smtClean="0"/>
              <a:t> “logical unit of work”</a:t>
            </a:r>
          </a:p>
          <a:p>
            <a:r>
              <a:rPr lang="en-GB" dirty="0" smtClean="0"/>
              <a:t>Explain the meaning of the terms</a:t>
            </a:r>
          </a:p>
          <a:p>
            <a:r>
              <a:rPr lang="en-GB" dirty="0" smtClean="0"/>
              <a:t>Mention design principles:</a:t>
            </a:r>
          </a:p>
          <a:p>
            <a:pPr lvl="1"/>
            <a:r>
              <a:rPr lang="en-GB" dirty="0" smtClean="0"/>
              <a:t>Atomicity</a:t>
            </a:r>
          </a:p>
          <a:p>
            <a:pPr lvl="1"/>
            <a:r>
              <a:rPr lang="en-GB" dirty="0" smtClean="0"/>
              <a:t>Consistency</a:t>
            </a:r>
          </a:p>
          <a:p>
            <a:pPr lvl="1"/>
            <a:r>
              <a:rPr lang="en-GB" dirty="0" smtClean="0"/>
              <a:t>Isolation</a:t>
            </a:r>
          </a:p>
          <a:p>
            <a:pPr lvl="1"/>
            <a:r>
              <a:rPr lang="en-GB" dirty="0" smtClean="0"/>
              <a:t>Durability</a:t>
            </a:r>
          </a:p>
          <a:p>
            <a:r>
              <a:rPr lang="en-GB" dirty="0" smtClean="0"/>
              <a:t>Example</a:t>
            </a:r>
          </a:p>
        </p:txBody>
      </p:sp>
    </p:spTree>
    <p:extLst>
      <p:ext uri="{BB962C8B-B14F-4D97-AF65-F5344CB8AC3E}">
        <p14:creationId xmlns:p14="http://schemas.microsoft.com/office/powerpoint/2010/main" val="2817206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Transactions and concurrency</a:t>
            </a:r>
            <a:endParaRPr lang="en-GB" dirty="0"/>
          </a:p>
        </p:txBody>
      </p:sp>
      <p:sp>
        <p:nvSpPr>
          <p:cNvPr id="3" name="Content Placeholder 2"/>
          <p:cNvSpPr>
            <a:spLocks noGrp="1"/>
          </p:cNvSpPr>
          <p:nvPr>
            <p:ph idx="1"/>
          </p:nvPr>
        </p:nvSpPr>
        <p:spPr/>
        <p:txBody>
          <a:bodyPr/>
          <a:lstStyle/>
          <a:p>
            <a:pPr marL="457200" indent="-457200">
              <a:buFont typeface="+mj-lt"/>
              <a:buAutoNum type="alphaLcParenR" startAt="2"/>
            </a:pPr>
            <a:r>
              <a:rPr lang="en-GB" dirty="0" smtClean="0"/>
              <a:t>Explain the importance of transaction control in maintaining data integrity</a:t>
            </a:r>
          </a:p>
          <a:p>
            <a:pPr marL="0" indent="0" algn="r">
              <a:buNone/>
            </a:pPr>
            <a:r>
              <a:rPr lang="en-GB" dirty="0" smtClean="0"/>
              <a:t>15 Marks</a:t>
            </a:r>
          </a:p>
          <a:p>
            <a:pPr marL="0" indent="0">
              <a:buNone/>
            </a:pPr>
            <a:endParaRPr lang="en-GB" dirty="0"/>
          </a:p>
          <a:p>
            <a:r>
              <a:rPr lang="en-GB" dirty="0" smtClean="0"/>
              <a:t>Meaning of “transaction control” and “data integrity”</a:t>
            </a:r>
          </a:p>
          <a:p>
            <a:r>
              <a:rPr lang="en-GB" dirty="0" smtClean="0"/>
              <a:t>Reference to isolation and consistency principles</a:t>
            </a:r>
          </a:p>
          <a:p>
            <a:r>
              <a:rPr lang="en-GB" dirty="0" smtClean="0"/>
              <a:t>SQL keywords COMMIT and ROLLBACK</a:t>
            </a:r>
          </a:p>
          <a:p>
            <a:r>
              <a:rPr lang="en-GB" dirty="0" smtClean="0"/>
              <a:t>Role of locking</a:t>
            </a:r>
          </a:p>
          <a:p>
            <a:r>
              <a:rPr lang="en-GB" dirty="0" smtClean="0"/>
              <a:t>Example</a:t>
            </a:r>
            <a:endParaRPr lang="en-GB" dirty="0"/>
          </a:p>
        </p:txBody>
      </p:sp>
    </p:spTree>
    <p:extLst>
      <p:ext uri="{BB962C8B-B14F-4D97-AF65-F5344CB8AC3E}">
        <p14:creationId xmlns:p14="http://schemas.microsoft.com/office/powerpoint/2010/main" val="620717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 modelling</a:t>
            </a:r>
            <a:endParaRPr lang="en-GB" dirty="0"/>
          </a:p>
        </p:txBody>
      </p:sp>
      <p:sp>
        <p:nvSpPr>
          <p:cNvPr id="3" name="Content Placeholder 2"/>
          <p:cNvSpPr>
            <a:spLocks noGrp="1"/>
          </p:cNvSpPr>
          <p:nvPr>
            <p:ph idx="1"/>
          </p:nvPr>
        </p:nvSpPr>
        <p:spPr>
          <a:xfrm>
            <a:off x="346075" y="2087758"/>
            <a:ext cx="8448674" cy="4581602"/>
          </a:xfrm>
        </p:spPr>
        <p:txBody>
          <a:bodyPr/>
          <a:lstStyle/>
          <a:p>
            <a:pPr marL="457200" lvl="0" indent="-457200">
              <a:buFont typeface="+mj-lt"/>
              <a:buAutoNum type="alphaLcParenR"/>
            </a:pPr>
            <a:r>
              <a:rPr lang="en-GB" sz="1800" dirty="0"/>
              <a:t>List the steps in the process of ER </a:t>
            </a:r>
            <a:r>
              <a:rPr lang="en-GB" sz="1800" dirty="0" smtClean="0"/>
              <a:t>modelling</a:t>
            </a:r>
          </a:p>
          <a:p>
            <a:pPr marL="0" lvl="0" indent="0" algn="r">
              <a:buNone/>
            </a:pPr>
            <a:r>
              <a:rPr lang="en-GB" sz="1800" dirty="0" smtClean="0"/>
              <a:t>[ 7 marks ]</a:t>
            </a:r>
            <a:endParaRPr lang="en-GB" sz="1800" dirty="0"/>
          </a:p>
          <a:p>
            <a:pPr marL="457200" lvl="0" indent="-457200">
              <a:buFont typeface="+mj-lt"/>
              <a:buAutoNum type="alphaLcParenR" startAt="2"/>
            </a:pPr>
            <a:r>
              <a:rPr lang="en-GB" sz="1800" dirty="0"/>
              <a:t>On the basis of the following information, produce an Entity Relationship diagram in UML format which represents the data as a relational structure</a:t>
            </a:r>
            <a:r>
              <a:rPr lang="en-GB" sz="1800" dirty="0" smtClean="0"/>
              <a:t>:</a:t>
            </a:r>
          </a:p>
          <a:p>
            <a:pPr marL="457200" lvl="0" indent="-457200">
              <a:buFont typeface="+mj-lt"/>
              <a:buAutoNum type="alphaLcParenR" startAt="2"/>
            </a:pPr>
            <a:endParaRPr lang="en-GB" sz="1800" dirty="0"/>
          </a:p>
          <a:p>
            <a:pPr marL="0" indent="0">
              <a:buNone/>
            </a:pPr>
            <a:r>
              <a:rPr lang="en-GB" sz="1800" dirty="0"/>
              <a:t>The Edinburgh Royal Commonwealth Swimming Pool needs to create a database to support an annual national swimming competition. Each competing team will represent a regional swimming club which must register each year in order to take part. The competition will consist of a number of races for different age groups and swimming strokes (crawl, breast stroke, etc.). Each club will put forward the name of their best swimmer for each race along with their best race time. The times will be used to select the top eight swimmers who will compete in each race. First, second and third placed swimmers in each race will receive a certificate, and the first, second and third clubs overall will receive a prize.</a:t>
            </a:r>
          </a:p>
          <a:p>
            <a:pPr marL="0" indent="0" algn="r">
              <a:buNone/>
            </a:pPr>
            <a:r>
              <a:rPr lang="en-GB" sz="1800" dirty="0" smtClean="0"/>
              <a:t>[ 18 marks ]</a:t>
            </a:r>
            <a:endParaRPr lang="en-GB" sz="1800" dirty="0"/>
          </a:p>
        </p:txBody>
      </p:sp>
    </p:spTree>
    <p:extLst>
      <p:ext uri="{BB962C8B-B14F-4D97-AF65-F5344CB8AC3E}">
        <p14:creationId xmlns:p14="http://schemas.microsoft.com/office/powerpoint/2010/main" val="2536890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Database fundamentals</a:t>
            </a:r>
            <a:endParaRPr lang="en-GB" dirty="0"/>
          </a:p>
        </p:txBody>
      </p:sp>
      <p:sp>
        <p:nvSpPr>
          <p:cNvPr id="3" name="Content Placeholder 2"/>
          <p:cNvSpPr>
            <a:spLocks noGrp="1"/>
          </p:cNvSpPr>
          <p:nvPr>
            <p:ph idx="1"/>
          </p:nvPr>
        </p:nvSpPr>
        <p:spPr/>
        <p:txBody>
          <a:bodyPr/>
          <a:lstStyle/>
          <a:p>
            <a:pPr marL="457200" lvl="0" indent="-457200">
              <a:buFont typeface="+mj-lt"/>
              <a:buAutoNum type="alphaLcParenR"/>
            </a:pPr>
            <a:r>
              <a:rPr lang="en-GB" dirty="0"/>
              <a:t>Explain the ANSI-SPARC model of database </a:t>
            </a:r>
            <a:r>
              <a:rPr lang="en-GB" dirty="0" smtClean="0"/>
              <a:t>structure</a:t>
            </a:r>
          </a:p>
          <a:p>
            <a:pPr marL="0" lvl="0" indent="0">
              <a:buNone/>
            </a:pPr>
            <a:endParaRPr lang="en-GB" dirty="0"/>
          </a:p>
          <a:p>
            <a:pPr marL="0" lvl="0" indent="0">
              <a:buNone/>
            </a:pPr>
            <a:r>
              <a:rPr lang="en-GB" dirty="0" smtClean="0"/>
              <a:t>High-level description</a:t>
            </a:r>
          </a:p>
          <a:p>
            <a:pPr marL="0" lvl="0" indent="0">
              <a:buNone/>
            </a:pPr>
            <a:r>
              <a:rPr lang="en-GB" dirty="0" smtClean="0"/>
              <a:t>Diagram</a:t>
            </a:r>
          </a:p>
          <a:p>
            <a:pPr marL="0" lvl="0" indent="0">
              <a:buNone/>
            </a:pPr>
            <a:r>
              <a:rPr lang="en-GB" dirty="0" smtClean="0"/>
              <a:t>Detailed definition of each level</a:t>
            </a:r>
            <a:endParaRPr lang="en-GB" dirty="0"/>
          </a:p>
          <a:p>
            <a:pPr marL="0" indent="0">
              <a:buNone/>
            </a:pPr>
            <a:r>
              <a:rPr lang="en-GB" dirty="0" smtClean="0"/>
              <a:t>Example showing differences /mappings between the levels</a:t>
            </a:r>
            <a:endParaRPr lang="en-GB" dirty="0"/>
          </a:p>
        </p:txBody>
      </p:sp>
    </p:spTree>
    <p:extLst>
      <p:ext uri="{BB962C8B-B14F-4D97-AF65-F5344CB8AC3E}">
        <p14:creationId xmlns:p14="http://schemas.microsoft.com/office/powerpoint/2010/main" val="3203576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 modelling</a:t>
            </a:r>
            <a:endParaRPr lang="en-GB" dirty="0"/>
          </a:p>
        </p:txBody>
      </p:sp>
      <p:sp>
        <p:nvSpPr>
          <p:cNvPr id="3" name="Content Placeholder 2"/>
          <p:cNvSpPr>
            <a:spLocks noGrp="1"/>
          </p:cNvSpPr>
          <p:nvPr>
            <p:ph idx="1"/>
          </p:nvPr>
        </p:nvSpPr>
        <p:spPr>
          <a:xfrm>
            <a:off x="346075" y="2087758"/>
            <a:ext cx="8448674" cy="4581602"/>
          </a:xfrm>
        </p:spPr>
        <p:txBody>
          <a:bodyPr/>
          <a:lstStyle/>
          <a:p>
            <a:pPr marL="457200" lvl="0" indent="-457200">
              <a:buFont typeface="+mj-lt"/>
              <a:buAutoNum type="alphaLcParenR"/>
            </a:pPr>
            <a:r>
              <a:rPr lang="en-GB" sz="1800" dirty="0"/>
              <a:t>List the steps in the process of ER </a:t>
            </a:r>
            <a:r>
              <a:rPr lang="en-GB" sz="1800" dirty="0" smtClean="0"/>
              <a:t>modelling</a:t>
            </a:r>
          </a:p>
          <a:p>
            <a:pPr marL="457200" lvl="0" indent="-457200">
              <a:buFont typeface="+mj-lt"/>
              <a:buAutoNum type="alphaLcParenR"/>
            </a:pPr>
            <a:endParaRPr lang="en-GB" sz="1800" dirty="0" smtClean="0"/>
          </a:p>
          <a:p>
            <a:pPr marL="457200" lvl="0" indent="-457200">
              <a:buFont typeface="+mj-lt"/>
              <a:buAutoNum type="alphaLcParenR"/>
            </a:pPr>
            <a:endParaRPr lang="en-GB" sz="1800" dirty="0"/>
          </a:p>
          <a:p>
            <a:pPr>
              <a:buFont typeface="+mj-lt"/>
              <a:buAutoNum type="arabicPeriod"/>
            </a:pPr>
            <a:r>
              <a:rPr lang="en-GB" sz="1800" dirty="0" smtClean="0"/>
              <a:t>Identify entities</a:t>
            </a:r>
          </a:p>
          <a:p>
            <a:pPr>
              <a:buFont typeface="+mj-lt"/>
              <a:buAutoNum type="arabicPeriod"/>
            </a:pPr>
            <a:r>
              <a:rPr lang="en-GB" sz="1800" dirty="0" smtClean="0"/>
              <a:t>Remove duplicate entities</a:t>
            </a:r>
          </a:p>
          <a:p>
            <a:pPr>
              <a:buFont typeface="+mj-lt"/>
              <a:buAutoNum type="arabicPeriod"/>
            </a:pPr>
            <a:r>
              <a:rPr lang="en-GB" sz="1800" dirty="0" smtClean="0"/>
              <a:t>List the attributes for each entity</a:t>
            </a:r>
          </a:p>
          <a:p>
            <a:pPr>
              <a:buFont typeface="+mj-lt"/>
              <a:buAutoNum type="arabicPeriod"/>
            </a:pPr>
            <a:r>
              <a:rPr lang="en-GB" sz="1800" dirty="0" smtClean="0"/>
              <a:t>Identify primary keys</a:t>
            </a:r>
          </a:p>
          <a:p>
            <a:pPr>
              <a:buFont typeface="+mj-lt"/>
              <a:buAutoNum type="arabicPeriod"/>
            </a:pPr>
            <a:r>
              <a:rPr lang="en-GB" sz="1800" dirty="0" smtClean="0"/>
              <a:t>Define relationships</a:t>
            </a:r>
          </a:p>
          <a:p>
            <a:pPr>
              <a:buFont typeface="+mj-lt"/>
              <a:buAutoNum type="arabicPeriod"/>
            </a:pPr>
            <a:r>
              <a:rPr lang="en-GB" sz="1800" dirty="0" smtClean="0"/>
              <a:t>Describe the multiplicity for each relationship</a:t>
            </a:r>
          </a:p>
          <a:p>
            <a:pPr>
              <a:buFont typeface="+mj-lt"/>
              <a:buAutoNum type="arabicPeriod"/>
            </a:pPr>
            <a:r>
              <a:rPr lang="en-GB" sz="1800" dirty="0" smtClean="0"/>
              <a:t>Remove redundant relationships</a:t>
            </a:r>
          </a:p>
          <a:p>
            <a:endParaRPr lang="en-GB" sz="1800" dirty="0" smtClean="0"/>
          </a:p>
        </p:txBody>
      </p:sp>
    </p:spTree>
    <p:extLst>
      <p:ext uri="{BB962C8B-B14F-4D97-AF65-F5344CB8AC3E}">
        <p14:creationId xmlns:p14="http://schemas.microsoft.com/office/powerpoint/2010/main" val="14422350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 modelling</a:t>
            </a:r>
            <a:endParaRPr lang="en-GB" dirty="0"/>
          </a:p>
        </p:txBody>
      </p:sp>
      <p:sp>
        <p:nvSpPr>
          <p:cNvPr id="3" name="Content Placeholder 2"/>
          <p:cNvSpPr>
            <a:spLocks noGrp="1"/>
          </p:cNvSpPr>
          <p:nvPr>
            <p:ph idx="1"/>
          </p:nvPr>
        </p:nvSpPr>
        <p:spPr>
          <a:xfrm>
            <a:off x="346075" y="2087758"/>
            <a:ext cx="8448674" cy="765178"/>
          </a:xfrm>
        </p:spPr>
        <p:txBody>
          <a:bodyPr/>
          <a:lstStyle/>
          <a:p>
            <a:pPr marL="457200" lvl="0" indent="-457200">
              <a:buFont typeface="+mj-lt"/>
              <a:buAutoNum type="alphaLcParenR" startAt="2"/>
            </a:pPr>
            <a:r>
              <a:rPr lang="en-GB" sz="1800" dirty="0" smtClean="0"/>
              <a:t> </a:t>
            </a:r>
            <a:endParaRPr lang="en-GB" sz="1800" dirty="0"/>
          </a:p>
        </p:txBody>
      </p:sp>
      <p:pic>
        <p:nvPicPr>
          <p:cNvPr id="4" name="Picture 3"/>
          <p:cNvPicPr>
            <a:picLocks noChangeAspect="1"/>
          </p:cNvPicPr>
          <p:nvPr/>
        </p:nvPicPr>
        <p:blipFill>
          <a:blip r:embed="rId2"/>
          <a:stretch>
            <a:fillRect/>
          </a:stretch>
        </p:blipFill>
        <p:spPr>
          <a:xfrm>
            <a:off x="1519200" y="2090160"/>
            <a:ext cx="6105600" cy="4579200"/>
          </a:xfrm>
          <a:prstGeom prst="rect">
            <a:avLst/>
          </a:prstGeom>
        </p:spPr>
      </p:pic>
    </p:spTree>
    <p:extLst>
      <p:ext uri="{BB962C8B-B14F-4D97-AF65-F5344CB8AC3E}">
        <p14:creationId xmlns:p14="http://schemas.microsoft.com/office/powerpoint/2010/main" val="3161895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Database fundamentals</a:t>
            </a:r>
            <a:endParaRPr lang="en-GB" dirty="0"/>
          </a:p>
        </p:txBody>
      </p:sp>
      <p:sp>
        <p:nvSpPr>
          <p:cNvPr id="3" name="Content Placeholder 2"/>
          <p:cNvSpPr>
            <a:spLocks noGrp="1"/>
          </p:cNvSpPr>
          <p:nvPr>
            <p:ph idx="1"/>
          </p:nvPr>
        </p:nvSpPr>
        <p:spPr/>
        <p:txBody>
          <a:bodyPr/>
          <a:lstStyle/>
          <a:p>
            <a:pPr marL="457200" indent="-457200">
              <a:buFont typeface="+mj-lt"/>
              <a:buAutoNum type="alphaLcParenR" startAt="2"/>
            </a:pPr>
            <a:r>
              <a:rPr lang="en-GB" dirty="0" smtClean="0"/>
              <a:t>With </a:t>
            </a:r>
            <a:r>
              <a:rPr lang="en-GB" dirty="0"/>
              <a:t>reference to the ANSI-SPARC model, explain the concept of data independence and its benefits</a:t>
            </a:r>
          </a:p>
          <a:p>
            <a:pPr marL="0" lvl="0" indent="0">
              <a:buNone/>
            </a:pPr>
            <a:endParaRPr lang="en-GB" dirty="0"/>
          </a:p>
          <a:p>
            <a:pPr marL="0" lvl="0" indent="0">
              <a:buNone/>
            </a:pPr>
            <a:r>
              <a:rPr lang="en-GB" dirty="0" smtClean="0"/>
              <a:t>General definition</a:t>
            </a:r>
          </a:p>
          <a:p>
            <a:pPr marL="0" lvl="0" indent="0">
              <a:buNone/>
            </a:pPr>
            <a:r>
              <a:rPr lang="en-GB" dirty="0" smtClean="0"/>
              <a:t>Examples of logical and physical data independence</a:t>
            </a:r>
          </a:p>
          <a:p>
            <a:pPr marL="0" lvl="0" indent="0">
              <a:buNone/>
            </a:pPr>
            <a:r>
              <a:rPr lang="en-GB" dirty="0" smtClean="0"/>
              <a:t>Benefits for users in different roles</a:t>
            </a:r>
            <a:endParaRPr lang="en-GB" dirty="0"/>
          </a:p>
        </p:txBody>
      </p:sp>
    </p:spTree>
    <p:extLst>
      <p:ext uri="{BB962C8B-B14F-4D97-AF65-F5344CB8AC3E}">
        <p14:creationId xmlns:p14="http://schemas.microsoft.com/office/powerpoint/2010/main" val="2597861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Keys</a:t>
            </a:r>
            <a:endParaRPr lang="en-GB" dirty="0"/>
          </a:p>
        </p:txBody>
      </p:sp>
      <p:sp>
        <p:nvSpPr>
          <p:cNvPr id="3" name="Content Placeholder 2"/>
          <p:cNvSpPr>
            <a:spLocks noGrp="1"/>
          </p:cNvSpPr>
          <p:nvPr>
            <p:ph idx="1"/>
          </p:nvPr>
        </p:nvSpPr>
        <p:spPr/>
        <p:txBody>
          <a:bodyPr/>
          <a:lstStyle/>
          <a:p>
            <a:pPr marL="457200" lvl="0" indent="-457200">
              <a:buFont typeface="+mj-lt"/>
              <a:buAutoNum type="alphaLcParenR"/>
            </a:pPr>
            <a:r>
              <a:rPr lang="en-GB" dirty="0"/>
              <a:t>Explain the term </a:t>
            </a:r>
            <a:r>
              <a:rPr lang="en-GB" i="1" dirty="0"/>
              <a:t>candidate </a:t>
            </a:r>
            <a:r>
              <a:rPr lang="en-GB" i="1" dirty="0" smtClean="0"/>
              <a:t>key</a:t>
            </a:r>
          </a:p>
          <a:p>
            <a:pPr marL="0" lvl="0" indent="0" algn="r">
              <a:buNone/>
            </a:pPr>
            <a:r>
              <a:rPr lang="en-GB" dirty="0" smtClean="0"/>
              <a:t>[ 8 marks ]</a:t>
            </a:r>
          </a:p>
          <a:p>
            <a:pPr marL="0" lvl="0" indent="0" algn="r">
              <a:buNone/>
            </a:pPr>
            <a:endParaRPr lang="en-GB" dirty="0"/>
          </a:p>
          <a:p>
            <a:pPr marL="457200" lvl="0" indent="-457200">
              <a:buFont typeface="+mj-lt"/>
              <a:buAutoNum type="alphaLcParenR" startAt="2"/>
            </a:pPr>
            <a:r>
              <a:rPr lang="en-GB" dirty="0"/>
              <a:t>Explain the issues that must be considered when choosing a primary key for a database </a:t>
            </a:r>
            <a:r>
              <a:rPr lang="en-GB" dirty="0" smtClean="0"/>
              <a:t>table</a:t>
            </a:r>
          </a:p>
          <a:p>
            <a:pPr marL="0" lvl="0" indent="0" algn="r">
              <a:buNone/>
            </a:pPr>
            <a:r>
              <a:rPr lang="en-GB" dirty="0" smtClean="0"/>
              <a:t>[ 10 marks ]</a:t>
            </a:r>
          </a:p>
          <a:p>
            <a:pPr marL="0" lvl="0" indent="0" algn="r">
              <a:buNone/>
            </a:pPr>
            <a:endParaRPr lang="en-GB" dirty="0"/>
          </a:p>
          <a:p>
            <a:pPr marL="457200" lvl="0" indent="-457200">
              <a:buFont typeface="+mj-lt"/>
              <a:buAutoNum type="alphaLcParenR" startAt="3"/>
            </a:pPr>
            <a:r>
              <a:rPr lang="en-GB" dirty="0"/>
              <a:t>Explain why a database designer might choose to use a </a:t>
            </a:r>
            <a:r>
              <a:rPr lang="en-GB" i="1" dirty="0"/>
              <a:t>synthetic </a:t>
            </a:r>
            <a:r>
              <a:rPr lang="en-GB" i="1" dirty="0" smtClean="0"/>
              <a:t>key</a:t>
            </a:r>
          </a:p>
          <a:p>
            <a:pPr marL="0" lvl="0" indent="0" algn="r">
              <a:buNone/>
            </a:pPr>
            <a:r>
              <a:rPr lang="en-GB" dirty="0" smtClean="0"/>
              <a:t>[ 7 marks ]</a:t>
            </a:r>
            <a:endParaRPr lang="en-GB" dirty="0"/>
          </a:p>
          <a:p>
            <a:endParaRPr lang="en-GB" dirty="0"/>
          </a:p>
        </p:txBody>
      </p:sp>
    </p:spTree>
    <p:extLst>
      <p:ext uri="{BB962C8B-B14F-4D97-AF65-F5344CB8AC3E}">
        <p14:creationId xmlns:p14="http://schemas.microsoft.com/office/powerpoint/2010/main" val="3299032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Keys</a:t>
            </a:r>
            <a:endParaRPr lang="en-GB" dirty="0"/>
          </a:p>
        </p:txBody>
      </p:sp>
      <p:sp>
        <p:nvSpPr>
          <p:cNvPr id="3" name="Content Placeholder 2"/>
          <p:cNvSpPr>
            <a:spLocks noGrp="1"/>
          </p:cNvSpPr>
          <p:nvPr>
            <p:ph idx="1"/>
          </p:nvPr>
        </p:nvSpPr>
        <p:spPr/>
        <p:txBody>
          <a:bodyPr/>
          <a:lstStyle/>
          <a:p>
            <a:pPr marL="457200" lvl="0" indent="-457200">
              <a:buFont typeface="+mj-lt"/>
              <a:buAutoNum type="alphaLcParenR"/>
            </a:pPr>
            <a:r>
              <a:rPr lang="en-GB" dirty="0"/>
              <a:t>Explain the term </a:t>
            </a:r>
            <a:r>
              <a:rPr lang="en-GB" i="1" dirty="0"/>
              <a:t>candidate </a:t>
            </a:r>
            <a:r>
              <a:rPr lang="en-GB" i="1" dirty="0" smtClean="0"/>
              <a:t>key</a:t>
            </a:r>
          </a:p>
          <a:p>
            <a:pPr marL="0" lvl="0" indent="0" algn="r">
              <a:buNone/>
            </a:pPr>
            <a:r>
              <a:rPr lang="en-GB" dirty="0" smtClean="0"/>
              <a:t>[ 8 marks ]</a:t>
            </a:r>
            <a:endParaRPr lang="en-GB" dirty="0"/>
          </a:p>
          <a:p>
            <a:pPr marL="0" indent="0">
              <a:buNone/>
            </a:pPr>
            <a:endParaRPr lang="en-GB" dirty="0" smtClean="0"/>
          </a:p>
          <a:p>
            <a:pPr marL="0" indent="0">
              <a:buNone/>
            </a:pPr>
            <a:r>
              <a:rPr lang="en-GB" dirty="0" smtClean="0"/>
              <a:t>Purpose of a key</a:t>
            </a:r>
          </a:p>
          <a:p>
            <a:pPr marL="0" indent="0">
              <a:buNone/>
            </a:pPr>
            <a:r>
              <a:rPr lang="en-GB" dirty="0" smtClean="0"/>
              <a:t>Characteristics of a candidate key in contrast to other categories</a:t>
            </a:r>
          </a:p>
        </p:txBody>
      </p:sp>
    </p:spTree>
    <p:extLst>
      <p:ext uri="{BB962C8B-B14F-4D97-AF65-F5344CB8AC3E}">
        <p14:creationId xmlns:p14="http://schemas.microsoft.com/office/powerpoint/2010/main" val="1208146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Keys</a:t>
            </a:r>
            <a:endParaRPr lang="en-GB" dirty="0"/>
          </a:p>
        </p:txBody>
      </p:sp>
      <p:sp>
        <p:nvSpPr>
          <p:cNvPr id="3" name="Content Placeholder 2"/>
          <p:cNvSpPr>
            <a:spLocks noGrp="1"/>
          </p:cNvSpPr>
          <p:nvPr>
            <p:ph idx="1"/>
          </p:nvPr>
        </p:nvSpPr>
        <p:spPr/>
        <p:txBody>
          <a:bodyPr/>
          <a:lstStyle/>
          <a:p>
            <a:pPr marL="457200" lvl="0" indent="-457200">
              <a:buFont typeface="+mj-lt"/>
              <a:buAutoNum type="alphaLcParenR" startAt="2"/>
            </a:pPr>
            <a:r>
              <a:rPr lang="en-GB" dirty="0" smtClean="0"/>
              <a:t>Explain </a:t>
            </a:r>
            <a:r>
              <a:rPr lang="en-GB" dirty="0"/>
              <a:t>the issues that must be considered when choosing a primary key for a database </a:t>
            </a:r>
            <a:r>
              <a:rPr lang="en-GB" dirty="0" smtClean="0"/>
              <a:t>table</a:t>
            </a:r>
          </a:p>
          <a:p>
            <a:pPr marL="0" lvl="0" indent="0" algn="r">
              <a:buNone/>
            </a:pPr>
            <a:r>
              <a:rPr lang="en-GB" dirty="0" smtClean="0"/>
              <a:t>[ 10 marks ]</a:t>
            </a:r>
            <a:endParaRPr lang="en-GB" dirty="0"/>
          </a:p>
          <a:p>
            <a:pPr marL="0" indent="0">
              <a:buNone/>
            </a:pPr>
            <a:r>
              <a:rPr lang="en-GB" dirty="0" smtClean="0"/>
              <a:t>Must have a value – why?</a:t>
            </a:r>
          </a:p>
          <a:p>
            <a:pPr marL="0" indent="0">
              <a:buNone/>
            </a:pPr>
            <a:r>
              <a:rPr lang="en-GB" dirty="0" smtClean="0"/>
              <a:t>Must be unique – why?</a:t>
            </a:r>
          </a:p>
          <a:p>
            <a:pPr marL="0" indent="0">
              <a:buNone/>
            </a:pPr>
            <a:r>
              <a:rPr lang="en-GB" dirty="0" smtClean="0"/>
              <a:t>Must not change – why?</a:t>
            </a:r>
          </a:p>
          <a:p>
            <a:pPr marL="0" indent="0">
              <a:buNone/>
            </a:pPr>
            <a:r>
              <a:rPr lang="en-GB" dirty="0" smtClean="0"/>
              <a:t>Example which illustrates one or more of these issues</a:t>
            </a:r>
            <a:endParaRPr lang="en-GB" dirty="0"/>
          </a:p>
        </p:txBody>
      </p:sp>
    </p:spTree>
    <p:extLst>
      <p:ext uri="{BB962C8B-B14F-4D97-AF65-F5344CB8AC3E}">
        <p14:creationId xmlns:p14="http://schemas.microsoft.com/office/powerpoint/2010/main" val="159771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Keys</a:t>
            </a:r>
            <a:endParaRPr lang="en-GB" dirty="0"/>
          </a:p>
        </p:txBody>
      </p:sp>
      <p:sp>
        <p:nvSpPr>
          <p:cNvPr id="3" name="Content Placeholder 2"/>
          <p:cNvSpPr>
            <a:spLocks noGrp="1"/>
          </p:cNvSpPr>
          <p:nvPr>
            <p:ph idx="1"/>
          </p:nvPr>
        </p:nvSpPr>
        <p:spPr/>
        <p:txBody>
          <a:bodyPr/>
          <a:lstStyle/>
          <a:p>
            <a:pPr marL="457200" lvl="0" indent="-457200">
              <a:buFont typeface="+mj-lt"/>
              <a:buAutoNum type="alphaLcParenR" startAt="3"/>
            </a:pPr>
            <a:r>
              <a:rPr lang="en-GB" dirty="0" smtClean="0"/>
              <a:t>Explain </a:t>
            </a:r>
            <a:r>
              <a:rPr lang="en-GB" dirty="0"/>
              <a:t>why a database designer might choose to use a </a:t>
            </a:r>
            <a:r>
              <a:rPr lang="en-GB" i="1" dirty="0"/>
              <a:t>synthetic </a:t>
            </a:r>
            <a:r>
              <a:rPr lang="en-GB" i="1" dirty="0" smtClean="0"/>
              <a:t>key</a:t>
            </a:r>
          </a:p>
          <a:p>
            <a:pPr marL="0" lvl="0" indent="0" algn="r">
              <a:buNone/>
            </a:pPr>
            <a:r>
              <a:rPr lang="en-GB" dirty="0" smtClean="0"/>
              <a:t>[ 7 marks ]</a:t>
            </a:r>
            <a:endParaRPr lang="en-GB" dirty="0"/>
          </a:p>
          <a:p>
            <a:pPr marL="0" indent="0">
              <a:buNone/>
            </a:pPr>
            <a:r>
              <a:rPr lang="en-GB" dirty="0" smtClean="0"/>
              <a:t>Definition</a:t>
            </a:r>
          </a:p>
          <a:p>
            <a:pPr marL="0" indent="0">
              <a:buNone/>
            </a:pPr>
            <a:r>
              <a:rPr lang="en-GB" dirty="0" smtClean="0"/>
              <a:t>No viable key choice available</a:t>
            </a:r>
          </a:p>
          <a:p>
            <a:pPr marL="0" indent="0">
              <a:buNone/>
            </a:pPr>
            <a:r>
              <a:rPr lang="en-GB" dirty="0" smtClean="0"/>
              <a:t>Pragmatic reasons</a:t>
            </a:r>
          </a:p>
          <a:p>
            <a:pPr lvl="1"/>
            <a:r>
              <a:rPr lang="en-GB" dirty="0" smtClean="0"/>
              <a:t>Timing of data entry</a:t>
            </a:r>
          </a:p>
          <a:p>
            <a:pPr lvl="1"/>
            <a:r>
              <a:rPr lang="en-GB" dirty="0" smtClean="0"/>
              <a:t>Avoiding composite keys</a:t>
            </a:r>
          </a:p>
          <a:p>
            <a:pPr lvl="1"/>
            <a:r>
              <a:rPr lang="en-GB" dirty="0" smtClean="0"/>
              <a:t>Avoiding difficult </a:t>
            </a:r>
            <a:r>
              <a:rPr lang="en-GB" dirty="0" err="1" smtClean="0"/>
              <a:t>datatypes</a:t>
            </a:r>
            <a:r>
              <a:rPr lang="en-GB" dirty="0" smtClean="0"/>
              <a:t> – </a:t>
            </a:r>
            <a:r>
              <a:rPr lang="en-GB" dirty="0" err="1" smtClean="0"/>
              <a:t>eg</a:t>
            </a:r>
            <a:r>
              <a:rPr lang="en-GB" dirty="0" smtClean="0"/>
              <a:t> dates</a:t>
            </a:r>
          </a:p>
          <a:p>
            <a:pPr lvl="1"/>
            <a:r>
              <a:rPr lang="en-GB" dirty="0" smtClean="0"/>
              <a:t>To enforce coding standards</a:t>
            </a:r>
            <a:endParaRPr lang="en-GB" dirty="0"/>
          </a:p>
        </p:txBody>
      </p:sp>
    </p:spTree>
    <p:extLst>
      <p:ext uri="{BB962C8B-B14F-4D97-AF65-F5344CB8AC3E}">
        <p14:creationId xmlns:p14="http://schemas.microsoft.com/office/powerpoint/2010/main" val="307862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Cardinality</a:t>
            </a:r>
            <a:endParaRPr lang="en-GB" dirty="0"/>
          </a:p>
        </p:txBody>
      </p:sp>
      <p:sp>
        <p:nvSpPr>
          <p:cNvPr id="3" name="Content Placeholder 2"/>
          <p:cNvSpPr>
            <a:spLocks noGrp="1"/>
          </p:cNvSpPr>
          <p:nvPr>
            <p:ph idx="1"/>
          </p:nvPr>
        </p:nvSpPr>
        <p:spPr/>
        <p:txBody>
          <a:bodyPr/>
          <a:lstStyle/>
          <a:p>
            <a:pPr marL="457200" lvl="0" indent="-457200">
              <a:buFont typeface="+mj-lt"/>
              <a:buAutoNum type="alphaLcParenR"/>
            </a:pPr>
            <a:r>
              <a:rPr lang="en-GB" dirty="0"/>
              <a:t>Describe three types of relationship between entities in terms of </a:t>
            </a:r>
            <a:r>
              <a:rPr lang="en-GB" dirty="0" smtClean="0"/>
              <a:t>cardinality</a:t>
            </a:r>
          </a:p>
          <a:p>
            <a:pPr marL="0" lvl="0" indent="0" algn="r">
              <a:buNone/>
            </a:pPr>
            <a:r>
              <a:rPr lang="en-GB" dirty="0" smtClean="0"/>
              <a:t>[ 10 Marks ]</a:t>
            </a:r>
          </a:p>
          <a:p>
            <a:pPr marL="0" lvl="0" indent="0" algn="r">
              <a:buNone/>
            </a:pPr>
            <a:endParaRPr lang="en-GB" dirty="0"/>
          </a:p>
          <a:p>
            <a:pPr marL="457200" lvl="0" indent="-457200">
              <a:buFont typeface="+mj-lt"/>
              <a:buAutoNum type="alphaLcParenR" startAt="2"/>
            </a:pPr>
            <a:r>
              <a:rPr lang="en-GB" dirty="0"/>
              <a:t>Explain how each of these types of relationship can be represented in a relational database</a:t>
            </a:r>
          </a:p>
          <a:p>
            <a:pPr marL="0" indent="0" algn="r">
              <a:buNone/>
            </a:pPr>
            <a:r>
              <a:rPr lang="en-GB" dirty="0" smtClean="0"/>
              <a:t>[ 15 Marks ]</a:t>
            </a:r>
            <a:endParaRPr lang="en-GB" dirty="0"/>
          </a:p>
        </p:txBody>
      </p:sp>
    </p:spTree>
    <p:extLst>
      <p:ext uri="{BB962C8B-B14F-4D97-AF65-F5344CB8AC3E}">
        <p14:creationId xmlns:p14="http://schemas.microsoft.com/office/powerpoint/2010/main" val="2522178733"/>
      </p:ext>
    </p:extLst>
  </p:cSld>
  <p:clrMapOvr>
    <a:masterClrMapping/>
  </p:clrMapOvr>
</p:sld>
</file>

<file path=ppt/theme/theme1.xml><?xml version="1.0" encoding="utf-8"?>
<a:theme xmlns:a="http://schemas.openxmlformats.org/drawingml/2006/main" name="Napier">
  <a:themeElements>
    <a:clrScheme name="Custom 1">
      <a:dk1>
        <a:sysClr val="windowText" lastClr="000000"/>
      </a:dk1>
      <a:lt1>
        <a:sysClr val="window" lastClr="FFFFFF"/>
      </a:lt1>
      <a:dk2>
        <a:srgbClr val="366092"/>
      </a:dk2>
      <a:lt2>
        <a:srgbClr val="EEECE1"/>
      </a:lt2>
      <a:accent1>
        <a:srgbClr val="FFFFFF"/>
      </a:accent1>
      <a:accent2>
        <a:srgbClr val="C0504D"/>
      </a:accent2>
      <a:accent3>
        <a:srgbClr val="C00000"/>
      </a:accent3>
      <a:accent4>
        <a:srgbClr val="8064A2"/>
      </a:accent4>
      <a:accent5>
        <a:srgbClr val="4BACC6"/>
      </a:accent5>
      <a:accent6>
        <a:srgbClr val="000000"/>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Napier</Template>
  <TotalTime>1528</TotalTime>
  <Words>1626</Words>
  <Application>Microsoft Office PowerPoint</Application>
  <PresentationFormat>On-screen Show (4:3)</PresentationFormat>
  <Paragraphs>376</Paragraphs>
  <Slides>31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31</vt:i4>
      </vt:variant>
    </vt:vector>
  </HeadingPairs>
  <TitlesOfParts>
    <vt:vector size="36" baseType="lpstr">
      <vt:lpstr>Arial</vt:lpstr>
      <vt:lpstr>Calibri</vt:lpstr>
      <vt:lpstr>Times New Roman</vt:lpstr>
      <vt:lpstr>Napier</vt:lpstr>
      <vt:lpstr>Custom Design</vt:lpstr>
      <vt:lpstr>Practice exam questions</vt:lpstr>
      <vt:lpstr>Database fundamentals</vt:lpstr>
      <vt:lpstr>Database fundamentals</vt:lpstr>
      <vt:lpstr>Database fundamentals</vt:lpstr>
      <vt:lpstr>Keys</vt:lpstr>
      <vt:lpstr>Keys</vt:lpstr>
      <vt:lpstr>Keys</vt:lpstr>
      <vt:lpstr>Keys</vt:lpstr>
      <vt:lpstr>Cardinality</vt:lpstr>
      <vt:lpstr>Cardinality</vt:lpstr>
      <vt:lpstr>Cardinality</vt:lpstr>
      <vt:lpstr>Database design</vt:lpstr>
      <vt:lpstr>Database design</vt:lpstr>
      <vt:lpstr>Database design</vt:lpstr>
      <vt:lpstr>Database design</vt:lpstr>
      <vt:lpstr>Normalisation (continues on next slide)</vt:lpstr>
      <vt:lpstr>Normalisation (continued)</vt:lpstr>
      <vt:lpstr>Normalisation (1NF)</vt:lpstr>
      <vt:lpstr>Normalisation (2NF)</vt:lpstr>
      <vt:lpstr>Normalisation (3NF)</vt:lpstr>
      <vt:lpstr>DDL/DML (continues on next slide)</vt:lpstr>
      <vt:lpstr>DDL/DML (continued)</vt:lpstr>
      <vt:lpstr>DDL/DML</vt:lpstr>
      <vt:lpstr>DDL/DML</vt:lpstr>
      <vt:lpstr>DDL/DML</vt:lpstr>
      <vt:lpstr>Transactions and concurrency</vt:lpstr>
      <vt:lpstr>Transactions and concurrency</vt:lpstr>
      <vt:lpstr>Transactions and concurrency</vt:lpstr>
      <vt:lpstr>ER modelling</vt:lpstr>
      <vt:lpstr>ER modelling</vt:lpstr>
      <vt:lpstr>ER modelling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introduction: what is a database?</dc:title>
  <dc:creator>Brian Davison</dc:creator>
  <cp:lastModifiedBy>Davison, Brian</cp:lastModifiedBy>
  <cp:revision>94</cp:revision>
  <dcterms:created xsi:type="dcterms:W3CDTF">2008-09-25T19:26:56Z</dcterms:created>
  <dcterms:modified xsi:type="dcterms:W3CDTF">2014-11-07T07:31:42Z</dcterms:modified>
</cp:coreProperties>
</file>