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6" r:id="rId2"/>
    <p:sldId id="257" r:id="rId3"/>
    <p:sldId id="263" r:id="rId4"/>
    <p:sldId id="264" r:id="rId5"/>
    <p:sldId id="265" r:id="rId6"/>
    <p:sldId id="266" r:id="rId7"/>
    <p:sldId id="258" r:id="rId8"/>
    <p:sldId id="260" r:id="rId9"/>
    <p:sldId id="261" r:id="rId10"/>
    <p:sldId id="262" r:id="rId11"/>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493" y="-6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a:defRPr sz="1200"/>
            </a:lvl1pPr>
          </a:lstStyle>
          <a:p>
            <a:pPr>
              <a:defRPr/>
            </a:pPr>
            <a:endParaRPr lang="en-US"/>
          </a:p>
        </p:txBody>
      </p:sp>
      <p:sp>
        <p:nvSpPr>
          <p:cNvPr id="921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a:defRPr sz="1200"/>
            </a:lvl1pPr>
          </a:lstStyle>
          <a:p>
            <a:pPr>
              <a:defRPr/>
            </a:pPr>
            <a:endParaRPr lang="en-US"/>
          </a:p>
        </p:txBody>
      </p:sp>
      <p:sp>
        <p:nvSpPr>
          <p:cNvPr id="922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a:defRPr sz="1200"/>
            </a:lvl1pPr>
          </a:lstStyle>
          <a:p>
            <a:pPr>
              <a:defRPr/>
            </a:pPr>
            <a:endParaRPr lang="en-US"/>
          </a:p>
        </p:txBody>
      </p:sp>
      <p:sp>
        <p:nvSpPr>
          <p:cNvPr id="922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a:defRPr sz="1200"/>
            </a:lvl1pPr>
          </a:lstStyle>
          <a:p>
            <a:pPr>
              <a:defRPr/>
            </a:pPr>
            <a:fld id="{62179B03-27C7-4CED-830C-6783BB6C503E}" type="slidenum">
              <a:rPr lang="en-US"/>
              <a:pPr>
                <a:defRPr/>
              </a:pPr>
              <a:t>‹#›</a:t>
            </a:fld>
            <a:endParaRPr lang="en-US"/>
          </a:p>
        </p:txBody>
      </p:sp>
    </p:spTree>
    <p:extLst>
      <p:ext uri="{BB962C8B-B14F-4D97-AF65-F5344CB8AC3E}">
        <p14:creationId xmlns:p14="http://schemas.microsoft.com/office/powerpoint/2010/main" val="410763538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131990-0F8E-47F3-8D9C-94CCD93AA9DB}" type="slidenum">
              <a:rPr lang="en-US"/>
              <a:pPr>
                <a:defRPr/>
              </a:pPr>
              <a:t>‹#›</a:t>
            </a:fld>
            <a:endParaRPr lang="en-US"/>
          </a:p>
        </p:txBody>
      </p:sp>
    </p:spTree>
    <p:extLst>
      <p:ext uri="{BB962C8B-B14F-4D97-AF65-F5344CB8AC3E}">
        <p14:creationId xmlns:p14="http://schemas.microsoft.com/office/powerpoint/2010/main" val="233952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F2E56C-4AC6-441B-A9FC-32DBCFBFE57B}" type="slidenum">
              <a:rPr lang="en-US"/>
              <a:pPr>
                <a:defRPr/>
              </a:pPr>
              <a:t>‹#›</a:t>
            </a:fld>
            <a:endParaRPr lang="en-US"/>
          </a:p>
        </p:txBody>
      </p:sp>
    </p:spTree>
    <p:extLst>
      <p:ext uri="{BB962C8B-B14F-4D97-AF65-F5344CB8AC3E}">
        <p14:creationId xmlns:p14="http://schemas.microsoft.com/office/powerpoint/2010/main" val="1261624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F10211-E65D-4092-9589-688468DC74B2}" type="slidenum">
              <a:rPr lang="en-US"/>
              <a:pPr>
                <a:defRPr/>
              </a:pPr>
              <a:t>‹#›</a:t>
            </a:fld>
            <a:endParaRPr lang="en-US"/>
          </a:p>
        </p:txBody>
      </p:sp>
    </p:spTree>
    <p:extLst>
      <p:ext uri="{BB962C8B-B14F-4D97-AF65-F5344CB8AC3E}">
        <p14:creationId xmlns:p14="http://schemas.microsoft.com/office/powerpoint/2010/main" val="4286256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FEF131A-0F30-4BAA-A8FE-A83DFE5E72AC}" type="slidenum">
              <a:rPr lang="en-US"/>
              <a:pPr>
                <a:defRPr/>
              </a:pPr>
              <a:t>‹#›</a:t>
            </a:fld>
            <a:endParaRPr lang="en-US"/>
          </a:p>
        </p:txBody>
      </p:sp>
    </p:spTree>
    <p:extLst>
      <p:ext uri="{BB962C8B-B14F-4D97-AF65-F5344CB8AC3E}">
        <p14:creationId xmlns:p14="http://schemas.microsoft.com/office/powerpoint/2010/main" val="85578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FA93DC-B9BA-48FD-9529-8C4F3482C6C4}" type="slidenum">
              <a:rPr lang="en-US"/>
              <a:pPr>
                <a:defRPr/>
              </a:pPr>
              <a:t>‹#›</a:t>
            </a:fld>
            <a:endParaRPr lang="en-US"/>
          </a:p>
        </p:txBody>
      </p:sp>
    </p:spTree>
    <p:extLst>
      <p:ext uri="{BB962C8B-B14F-4D97-AF65-F5344CB8AC3E}">
        <p14:creationId xmlns:p14="http://schemas.microsoft.com/office/powerpoint/2010/main" val="17423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36D12DF-EE7E-4A4A-A2B8-866A24909128}" type="slidenum">
              <a:rPr lang="en-US"/>
              <a:pPr>
                <a:defRPr/>
              </a:pPr>
              <a:t>‹#›</a:t>
            </a:fld>
            <a:endParaRPr lang="en-US"/>
          </a:p>
        </p:txBody>
      </p:sp>
    </p:spTree>
    <p:extLst>
      <p:ext uri="{BB962C8B-B14F-4D97-AF65-F5344CB8AC3E}">
        <p14:creationId xmlns:p14="http://schemas.microsoft.com/office/powerpoint/2010/main" val="2705273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797EA58-67F7-4111-BEDB-B410F2E005D6}" type="slidenum">
              <a:rPr lang="en-US"/>
              <a:pPr>
                <a:defRPr/>
              </a:pPr>
              <a:t>‹#›</a:t>
            </a:fld>
            <a:endParaRPr lang="en-US"/>
          </a:p>
        </p:txBody>
      </p:sp>
    </p:spTree>
    <p:extLst>
      <p:ext uri="{BB962C8B-B14F-4D97-AF65-F5344CB8AC3E}">
        <p14:creationId xmlns:p14="http://schemas.microsoft.com/office/powerpoint/2010/main" val="97211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2F9D269-73AA-4289-8E5C-0BFB559CDC7E}" type="slidenum">
              <a:rPr lang="en-US"/>
              <a:pPr>
                <a:defRPr/>
              </a:pPr>
              <a:t>‹#›</a:t>
            </a:fld>
            <a:endParaRPr lang="en-US"/>
          </a:p>
        </p:txBody>
      </p:sp>
    </p:spTree>
    <p:extLst>
      <p:ext uri="{BB962C8B-B14F-4D97-AF65-F5344CB8AC3E}">
        <p14:creationId xmlns:p14="http://schemas.microsoft.com/office/powerpoint/2010/main" val="85539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B19FB30-0432-4840-8A37-70512A6C70FD}" type="slidenum">
              <a:rPr lang="en-US"/>
              <a:pPr>
                <a:defRPr/>
              </a:pPr>
              <a:t>‹#›</a:t>
            </a:fld>
            <a:endParaRPr lang="en-US"/>
          </a:p>
        </p:txBody>
      </p:sp>
    </p:spTree>
    <p:extLst>
      <p:ext uri="{BB962C8B-B14F-4D97-AF65-F5344CB8AC3E}">
        <p14:creationId xmlns:p14="http://schemas.microsoft.com/office/powerpoint/2010/main" val="149224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574E899-2939-4B2F-8BB5-C00A509A0177}" type="slidenum">
              <a:rPr lang="en-US"/>
              <a:pPr>
                <a:defRPr/>
              </a:pPr>
              <a:t>‹#›</a:t>
            </a:fld>
            <a:endParaRPr lang="en-US"/>
          </a:p>
        </p:txBody>
      </p:sp>
    </p:spTree>
    <p:extLst>
      <p:ext uri="{BB962C8B-B14F-4D97-AF65-F5344CB8AC3E}">
        <p14:creationId xmlns:p14="http://schemas.microsoft.com/office/powerpoint/2010/main" val="1375370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B1153A6-B729-44A0-8E55-C7B8D1B21DD8}" type="slidenum">
              <a:rPr lang="en-US"/>
              <a:pPr>
                <a:defRPr/>
              </a:pPr>
              <a:t>‹#›</a:t>
            </a:fld>
            <a:endParaRPr lang="en-US"/>
          </a:p>
        </p:txBody>
      </p:sp>
    </p:spTree>
    <p:extLst>
      <p:ext uri="{BB962C8B-B14F-4D97-AF65-F5344CB8AC3E}">
        <p14:creationId xmlns:p14="http://schemas.microsoft.com/office/powerpoint/2010/main" val="308854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B969C96-62A2-4DB3-8A20-188B997CE59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4213" y="1268413"/>
            <a:ext cx="7772400" cy="1470025"/>
          </a:xfrm>
        </p:spPr>
        <p:txBody>
          <a:bodyPr/>
          <a:lstStyle/>
          <a:p>
            <a:pPr eaLnBrk="1" hangingPunct="1"/>
            <a:r>
              <a:rPr lang="en-GB" smtClean="0"/>
              <a:t>Fundamentals of Parallel Systems</a:t>
            </a:r>
            <a:endParaRPr lang="en-US" smtClean="0"/>
          </a:p>
        </p:txBody>
      </p:sp>
      <p:sp>
        <p:nvSpPr>
          <p:cNvPr id="2051" name="Rectangle 3"/>
          <p:cNvSpPr>
            <a:spLocks noGrp="1" noChangeArrowheads="1"/>
          </p:cNvSpPr>
          <p:nvPr>
            <p:ph type="subTitle" idx="1"/>
          </p:nvPr>
        </p:nvSpPr>
        <p:spPr>
          <a:xfrm>
            <a:off x="1371600" y="3357563"/>
            <a:ext cx="6400800" cy="2281237"/>
          </a:xfrm>
        </p:spPr>
        <p:txBody>
          <a:bodyPr/>
          <a:lstStyle/>
          <a:p>
            <a:pPr eaLnBrk="1" hangingPunct="1">
              <a:lnSpc>
                <a:spcPct val="90000"/>
              </a:lnSpc>
            </a:pPr>
            <a:r>
              <a:rPr lang="en-GB" smtClean="0"/>
              <a:t>SET09109</a:t>
            </a:r>
          </a:p>
          <a:p>
            <a:pPr eaLnBrk="1" hangingPunct="1">
              <a:lnSpc>
                <a:spcPct val="90000"/>
              </a:lnSpc>
            </a:pPr>
            <a:r>
              <a:rPr lang="en-GB" smtClean="0"/>
              <a:t>Module Content</a:t>
            </a:r>
          </a:p>
          <a:p>
            <a:pPr eaLnBrk="1" hangingPunct="1">
              <a:lnSpc>
                <a:spcPct val="90000"/>
              </a:lnSpc>
            </a:pPr>
            <a:r>
              <a:rPr lang="en-GB" smtClean="0"/>
              <a:t>Lecture 1A - 1</a:t>
            </a:r>
          </a:p>
          <a:p>
            <a:pPr eaLnBrk="1" hangingPunct="1">
              <a:lnSpc>
                <a:spcPct val="90000"/>
              </a:lnSpc>
            </a:pPr>
            <a:r>
              <a:rPr lang="en-GB" smtClean="0"/>
              <a:t>Jon Kerridge  D30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Assessment</a:t>
            </a:r>
            <a:endParaRPr lang="en-US" smtClean="0"/>
          </a:p>
        </p:txBody>
      </p:sp>
      <p:sp>
        <p:nvSpPr>
          <p:cNvPr id="11267" name="Rectangle 3"/>
          <p:cNvSpPr>
            <a:spLocks noGrp="1" noChangeArrowheads="1"/>
          </p:cNvSpPr>
          <p:nvPr>
            <p:ph type="body" idx="1"/>
          </p:nvPr>
        </p:nvSpPr>
        <p:spPr/>
        <p:txBody>
          <a:bodyPr/>
          <a:lstStyle/>
          <a:p>
            <a:pPr eaLnBrk="1" hangingPunct="1">
              <a:lnSpc>
                <a:spcPct val="80000"/>
              </a:lnSpc>
            </a:pPr>
            <a:r>
              <a:rPr lang="en-GB" sz="2800" dirty="0" smtClean="0"/>
              <a:t>The module is assessed both by examination (50%) and a practical assessment (50%), which comprises the collection of solutions to the </a:t>
            </a:r>
            <a:r>
              <a:rPr lang="en-GB" sz="2800" dirty="0" err="1" smtClean="0"/>
              <a:t>Practicals</a:t>
            </a:r>
            <a:r>
              <a:rPr lang="en-GB" sz="2800" dirty="0" smtClean="0"/>
              <a:t> submitted as a whole as a lab-book</a:t>
            </a:r>
          </a:p>
          <a:p>
            <a:pPr eaLnBrk="1" hangingPunct="1">
              <a:lnSpc>
                <a:spcPct val="80000"/>
              </a:lnSpc>
            </a:pPr>
            <a:r>
              <a:rPr lang="en-GB" sz="2800" dirty="0" smtClean="0"/>
              <a:t>The practical classes will provide you with the parallel programming skills required to implement a solution to a problem and then critically evaluate it.</a:t>
            </a:r>
          </a:p>
          <a:p>
            <a:pPr eaLnBrk="1" hangingPunct="1">
              <a:lnSpc>
                <a:spcPct val="80000"/>
              </a:lnSpc>
            </a:pPr>
            <a:r>
              <a:rPr lang="en-GB" sz="2800" dirty="0" smtClean="0"/>
              <a:t>Attendance at the practical classes is </a:t>
            </a:r>
            <a:r>
              <a:rPr lang="en-GB" b="1" dirty="0" smtClean="0">
                <a:solidFill>
                  <a:srgbClr val="FF0000"/>
                </a:solidFill>
              </a:rPr>
              <a:t>absolutely vital</a:t>
            </a:r>
            <a:r>
              <a:rPr lang="en-GB" sz="2800" dirty="0" smtClean="0"/>
              <a:t> if you are to develop these skills. </a:t>
            </a:r>
            <a:endParaRPr 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smtClean="0"/>
              <a:t>What you will learn -1</a:t>
            </a:r>
            <a:endParaRPr lang="en-US" smtClean="0"/>
          </a:p>
        </p:txBody>
      </p:sp>
      <p:sp>
        <p:nvSpPr>
          <p:cNvPr id="3075" name="Rectangle 3"/>
          <p:cNvSpPr>
            <a:spLocks noGrp="1" noChangeArrowheads="1"/>
          </p:cNvSpPr>
          <p:nvPr>
            <p:ph type="body" idx="1"/>
          </p:nvPr>
        </p:nvSpPr>
        <p:spPr/>
        <p:txBody>
          <a:bodyPr/>
          <a:lstStyle/>
          <a:p>
            <a:pPr eaLnBrk="1" hangingPunct="1">
              <a:buFontTx/>
              <a:buNone/>
            </a:pPr>
            <a:r>
              <a:rPr lang="en-US" smtClean="0"/>
              <a:t>  </a:t>
            </a:r>
            <a:r>
              <a:rPr lang="en-GB" smtClean="0"/>
              <a:t> The concepts of parallel system design.  Parallel systems are becoming ever more prevalent as multi-core processors become commonplace in everyday computing equipment.  Many set-top boxes utilise parallel systems where the real-time constraints have to be well understood in order to create a viable and cost-effective solution. </a:t>
            </a:r>
          </a:p>
          <a:p>
            <a:pPr eaLnBrk="1" hangingPunct="1">
              <a:buFontTx/>
              <a:buNone/>
            </a:pPr>
            <a:r>
              <a:rPr lang="en-US" smtClean="0"/>
              <a:t/>
            </a:r>
            <a:br>
              <a:rPr lang="en-US" smtClean="0"/>
            </a:br>
            <a:endParaRPr 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GB" smtClean="0"/>
              <a:t>What you will learn - 2</a:t>
            </a:r>
          </a:p>
        </p:txBody>
      </p:sp>
      <p:sp>
        <p:nvSpPr>
          <p:cNvPr id="4099" name="Content Placeholder 2"/>
          <p:cNvSpPr>
            <a:spLocks noGrp="1"/>
          </p:cNvSpPr>
          <p:nvPr>
            <p:ph idx="1"/>
          </p:nvPr>
        </p:nvSpPr>
        <p:spPr/>
        <p:txBody>
          <a:bodyPr/>
          <a:lstStyle/>
          <a:p>
            <a:pPr eaLnBrk="1" hangingPunct="1"/>
            <a:r>
              <a:rPr lang="en-GB" sz="2800" smtClean="0"/>
              <a:t>Starting from four basic concepts, you will develop solutions to increasingly complex problems by adopting a parallel design paradigm.  </a:t>
            </a:r>
          </a:p>
          <a:p>
            <a:pPr eaLnBrk="1" hangingPunct="1"/>
            <a:r>
              <a:rPr lang="en-GB" sz="2800" smtClean="0"/>
              <a:t>The principal design pattern, client-server, provides a means of ensuring that one can reason about the behaviour of parallel systems.  </a:t>
            </a:r>
          </a:p>
          <a:p>
            <a:pPr eaLnBrk="1" hangingPunct="1"/>
            <a:r>
              <a:rPr lang="en-GB" sz="2800" smtClean="0"/>
              <a:t>This pattern is then exploited in a number of applications including the handling of events from real-time systems.</a:t>
            </a:r>
          </a:p>
          <a:p>
            <a:pPr eaLnBrk="1" hangingPunct="1"/>
            <a:endParaRPr lang="en-GB"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GB" smtClean="0"/>
              <a:t>The Technology</a:t>
            </a:r>
          </a:p>
        </p:txBody>
      </p:sp>
      <p:sp>
        <p:nvSpPr>
          <p:cNvPr id="5123" name="Content Placeholder 2"/>
          <p:cNvSpPr>
            <a:spLocks noGrp="1"/>
          </p:cNvSpPr>
          <p:nvPr>
            <p:ph idx="1"/>
          </p:nvPr>
        </p:nvSpPr>
        <p:spPr/>
        <p:txBody>
          <a:bodyPr/>
          <a:lstStyle/>
          <a:p>
            <a:pPr eaLnBrk="1" hangingPunct="1">
              <a:defRPr/>
            </a:pPr>
            <a:r>
              <a:rPr lang="en-GB" dirty="0" smtClean="0"/>
              <a:t>You will use the Groovy scripting language providing a front end to the Communicating Sequential Processes for Java package.  </a:t>
            </a:r>
          </a:p>
          <a:p>
            <a:pPr eaLnBrk="1" hangingPunct="1">
              <a:defRPr/>
            </a:pPr>
            <a:r>
              <a:rPr lang="en-GB" dirty="0" smtClean="0"/>
              <a:t>The Eclipse IDE will be used throughout the module.</a:t>
            </a:r>
          </a:p>
          <a:p>
            <a:pPr marL="0" indent="0" eaLnBrk="1" hangingPunct="1">
              <a:buFontTx/>
              <a:buNone/>
              <a:defRPr/>
            </a:pPr>
            <a:endParaRPr lang="en-GB"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GB" smtClean="0"/>
              <a:t>Module Content - 1</a:t>
            </a:r>
          </a:p>
        </p:txBody>
      </p:sp>
      <p:sp>
        <p:nvSpPr>
          <p:cNvPr id="6147" name="Content Placeholder 2"/>
          <p:cNvSpPr>
            <a:spLocks noGrp="1"/>
          </p:cNvSpPr>
          <p:nvPr>
            <p:ph idx="1"/>
          </p:nvPr>
        </p:nvSpPr>
        <p:spPr/>
        <p:txBody>
          <a:bodyPr/>
          <a:lstStyle/>
          <a:p>
            <a:pPr eaLnBrk="1" hangingPunct="1"/>
            <a:r>
              <a:rPr lang="en-GB" smtClean="0"/>
              <a:t>The basics: Processes, Channels, Alternative Selection and Timers.</a:t>
            </a:r>
          </a:p>
          <a:p>
            <a:pPr eaLnBrk="1" hangingPunct="1"/>
            <a:r>
              <a:rPr lang="en-GB" smtClean="0"/>
              <a:t>Parallel Composition: Build it like Lego</a:t>
            </a:r>
          </a:p>
          <a:p>
            <a:pPr eaLnBrk="1" hangingPunct="1"/>
            <a:r>
              <a:rPr lang="en-GB" smtClean="0"/>
              <a:t>Deadlock and Livelock avoidance: The Client-Server design pattern.</a:t>
            </a:r>
          </a:p>
          <a:p>
            <a:pPr eaLnBrk="1" hangingPunct="1"/>
            <a:r>
              <a:rPr lang="en-GB" smtClean="0"/>
              <a:t>Managing Real-time Events: Parallel Graphical User Interfaces</a:t>
            </a:r>
          </a:p>
          <a:p>
            <a:pPr eaLnBrk="1" hangingPunct="1"/>
            <a:r>
              <a:rPr lang="en-GB" smtClean="0"/>
              <a:t>Network enabled systems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GB" smtClean="0"/>
              <a:t>Module Content - 2</a:t>
            </a:r>
          </a:p>
        </p:txBody>
      </p:sp>
      <p:sp>
        <p:nvSpPr>
          <p:cNvPr id="7171" name="Content Placeholder 2"/>
          <p:cNvSpPr>
            <a:spLocks noGrp="1"/>
          </p:cNvSpPr>
          <p:nvPr>
            <p:ph idx="1"/>
          </p:nvPr>
        </p:nvSpPr>
        <p:spPr/>
        <p:txBody>
          <a:bodyPr/>
          <a:lstStyle/>
          <a:p>
            <a:pPr eaLnBrk="1" hangingPunct="1"/>
            <a:r>
              <a:rPr lang="en-GB" smtClean="0"/>
              <a:t>Shared Memory Synchronisation Primitives: barriers, alting barriers and buckets.</a:t>
            </a:r>
          </a:p>
          <a:p>
            <a:pPr eaLnBrk="1" hangingPunct="1"/>
            <a:r>
              <a:rPr lang="en-GB" smtClean="0"/>
              <a:t>Comparison with thread models and particularly the Java thread model.</a:t>
            </a:r>
          </a:p>
          <a:p>
            <a:pPr eaLnBrk="1" hangingPunct="1"/>
            <a:endParaRPr lang="en-GB"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Learning Outcomes</a:t>
            </a:r>
            <a:endParaRPr lang="en-US" smtClean="0"/>
          </a:p>
        </p:txBody>
      </p:sp>
      <p:sp>
        <p:nvSpPr>
          <p:cNvPr id="8195" name="Rectangle 3"/>
          <p:cNvSpPr>
            <a:spLocks noGrp="1" noChangeArrowheads="1"/>
          </p:cNvSpPr>
          <p:nvPr>
            <p:ph type="body" idx="1"/>
          </p:nvPr>
        </p:nvSpPr>
        <p:spPr/>
        <p:txBody>
          <a:bodyPr/>
          <a:lstStyle/>
          <a:p>
            <a:pPr eaLnBrk="1" hangingPunct="1"/>
            <a:r>
              <a:rPr lang="en-GB" sz="2400" dirty="0" smtClean="0"/>
              <a:t>LO1: Apply the concepts of Process, Parallel Alternative, Channel and Timer to a system design</a:t>
            </a:r>
          </a:p>
          <a:p>
            <a:pPr eaLnBrk="1" hangingPunct="1"/>
            <a:r>
              <a:rPr lang="en-GB" sz="2400" dirty="0" smtClean="0"/>
              <a:t>LO2: Analyse a solution to a problem for deadlock and </a:t>
            </a:r>
            <a:r>
              <a:rPr lang="en-GB" sz="2400" dirty="0" err="1" smtClean="0"/>
              <a:t>livelock</a:t>
            </a:r>
            <a:endParaRPr lang="en-GB" sz="2400" dirty="0" smtClean="0"/>
          </a:p>
          <a:p>
            <a:pPr eaLnBrk="1" hangingPunct="1"/>
            <a:r>
              <a:rPr lang="en-GB" sz="2400" dirty="0" smtClean="0"/>
              <a:t>LO3: Apply the concepts a substantial system </a:t>
            </a:r>
          </a:p>
          <a:p>
            <a:pPr eaLnBrk="1" hangingPunct="1"/>
            <a:r>
              <a:rPr lang="en-GB" sz="2400" dirty="0" smtClean="0"/>
              <a:t>LO4: Evaluate the benefit of the parallel approach over a thread based solution to a problem</a:t>
            </a:r>
          </a:p>
          <a:p>
            <a:pPr eaLnBrk="1" hangingPunct="1">
              <a:lnSpc>
                <a:spcPct val="90000"/>
              </a:lnSpc>
              <a:buFontTx/>
              <a:buNone/>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Teaching Strategy</a:t>
            </a:r>
            <a:endParaRPr lang="en-US" smtClean="0"/>
          </a:p>
        </p:txBody>
      </p:sp>
      <p:sp>
        <p:nvSpPr>
          <p:cNvPr id="9219" name="Rectangle 3"/>
          <p:cNvSpPr>
            <a:spLocks noGrp="1" noChangeArrowheads="1"/>
          </p:cNvSpPr>
          <p:nvPr>
            <p:ph type="body" idx="1"/>
          </p:nvPr>
        </p:nvSpPr>
        <p:spPr>
          <a:xfrm>
            <a:off x="428625" y="1357313"/>
            <a:ext cx="8229600" cy="5143500"/>
          </a:xfrm>
        </p:spPr>
        <p:txBody>
          <a:bodyPr/>
          <a:lstStyle/>
          <a:p>
            <a:pPr eaLnBrk="1" hangingPunct="1">
              <a:lnSpc>
                <a:spcPct val="80000"/>
              </a:lnSpc>
              <a:buFontTx/>
              <a:buNone/>
            </a:pPr>
            <a:endParaRPr lang="en-US" sz="1200" smtClean="0"/>
          </a:p>
          <a:p>
            <a:pPr eaLnBrk="1" hangingPunct="1"/>
            <a:r>
              <a:rPr lang="en-GB" sz="2800" smtClean="0"/>
              <a:t>Lectures will introduce the basic concepts, mostly by means of practical examples which will then be used to explain the underpinning theory based upon Hoare’s CSP.  Specific parallel patterns will also be introduced and students will be expected to evaluate these through practical examples.  </a:t>
            </a:r>
          </a:p>
          <a:p>
            <a:pPr eaLnBrk="1" hangingPunct="1"/>
            <a:r>
              <a:rPr lang="en-GB" sz="2800" smtClean="0"/>
              <a:t>The practical component of the module will allow students to develop solutions to typical programming problems from embedded systems and user interfaces.  </a:t>
            </a:r>
          </a:p>
          <a:p>
            <a:pPr eaLnBrk="1" hangingPunct="1">
              <a:lnSpc>
                <a:spcPct val="80000"/>
              </a:lnSpc>
              <a:buFontTx/>
              <a:buNone/>
            </a:pPr>
            <a:r>
              <a:rPr lang="en-US" sz="1200" smtClean="0"/>
              <a:t/>
            </a:r>
            <a:br>
              <a:rPr lang="en-US" sz="1200" smtClean="0"/>
            </a:br>
            <a:r>
              <a:rPr lang="en-US" sz="1200" smtClean="0"/>
              <a:t/>
            </a:r>
            <a:br>
              <a:rPr lang="en-US" sz="1200" smtClean="0"/>
            </a:br>
            <a:endParaRPr lang="en-US" sz="120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Resources</a:t>
            </a:r>
            <a:endParaRPr lang="en-US" smtClean="0"/>
          </a:p>
        </p:txBody>
      </p:sp>
      <p:sp>
        <p:nvSpPr>
          <p:cNvPr id="10243" name="Rectangle 3"/>
          <p:cNvSpPr>
            <a:spLocks noGrp="1" noChangeArrowheads="1"/>
          </p:cNvSpPr>
          <p:nvPr>
            <p:ph type="body" idx="1"/>
          </p:nvPr>
        </p:nvSpPr>
        <p:spPr/>
        <p:txBody>
          <a:bodyPr/>
          <a:lstStyle/>
          <a:p>
            <a:pPr eaLnBrk="1" hangingPunct="1">
              <a:lnSpc>
                <a:spcPct val="80000"/>
              </a:lnSpc>
            </a:pPr>
            <a:r>
              <a:rPr lang="en-US" sz="1800" dirty="0" smtClean="0"/>
              <a:t>Communicating Sequential Processes, CAR Hoare, available at http://www.usingcsp.com/cspbook.pdf </a:t>
            </a:r>
            <a:br>
              <a:rPr lang="en-US" sz="1800" dirty="0" smtClean="0"/>
            </a:br>
            <a:endParaRPr lang="en-US" sz="1800" dirty="0" smtClean="0"/>
          </a:p>
          <a:p>
            <a:pPr eaLnBrk="1" hangingPunct="1">
              <a:lnSpc>
                <a:spcPct val="80000"/>
              </a:lnSpc>
            </a:pPr>
            <a:r>
              <a:rPr lang="en-US" sz="1800" dirty="0" smtClean="0"/>
              <a:t>Papers from the Communicating Process Architecture conference series, specifically from 2000 onwards but earlier conferences also contain appropriate material, available at http://www.wotug.org/</a:t>
            </a:r>
            <a:br>
              <a:rPr lang="en-US" sz="1800" dirty="0" smtClean="0"/>
            </a:br>
            <a:endParaRPr lang="en-US" sz="1800" dirty="0" smtClean="0"/>
          </a:p>
          <a:p>
            <a:pPr eaLnBrk="1" hangingPunct="1">
              <a:lnSpc>
                <a:spcPct val="80000"/>
              </a:lnSpc>
            </a:pPr>
            <a:r>
              <a:rPr lang="en-US" sz="1800" dirty="0" smtClean="0"/>
              <a:t>Concurrent Programming in Java: Design Principles and Patterns by Doug Lea (ISBN 0-201-31009-0). Second edition published by Addison-Wesley, November 1999, with supporting material available at http://gee.cs.oswego.edu/dl/cpj/ </a:t>
            </a:r>
            <a:br>
              <a:rPr lang="en-US" sz="1800" dirty="0" smtClean="0"/>
            </a:br>
            <a:endParaRPr lang="en-US" sz="1800" dirty="0" smtClean="0"/>
          </a:p>
          <a:p>
            <a:pPr eaLnBrk="1" hangingPunct="1">
              <a:lnSpc>
                <a:spcPct val="80000"/>
              </a:lnSpc>
            </a:pPr>
            <a:r>
              <a:rPr lang="en-US" sz="1800" dirty="0" smtClean="0"/>
              <a:t>The required software can be copied onto </a:t>
            </a:r>
            <a:r>
              <a:rPr lang="en-US" sz="1800" dirty="0" err="1" smtClean="0"/>
              <a:t>usb</a:t>
            </a:r>
            <a:r>
              <a:rPr lang="en-US" sz="1800" dirty="0" smtClean="0"/>
              <a:t> type memory sticks and taken home for loading on a home PC  </a:t>
            </a:r>
            <a:br>
              <a:rPr lang="en-US" sz="1800" dirty="0" smtClean="0"/>
            </a:br>
            <a:endParaRPr lang="en-US" sz="1800" dirty="0" smtClean="0"/>
          </a:p>
          <a:p>
            <a:pPr eaLnBrk="1" hangingPunct="1">
              <a:lnSpc>
                <a:spcPct val="80000"/>
              </a:lnSpc>
            </a:pPr>
            <a:r>
              <a:rPr lang="en-US" sz="1800" dirty="0" smtClean="0"/>
              <a:t>A book entitled “Using Concurrency and Parallelism Effectively” by Jon </a:t>
            </a:r>
            <a:r>
              <a:rPr lang="en-US" sz="1800" dirty="0" err="1" smtClean="0"/>
              <a:t>Kerridge</a:t>
            </a:r>
            <a:r>
              <a:rPr lang="en-US" sz="1800" dirty="0" smtClean="0"/>
              <a:t> is available free from </a:t>
            </a:r>
            <a:r>
              <a:rPr lang="en-US" sz="1800" dirty="0" err="1" smtClean="0"/>
              <a:t>bookboon</a:t>
            </a:r>
            <a:r>
              <a:rPr lang="en-US" sz="1800" dirty="0" smtClean="0"/>
              <a:t>.  It is supplied in two parts and the module uses both parts.  Search for “</a:t>
            </a:r>
            <a:r>
              <a:rPr lang="en-US" sz="1800" dirty="0" err="1" smtClean="0"/>
              <a:t>bookboon</a:t>
            </a:r>
            <a:r>
              <a:rPr lang="en-US" sz="1800" dirty="0" smtClean="0"/>
              <a:t> </a:t>
            </a:r>
            <a:r>
              <a:rPr lang="en-US" sz="1800" dirty="0" err="1" smtClean="0"/>
              <a:t>kerridge</a:t>
            </a:r>
            <a:r>
              <a:rPr lang="en-US" sz="1800" dirty="0" smtClean="0"/>
              <a:t>”</a:t>
            </a:r>
            <a:r>
              <a:rPr lang="en-US" sz="1800" dirty="0" smtClean="0"/>
              <a:t/>
            </a:r>
            <a:br>
              <a:rPr lang="en-US" sz="1800" dirty="0" smtClean="0"/>
            </a:br>
            <a:r>
              <a:rPr lang="en-US" sz="1600" dirty="0" smtClean="0"/>
              <a:t/>
            </a:r>
            <a:br>
              <a:rPr lang="en-US" sz="1600" dirty="0" smtClean="0"/>
            </a:b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459</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Default Design</vt:lpstr>
      <vt:lpstr>Fundamentals of Parallel Systems</vt:lpstr>
      <vt:lpstr>What you will learn -1</vt:lpstr>
      <vt:lpstr>What you will learn - 2</vt:lpstr>
      <vt:lpstr>The Technology</vt:lpstr>
      <vt:lpstr>Module Content - 1</vt:lpstr>
      <vt:lpstr>Module Content - 2</vt:lpstr>
      <vt:lpstr>Learning Outcomes</vt:lpstr>
      <vt:lpstr>Teaching Strategy</vt:lpstr>
      <vt:lpstr>Resources</vt:lpstr>
      <vt:lpstr>Assessment</vt:lpstr>
    </vt:vector>
  </TitlesOfParts>
  <Company>Napier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Applications Patterns</dc:title>
  <dc:creator>jmk</dc:creator>
  <cp:lastModifiedBy>Jon</cp:lastModifiedBy>
  <cp:revision>20</cp:revision>
  <cp:lastPrinted>2012-01-16T14:10:07Z</cp:lastPrinted>
  <dcterms:created xsi:type="dcterms:W3CDTF">2006-01-23T13:08:23Z</dcterms:created>
  <dcterms:modified xsi:type="dcterms:W3CDTF">2014-12-05T11:43:20Z</dcterms:modified>
</cp:coreProperties>
</file>