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  <p:sldId id="267" r:id="rId12"/>
    <p:sldId id="262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9942513" cy="67611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86" y="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179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A25CD-47E5-47F3-ACEF-98A926E436AD}" type="datetimeFigureOut">
              <a:rPr lang="en-GB" smtClean="0"/>
              <a:t>08/03/2013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AA81E-6819-411A-B44C-04D428D11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333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596B-4C77-4045-A079-4039622BD66F}" type="datetimeFigureOut">
              <a:rPr lang="en-GB" smtClean="0"/>
              <a:t>08/03/2013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6FC9-3E04-4B28-A879-508025632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98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596B-4C77-4045-A079-4039622BD66F}" type="datetimeFigureOut">
              <a:rPr lang="en-GB" smtClean="0"/>
              <a:t>08/03/2013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6FC9-3E04-4B28-A879-508025632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8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596B-4C77-4045-A079-4039622BD66F}" type="datetimeFigureOut">
              <a:rPr lang="en-GB" smtClean="0"/>
              <a:t>08/03/2013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6FC9-3E04-4B28-A879-508025632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82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596B-4C77-4045-A079-4039622BD66F}" type="datetimeFigureOut">
              <a:rPr lang="en-GB" smtClean="0"/>
              <a:t>08/03/2013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6FC9-3E04-4B28-A879-508025632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8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596B-4C77-4045-A079-4039622BD66F}" type="datetimeFigureOut">
              <a:rPr lang="en-GB" smtClean="0"/>
              <a:t>08/03/2013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6FC9-3E04-4B28-A879-508025632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05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596B-4C77-4045-A079-4039622BD66F}" type="datetimeFigureOut">
              <a:rPr lang="en-GB" smtClean="0"/>
              <a:t>08/03/2013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6FC9-3E04-4B28-A879-508025632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73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596B-4C77-4045-A079-4039622BD66F}" type="datetimeFigureOut">
              <a:rPr lang="en-GB" smtClean="0"/>
              <a:t>08/03/2013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6FC9-3E04-4B28-A879-508025632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07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596B-4C77-4045-A079-4039622BD66F}" type="datetimeFigureOut">
              <a:rPr lang="en-GB" smtClean="0"/>
              <a:t>08/03/2013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6FC9-3E04-4B28-A879-508025632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36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596B-4C77-4045-A079-4039622BD66F}" type="datetimeFigureOut">
              <a:rPr lang="en-GB" smtClean="0"/>
              <a:t>08/03/2013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6FC9-3E04-4B28-A879-508025632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0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596B-4C77-4045-A079-4039622BD66F}" type="datetimeFigureOut">
              <a:rPr lang="en-GB" smtClean="0"/>
              <a:t>08/03/2013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6FC9-3E04-4B28-A879-508025632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93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596B-4C77-4045-A079-4039622BD66F}" type="datetimeFigureOut">
              <a:rPr lang="en-GB" smtClean="0"/>
              <a:t>08/03/2013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6FC9-3E04-4B28-A879-508025632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09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F596B-4C77-4045-A079-4039622BD66F}" type="datetimeFigureOut">
              <a:rPr lang="en-GB" smtClean="0"/>
              <a:t>08/03/2013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36FC9-3E04-4B28-A879-508025632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62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8801"/>
            <a:ext cx="7772400" cy="19716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Process Discovery</a:t>
            </a:r>
            <a:br>
              <a:rPr lang="en-GB" dirty="0" smtClean="0"/>
            </a:br>
            <a:r>
              <a:rPr lang="en-GB" dirty="0" smtClean="0"/>
              <a:t>Using Mobile Agents to Find Processes Available on Other Nodes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Chapter </a:t>
            </a:r>
            <a:r>
              <a:rPr lang="en-GB" dirty="0" smtClean="0"/>
              <a:t>21</a:t>
            </a:r>
          </a:p>
          <a:p>
            <a:r>
              <a:rPr lang="en-GB" dirty="0" err="1" smtClean="0"/>
              <a:t>ChapterExamples</a:t>
            </a:r>
            <a:r>
              <a:rPr lang="en-GB" dirty="0" smtClean="0"/>
              <a:t>/</a:t>
            </a:r>
            <a:r>
              <a:rPr lang="en-GB" dirty="0" err="1" smtClean="0"/>
              <a:t>src</a:t>
            </a:r>
            <a:r>
              <a:rPr lang="en-GB" dirty="0" smtClean="0"/>
              <a:t>/c21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099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GB" dirty="0"/>
              <a:t>Node </a:t>
            </a:r>
            <a:r>
              <a:rPr lang="en-GB" dirty="0" smtClean="0"/>
              <a:t>Overview – Registration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32859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Creates the required net channels</a:t>
            </a:r>
          </a:p>
          <a:p>
            <a:pPr lvl="1"/>
            <a:r>
              <a:rPr lang="en-GB" dirty="0" smtClean="0"/>
              <a:t>The any2net </a:t>
            </a:r>
            <a:r>
              <a:rPr lang="en-GB" dirty="0" smtClean="0"/>
              <a:t>channel </a:t>
            </a:r>
            <a:r>
              <a:rPr lang="en-GB" dirty="0" smtClean="0"/>
              <a:t>to Data Generator</a:t>
            </a:r>
          </a:p>
          <a:p>
            <a:pPr lvl="1"/>
            <a:r>
              <a:rPr lang="en-GB" dirty="0" smtClean="0"/>
              <a:t>The three </a:t>
            </a:r>
            <a:r>
              <a:rPr lang="en-GB" dirty="0" smtClean="0"/>
              <a:t>net2one </a:t>
            </a:r>
            <a:r>
              <a:rPr lang="en-GB" dirty="0" smtClean="0"/>
              <a:t>channels</a:t>
            </a:r>
          </a:p>
          <a:p>
            <a:pPr lvl="2"/>
            <a:r>
              <a:rPr lang="en-GB" dirty="0" err="1" smtClean="0"/>
              <a:t>fromDataGen</a:t>
            </a:r>
            <a:endParaRPr lang="en-GB" dirty="0" smtClean="0"/>
          </a:p>
          <a:p>
            <a:pPr lvl="2"/>
            <a:r>
              <a:rPr lang="en-GB" dirty="0" err="1" smtClean="0"/>
              <a:t>agentVisitChannel</a:t>
            </a:r>
            <a:endParaRPr lang="en-GB" dirty="0" smtClean="0"/>
          </a:p>
          <a:p>
            <a:pPr lvl="2"/>
            <a:r>
              <a:rPr lang="en-GB" dirty="0" err="1" smtClean="0"/>
              <a:t>agentReturnChannel</a:t>
            </a:r>
            <a:endParaRPr lang="en-GB" dirty="0" smtClean="0"/>
          </a:p>
          <a:p>
            <a:r>
              <a:rPr lang="en-GB" dirty="0" smtClean="0"/>
              <a:t>Registers with Data Generator by</a:t>
            </a:r>
          </a:p>
          <a:p>
            <a:pPr lvl="1"/>
            <a:r>
              <a:rPr lang="en-GB" dirty="0" smtClean="0"/>
              <a:t>Sending a list comprising</a:t>
            </a:r>
          </a:p>
          <a:p>
            <a:pPr lvl="2"/>
            <a:r>
              <a:rPr lang="en-GB" dirty="0" smtClean="0"/>
              <a:t>Location of </a:t>
            </a:r>
            <a:r>
              <a:rPr lang="en-GB" dirty="0" err="1" smtClean="0"/>
              <a:t>fromDataGen</a:t>
            </a:r>
            <a:r>
              <a:rPr lang="en-GB" dirty="0" smtClean="0"/>
              <a:t> channel end</a:t>
            </a:r>
          </a:p>
          <a:p>
            <a:pPr lvl="2"/>
            <a:r>
              <a:rPr lang="en-GB" dirty="0" smtClean="0"/>
              <a:t>Location of </a:t>
            </a:r>
            <a:r>
              <a:rPr lang="en-GB" dirty="0" err="1" smtClean="0"/>
              <a:t>agentVisitChannel</a:t>
            </a:r>
            <a:endParaRPr lang="en-GB" dirty="0" smtClean="0"/>
          </a:p>
          <a:p>
            <a:pPr lvl="2"/>
            <a:r>
              <a:rPr lang="en-GB" dirty="0" smtClean="0"/>
              <a:t>The identity of the node (an integer)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8198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Node– Initialising Data Type Processes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328592"/>
          </a:xfrm>
        </p:spPr>
        <p:txBody>
          <a:bodyPr>
            <a:normAutofit/>
          </a:bodyPr>
          <a:lstStyle/>
          <a:p>
            <a:r>
              <a:rPr lang="en-GB" dirty="0" smtClean="0"/>
              <a:t>Each node is initialised with 0 to 3 processes</a:t>
            </a:r>
          </a:p>
          <a:p>
            <a:r>
              <a:rPr lang="en-GB" dirty="0" smtClean="0"/>
              <a:t>For each such process</a:t>
            </a:r>
          </a:p>
          <a:p>
            <a:pPr lvl="1"/>
            <a:r>
              <a:rPr lang="en-GB" dirty="0"/>
              <a:t> </a:t>
            </a:r>
            <a:r>
              <a:rPr lang="en-GB" dirty="0" smtClean="0"/>
              <a:t>Create an internal channel</a:t>
            </a:r>
          </a:p>
          <a:p>
            <a:pPr lvl="2"/>
            <a:r>
              <a:rPr lang="en-GB" dirty="0" smtClean="0"/>
              <a:t>Used to send incoming data objects to the process</a:t>
            </a:r>
          </a:p>
          <a:p>
            <a:pPr lvl="1"/>
            <a:r>
              <a:rPr lang="en-GB" dirty="0" smtClean="0"/>
              <a:t>Update internal data structures to record instance</a:t>
            </a:r>
          </a:p>
          <a:p>
            <a:pPr lvl="1"/>
            <a:r>
              <a:rPr lang="en-GB" dirty="0" smtClean="0"/>
              <a:t>Start process using </a:t>
            </a:r>
            <a:r>
              <a:rPr lang="en-GB" dirty="0" err="1" smtClean="0"/>
              <a:t>ProcessManager</a:t>
            </a:r>
            <a:endParaRPr lang="en-GB" dirty="0" smtClean="0"/>
          </a:p>
          <a:p>
            <a:r>
              <a:rPr lang="en-GB" dirty="0" smtClean="0"/>
              <a:t>As agent retrieves other Data Type processes during subsequent running the same internal data structures are updated in the same manner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791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Node – Internal Architecture</a:t>
            </a:r>
            <a:endParaRPr lang="en-GB" dirty="0"/>
          </a:p>
        </p:txBody>
      </p:sp>
      <p:grpSp>
        <p:nvGrpSpPr>
          <p:cNvPr id="5" name="Canvas 821"/>
          <p:cNvGrpSpPr/>
          <p:nvPr/>
        </p:nvGrpSpPr>
        <p:grpSpPr>
          <a:xfrm>
            <a:off x="1787731" y="1836801"/>
            <a:ext cx="5501640" cy="3764280"/>
            <a:chOff x="0" y="0"/>
            <a:chExt cx="5501640" cy="376428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5501640" cy="376428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7" name="Text Box 823"/>
            <p:cNvSpPr txBox="1">
              <a:spLocks noChangeArrowheads="1"/>
            </p:cNvSpPr>
            <p:nvPr/>
          </p:nvSpPr>
          <p:spPr bwMode="auto">
            <a:xfrm>
              <a:off x="507113" y="723900"/>
              <a:ext cx="4488180" cy="24246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200">
                  <a:effectLst/>
                  <a:latin typeface="Times New Roman"/>
                  <a:ea typeface="Times New Roman"/>
                </a:rPr>
                <a:t>Node</a:t>
              </a:r>
            </a:p>
          </p:txBody>
        </p:sp>
        <p:sp>
          <p:nvSpPr>
            <p:cNvPr id="8" name="Text Box 824"/>
            <p:cNvSpPr txBox="1">
              <a:spLocks noChangeArrowheads="1"/>
            </p:cNvSpPr>
            <p:nvPr/>
          </p:nvSpPr>
          <p:spPr bwMode="auto">
            <a:xfrm>
              <a:off x="796673" y="1773936"/>
              <a:ext cx="1192711" cy="2895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200">
                  <a:effectLst/>
                  <a:latin typeface="Times New Roman"/>
                  <a:ea typeface="Times New Roman"/>
                </a:rPr>
                <a:t>Process Type 1</a:t>
              </a:r>
            </a:p>
          </p:txBody>
        </p:sp>
        <p:cxnSp>
          <p:nvCxnSpPr>
            <p:cNvPr id="9" name="Line 825"/>
            <p:cNvCxnSpPr/>
            <p:nvPr/>
          </p:nvCxnSpPr>
          <p:spPr bwMode="auto">
            <a:xfrm flipH="1">
              <a:off x="1375793" y="1050036"/>
              <a:ext cx="940687" cy="723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Line 826"/>
            <p:cNvCxnSpPr/>
            <p:nvPr/>
          </p:nvCxnSpPr>
          <p:spPr bwMode="auto">
            <a:xfrm>
              <a:off x="1375793" y="2063496"/>
              <a:ext cx="1230247" cy="9044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141825" y="1050036"/>
              <a:ext cx="1192711" cy="1917954"/>
              <a:chOff x="3531" y="2708"/>
              <a:chExt cx="1557" cy="2517"/>
            </a:xfrm>
          </p:grpSpPr>
          <p:sp>
            <p:nvSpPr>
              <p:cNvPr id="19" name="Text Box 828"/>
              <p:cNvSpPr txBox="1">
                <a:spLocks noChangeArrowheads="1"/>
              </p:cNvSpPr>
              <p:nvPr/>
            </p:nvSpPr>
            <p:spPr bwMode="auto">
              <a:xfrm>
                <a:off x="3531" y="3658"/>
                <a:ext cx="1557" cy="3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/>
                    <a:ea typeface="Times New Roman"/>
                  </a:rPr>
                  <a:t>Process Type 2</a:t>
                </a:r>
              </a:p>
            </p:txBody>
          </p:sp>
          <p:cxnSp>
            <p:nvCxnSpPr>
              <p:cNvPr id="20" name="Line 829"/>
              <p:cNvCxnSpPr/>
              <p:nvPr/>
            </p:nvCxnSpPr>
            <p:spPr bwMode="auto">
              <a:xfrm>
                <a:off x="4287" y="2708"/>
                <a:ext cx="0" cy="9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Line 830"/>
              <p:cNvCxnSpPr/>
              <p:nvPr/>
            </p:nvCxnSpPr>
            <p:spPr bwMode="auto">
              <a:xfrm>
                <a:off x="4287" y="4038"/>
                <a:ext cx="0" cy="11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2" name="Text Box 831"/>
            <p:cNvSpPr txBox="1">
              <a:spLocks noChangeArrowheads="1"/>
            </p:cNvSpPr>
            <p:nvPr/>
          </p:nvSpPr>
          <p:spPr bwMode="auto">
            <a:xfrm>
              <a:off x="3438717" y="1773936"/>
              <a:ext cx="1192711" cy="2895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200">
                  <a:effectLst/>
                  <a:latin typeface="Times New Roman"/>
                  <a:ea typeface="Times New Roman"/>
                </a:rPr>
                <a:t>Process Type 3</a:t>
              </a:r>
            </a:p>
          </p:txBody>
        </p:sp>
        <p:cxnSp>
          <p:nvCxnSpPr>
            <p:cNvPr id="13" name="Line 832"/>
            <p:cNvCxnSpPr/>
            <p:nvPr/>
          </p:nvCxnSpPr>
          <p:spPr bwMode="auto">
            <a:xfrm>
              <a:off x="3185160" y="1050036"/>
              <a:ext cx="832677" cy="723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Line 833"/>
            <p:cNvCxnSpPr/>
            <p:nvPr/>
          </p:nvCxnSpPr>
          <p:spPr bwMode="auto">
            <a:xfrm flipH="1">
              <a:off x="2786823" y="2063496"/>
              <a:ext cx="1231013" cy="9044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Line 834"/>
            <p:cNvCxnSpPr/>
            <p:nvPr/>
          </p:nvCxnSpPr>
          <p:spPr bwMode="auto">
            <a:xfrm>
              <a:off x="2720945" y="217170"/>
              <a:ext cx="0" cy="615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Line 835"/>
            <p:cNvCxnSpPr/>
            <p:nvPr/>
          </p:nvCxnSpPr>
          <p:spPr bwMode="auto">
            <a:xfrm>
              <a:off x="2720945" y="3040380"/>
              <a:ext cx="766" cy="5791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 Box 836"/>
            <p:cNvSpPr txBox="1">
              <a:spLocks noChangeArrowheads="1"/>
            </p:cNvSpPr>
            <p:nvPr/>
          </p:nvSpPr>
          <p:spPr bwMode="auto">
            <a:xfrm>
              <a:off x="2895600" y="3329940"/>
              <a:ext cx="1375793" cy="2895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200">
                  <a:effectLst/>
                  <a:latin typeface="Times New Roman"/>
                  <a:ea typeface="Times New Roman"/>
                </a:rPr>
                <a:t>Nodes To Gatherer</a:t>
              </a:r>
            </a:p>
          </p:txBody>
        </p:sp>
        <p:sp>
          <p:nvSpPr>
            <p:cNvPr id="18" name="Text Box 837"/>
            <p:cNvSpPr txBox="1">
              <a:spLocks noChangeArrowheads="1"/>
            </p:cNvSpPr>
            <p:nvPr/>
          </p:nvSpPr>
          <p:spPr bwMode="auto">
            <a:xfrm>
              <a:off x="2895600" y="217170"/>
              <a:ext cx="1665353" cy="361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200">
                  <a:effectLst/>
                  <a:latin typeface="Times New Roman"/>
                  <a:ea typeface="Times New Roman"/>
                </a:rPr>
                <a:t>From Data Generator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5487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 Definition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755576" y="1305342"/>
            <a:ext cx="53285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dirty="0"/>
              <a:t>class Type1 implements </a:t>
            </a:r>
            <a:r>
              <a:rPr lang="en-GB" dirty="0" err="1"/>
              <a:t>Serializable</a:t>
            </a:r>
            <a:r>
              <a:rPr lang="en-GB" dirty="0"/>
              <a:t> {</a:t>
            </a:r>
          </a:p>
          <a:p>
            <a:pPr lvl="0"/>
            <a:r>
              <a:rPr lang="en-GB" dirty="0"/>
              <a:t>  </a:t>
            </a: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typeName</a:t>
            </a:r>
            <a:r>
              <a:rPr lang="en-GB" dirty="0"/>
              <a:t> = "Type1"</a:t>
            </a:r>
          </a:p>
          <a:p>
            <a:pPr lvl="0"/>
            <a:r>
              <a:rPr lang="en-GB" dirty="0"/>
              <a:t>  </a:t>
            </a: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typeInstance</a:t>
            </a:r>
            <a:r>
              <a:rPr lang="en-GB" dirty="0"/>
              <a:t> </a:t>
            </a:r>
          </a:p>
          <a:p>
            <a:pPr lvl="0"/>
            <a:r>
              <a:rPr lang="en-GB" dirty="0"/>
              <a:t>  </a:t>
            </a: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instanceValue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pPr lvl="0"/>
            <a:r>
              <a:rPr lang="en-GB" dirty="0"/>
              <a:t>  </a:t>
            </a:r>
            <a:r>
              <a:rPr lang="en-GB" dirty="0" err="1"/>
              <a:t>def</a:t>
            </a:r>
            <a:r>
              <a:rPr lang="en-GB" dirty="0"/>
              <a:t> modify ( value) {</a:t>
            </a:r>
          </a:p>
          <a:p>
            <a:pPr lvl="0"/>
            <a:r>
              <a:rPr lang="en-GB" dirty="0"/>
              <a:t>    </a:t>
            </a:r>
            <a:r>
              <a:rPr lang="en-GB" dirty="0" err="1"/>
              <a:t>typeInstance</a:t>
            </a:r>
            <a:r>
              <a:rPr lang="en-GB" dirty="0"/>
              <a:t> = </a:t>
            </a:r>
            <a:r>
              <a:rPr lang="en-GB" dirty="0" err="1"/>
              <a:t>typeInstance</a:t>
            </a:r>
            <a:r>
              <a:rPr lang="en-GB" dirty="0"/>
              <a:t> + value</a:t>
            </a:r>
          </a:p>
          <a:p>
            <a:pPr lvl="0"/>
            <a:r>
              <a:rPr lang="en-GB" dirty="0"/>
              <a:t>  }</a:t>
            </a:r>
            <a:br>
              <a:rPr lang="en-GB" dirty="0"/>
            </a:br>
            <a:endParaRPr lang="en-GB" dirty="0"/>
          </a:p>
          <a:p>
            <a:pPr lvl="0"/>
            <a:r>
              <a:rPr lang="en-GB" dirty="0"/>
              <a:t>  </a:t>
            </a:r>
            <a:r>
              <a:rPr lang="en-GB" dirty="0" err="1"/>
              <a:t>def</a:t>
            </a:r>
            <a:r>
              <a:rPr lang="en-GB" dirty="0"/>
              <a:t> String </a:t>
            </a:r>
            <a:r>
              <a:rPr lang="en-GB" dirty="0" err="1"/>
              <a:t>toString</a:t>
            </a:r>
            <a:r>
              <a:rPr lang="en-GB" dirty="0"/>
              <a:t>(){</a:t>
            </a:r>
          </a:p>
          <a:p>
            <a:pPr lvl="0"/>
            <a:r>
              <a:rPr lang="en-GB" dirty="0"/>
              <a:t>    return "Instance of $</a:t>
            </a:r>
            <a:r>
              <a:rPr lang="en-GB" dirty="0" err="1"/>
              <a:t>typeName</a:t>
            </a:r>
            <a:r>
              <a:rPr lang="en-GB" dirty="0"/>
              <a:t> instance </a:t>
            </a:r>
            <a:br>
              <a:rPr lang="en-GB" dirty="0"/>
            </a:br>
            <a:r>
              <a:rPr lang="en-GB" dirty="0"/>
              <a:t>                            $</a:t>
            </a:r>
            <a:r>
              <a:rPr lang="en-GB" dirty="0" err="1"/>
              <a:t>typeInstance</a:t>
            </a:r>
            <a:r>
              <a:rPr lang="en-GB" dirty="0"/>
              <a:t> value $</a:t>
            </a:r>
            <a:r>
              <a:rPr lang="en-GB" dirty="0" err="1"/>
              <a:t>instanceValue</a:t>
            </a:r>
            <a:r>
              <a:rPr lang="en-GB" dirty="0"/>
              <a:t>"</a:t>
            </a:r>
          </a:p>
          <a:p>
            <a:pPr lvl="0"/>
            <a:r>
              <a:rPr lang="en-GB" dirty="0"/>
              <a:t>  </a:t>
            </a:r>
            <a:r>
              <a:rPr lang="en-GB" dirty="0" smtClean="0"/>
              <a:t>}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6056" y="1305342"/>
            <a:ext cx="39280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Other types are Type2 and Type3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Each type implements a modify method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Type’s </a:t>
            </a:r>
            <a:r>
              <a:rPr lang="en-GB" dirty="0" err="1" smtClean="0"/>
              <a:t>toString</a:t>
            </a:r>
            <a:r>
              <a:rPr lang="en-GB" dirty="0" smtClean="0"/>
              <a:t> method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7123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336" y="44624"/>
            <a:ext cx="8229600" cy="6740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Data Type – Associated Process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78658" y="692696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class Type1Process extends </a:t>
            </a:r>
            <a:r>
              <a:rPr lang="en-GB" b="1" dirty="0" err="1"/>
              <a:t>DynamicMobileProcess</a:t>
            </a:r>
            <a:r>
              <a:rPr lang="en-GB" b="1" dirty="0"/>
              <a:t> implements </a:t>
            </a:r>
            <a:r>
              <a:rPr lang="en-GB" b="1" dirty="0" err="1"/>
              <a:t>Serializable</a:t>
            </a:r>
            <a:r>
              <a:rPr lang="en-GB" b="1" dirty="0"/>
              <a:t> </a:t>
            </a:r>
            <a:r>
              <a:rPr lang="en-GB" b="1" dirty="0" smtClean="0"/>
              <a:t>{</a:t>
            </a:r>
            <a:endParaRPr lang="en-GB" dirty="0"/>
          </a:p>
          <a:p>
            <a:r>
              <a:rPr lang="en-GB" dirty="0"/>
              <a:t>  </a:t>
            </a:r>
            <a:r>
              <a:rPr lang="en-GB" b="1" dirty="0" err="1"/>
              <a:t>def</a:t>
            </a:r>
            <a:r>
              <a:rPr lang="en-GB" b="1" dirty="0"/>
              <a:t> </a:t>
            </a:r>
            <a:r>
              <a:rPr lang="en-GB" b="1" dirty="0" err="1"/>
              <a:t>toGatherer</a:t>
            </a:r>
            <a:endParaRPr lang="en-GB" b="1" dirty="0"/>
          </a:p>
          <a:p>
            <a:r>
              <a:rPr lang="en-GB" dirty="0"/>
              <a:t>  </a:t>
            </a:r>
            <a:r>
              <a:rPr lang="en-GB" b="1" dirty="0" err="1"/>
              <a:t>def</a:t>
            </a:r>
            <a:r>
              <a:rPr lang="en-GB" b="1" dirty="0"/>
              <a:t> </a:t>
            </a:r>
            <a:r>
              <a:rPr lang="en-GB" b="1" dirty="0" err="1"/>
              <a:t>ChannelInput</a:t>
            </a:r>
            <a:r>
              <a:rPr lang="en-GB" b="1" dirty="0"/>
              <a:t> </a:t>
            </a:r>
            <a:r>
              <a:rPr lang="en-GB" b="1" dirty="0" err="1"/>
              <a:t>inChannel</a:t>
            </a:r>
            <a:endParaRPr lang="en-GB" b="1" dirty="0"/>
          </a:p>
          <a:p>
            <a:r>
              <a:rPr lang="en-GB" dirty="0"/>
              <a:t>  </a:t>
            </a:r>
            <a:r>
              <a:rPr lang="en-GB" b="1" dirty="0" err="1"/>
              <a:t>def</a:t>
            </a:r>
            <a:r>
              <a:rPr lang="en-GB" b="1" dirty="0"/>
              <a:t> </a:t>
            </a:r>
            <a:r>
              <a:rPr lang="en-GB" b="1" dirty="0" err="1"/>
              <a:t>int</a:t>
            </a:r>
            <a:r>
              <a:rPr lang="en-GB" b="1" dirty="0"/>
              <a:t> </a:t>
            </a:r>
            <a:r>
              <a:rPr lang="en-GB" b="1" dirty="0" err="1" smtClean="0"/>
              <a:t>nodeId</a:t>
            </a:r>
            <a:r>
              <a:rPr lang="en-GB" dirty="0" smtClean="0"/>
              <a:t> </a:t>
            </a:r>
          </a:p>
          <a:p>
            <a:r>
              <a:rPr lang="en-GB" dirty="0" smtClean="0"/>
              <a:t> </a:t>
            </a:r>
            <a:endParaRPr lang="en-GB" dirty="0"/>
          </a:p>
          <a:p>
            <a:r>
              <a:rPr lang="en-GB" dirty="0"/>
              <a:t>  </a:t>
            </a:r>
            <a:r>
              <a:rPr lang="en-GB" b="1" dirty="0" err="1"/>
              <a:t>def</a:t>
            </a:r>
            <a:r>
              <a:rPr lang="en-GB" b="1" dirty="0"/>
              <a:t> connect (l) {</a:t>
            </a:r>
          </a:p>
          <a:p>
            <a:r>
              <a:rPr lang="en-GB" dirty="0"/>
              <a:t>    </a:t>
            </a:r>
            <a:r>
              <a:rPr lang="en-GB" dirty="0" err="1"/>
              <a:t>inChannel</a:t>
            </a:r>
            <a:r>
              <a:rPr lang="en-GB" dirty="0"/>
              <a:t> = l[0]</a:t>
            </a:r>
          </a:p>
          <a:p>
            <a:r>
              <a:rPr lang="en-GB" dirty="0"/>
              <a:t>    </a:t>
            </a:r>
            <a:r>
              <a:rPr lang="en-GB" dirty="0" err="1"/>
              <a:t>nodeId</a:t>
            </a:r>
            <a:r>
              <a:rPr lang="en-GB" dirty="0"/>
              <a:t> = l[1]</a:t>
            </a:r>
          </a:p>
          <a:p>
            <a:r>
              <a:rPr lang="en-GB" dirty="0"/>
              <a:t>    </a:t>
            </a:r>
            <a:r>
              <a:rPr lang="en-GB" dirty="0" err="1"/>
              <a:t>toGatherer</a:t>
            </a:r>
            <a:r>
              <a:rPr lang="en-GB" dirty="0"/>
              <a:t> = l[2]</a:t>
            </a:r>
          </a:p>
          <a:p>
            <a:r>
              <a:rPr lang="en-GB" dirty="0"/>
              <a:t>  </a:t>
            </a:r>
            <a:r>
              <a:rPr lang="en-GB" dirty="0" smtClean="0"/>
              <a:t>}</a:t>
            </a:r>
            <a:endParaRPr lang="en-GB" dirty="0"/>
          </a:p>
          <a:p>
            <a:r>
              <a:rPr lang="en-GB" dirty="0"/>
              <a:t>  </a:t>
            </a:r>
            <a:r>
              <a:rPr lang="en-GB" b="1" dirty="0" err="1"/>
              <a:t>def</a:t>
            </a:r>
            <a:r>
              <a:rPr lang="en-GB" b="1" dirty="0"/>
              <a:t> disconnect () {</a:t>
            </a:r>
          </a:p>
          <a:p>
            <a:r>
              <a:rPr lang="en-GB" dirty="0"/>
              <a:t>    </a:t>
            </a:r>
            <a:r>
              <a:rPr lang="en-GB" dirty="0" err="1"/>
              <a:t>inChannel</a:t>
            </a:r>
            <a:r>
              <a:rPr lang="en-GB" dirty="0"/>
              <a:t> = </a:t>
            </a:r>
            <a:r>
              <a:rPr lang="en-GB" b="1" dirty="0"/>
              <a:t>null</a:t>
            </a:r>
          </a:p>
          <a:p>
            <a:r>
              <a:rPr lang="en-GB" dirty="0"/>
              <a:t>  </a:t>
            </a:r>
            <a:r>
              <a:rPr lang="en-GB" dirty="0" smtClean="0"/>
              <a:t>}</a:t>
            </a:r>
            <a:endParaRPr lang="en-GB" dirty="0"/>
          </a:p>
          <a:p>
            <a:r>
              <a:rPr lang="en-GB" dirty="0"/>
              <a:t>  </a:t>
            </a:r>
            <a:r>
              <a:rPr lang="en-GB" b="1" dirty="0"/>
              <a:t>void run() {</a:t>
            </a:r>
          </a:p>
          <a:p>
            <a:r>
              <a:rPr lang="en-GB" dirty="0"/>
              <a:t>    </a:t>
            </a:r>
            <a:r>
              <a:rPr lang="en-GB" b="1" dirty="0" err="1"/>
              <a:t>def</a:t>
            </a:r>
            <a:r>
              <a:rPr lang="en-GB" b="1" dirty="0"/>
              <a:t> </a:t>
            </a:r>
            <a:r>
              <a:rPr lang="en-GB" b="1" dirty="0" err="1"/>
              <a:t>toGathererChannel</a:t>
            </a:r>
            <a:r>
              <a:rPr lang="en-GB" b="1" dirty="0"/>
              <a:t> = NetChannel.</a:t>
            </a:r>
            <a:r>
              <a:rPr lang="en-GB" b="1" i="1" dirty="0"/>
              <a:t>any2net(</a:t>
            </a:r>
            <a:r>
              <a:rPr lang="en-GB" b="1" i="1" dirty="0" err="1"/>
              <a:t>toGatherer</a:t>
            </a:r>
            <a:r>
              <a:rPr lang="en-GB" b="1" i="1" dirty="0"/>
              <a:t>)</a:t>
            </a:r>
          </a:p>
          <a:p>
            <a:r>
              <a:rPr lang="en-GB" dirty="0"/>
              <a:t>    </a:t>
            </a:r>
            <a:r>
              <a:rPr lang="en-GB" b="1" dirty="0"/>
              <a:t>while (true) {</a:t>
            </a:r>
          </a:p>
          <a:p>
            <a:r>
              <a:rPr lang="en-GB" dirty="0"/>
              <a:t>      </a:t>
            </a:r>
            <a:r>
              <a:rPr lang="en-GB" b="1" dirty="0" err="1"/>
              <a:t>def</a:t>
            </a:r>
            <a:r>
              <a:rPr lang="en-GB" b="1" dirty="0"/>
              <a:t> Type1 d = </a:t>
            </a:r>
            <a:r>
              <a:rPr lang="en-GB" b="1" dirty="0" err="1"/>
              <a:t>inChannel.read</a:t>
            </a:r>
            <a:r>
              <a:rPr lang="en-GB" b="1" dirty="0"/>
              <a:t>()</a:t>
            </a:r>
          </a:p>
          <a:p>
            <a:r>
              <a:rPr lang="en-GB" dirty="0"/>
              <a:t>      </a:t>
            </a:r>
            <a:r>
              <a:rPr lang="en-GB" dirty="0" err="1"/>
              <a:t>d.modify</a:t>
            </a:r>
            <a:r>
              <a:rPr lang="en-GB" dirty="0"/>
              <a:t>(</a:t>
            </a:r>
            <a:r>
              <a:rPr lang="en-GB" dirty="0" err="1"/>
              <a:t>nodeId</a:t>
            </a:r>
            <a:r>
              <a:rPr lang="en-GB" dirty="0"/>
              <a:t>)</a:t>
            </a:r>
          </a:p>
          <a:p>
            <a:r>
              <a:rPr lang="en-GB" dirty="0"/>
              <a:t>      </a:t>
            </a:r>
            <a:r>
              <a:rPr lang="en-GB" dirty="0" err="1"/>
              <a:t>toGathererChannel.write</a:t>
            </a:r>
            <a:r>
              <a:rPr lang="en-GB" dirty="0"/>
              <a:t>(d)</a:t>
            </a:r>
          </a:p>
          <a:p>
            <a:r>
              <a:rPr lang="en-GB" dirty="0"/>
              <a:t>    }    </a:t>
            </a:r>
          </a:p>
          <a:p>
            <a:r>
              <a:rPr lang="en-GB" dirty="0"/>
              <a:t>  </a:t>
            </a:r>
            <a:r>
              <a:rPr lang="en-GB" dirty="0" smtClean="0"/>
              <a:t>}</a:t>
            </a:r>
            <a:endParaRPr lang="en-GB" dirty="0"/>
          </a:p>
          <a:p>
            <a:r>
              <a:rPr lang="en-GB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35895" y="980728"/>
            <a:ext cx="51118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Location of </a:t>
            </a:r>
            <a:r>
              <a:rPr lang="en-GB" dirty="0" smtClean="0">
                <a:solidFill>
                  <a:srgbClr val="FF0000"/>
                </a:solidFill>
              </a:rPr>
              <a:t>net channel connecting to the Gatherer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The internal channel connecting to Node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The node’s identity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The connect method initialises the properties of the 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process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4221088"/>
            <a:ext cx="40058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Connect process to the Gatherer process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Read data from the internal channel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Modify it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And write it to the Gatherer process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195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Mobile </a:t>
            </a:r>
            <a:r>
              <a:rPr lang="en-GB" dirty="0" smtClean="0"/>
              <a:t>Process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r>
              <a:rPr lang="en-GB" dirty="0" smtClean="0"/>
              <a:t>Required because not only is the process mobile it also needs to be connected into the local node’s internal channel structure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11560" y="3501008"/>
            <a:ext cx="7920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dirty="0"/>
              <a:t>abstract class </a:t>
            </a:r>
            <a:r>
              <a:rPr lang="en-GB" dirty="0" err="1" smtClean="0"/>
              <a:t>DynamicMobileProcess</a:t>
            </a:r>
            <a:r>
              <a:rPr lang="en-GB" dirty="0" smtClean="0"/>
              <a:t> </a:t>
            </a:r>
            <a:r>
              <a:rPr lang="en-GB" dirty="0"/>
              <a:t>extends </a:t>
            </a:r>
            <a:r>
              <a:rPr lang="en-GB" dirty="0" err="1"/>
              <a:t>MobileProcess</a:t>
            </a:r>
            <a:r>
              <a:rPr lang="en-GB" dirty="0"/>
              <a:t> </a:t>
            </a:r>
          </a:p>
          <a:p>
            <a:pPr lvl="0"/>
            <a:r>
              <a:rPr lang="en-GB" dirty="0"/>
              <a:t>                                   </a:t>
            </a:r>
            <a:r>
              <a:rPr lang="en-GB" dirty="0" smtClean="0"/>
              <a:t>	            implements </a:t>
            </a:r>
            <a:r>
              <a:rPr lang="en-GB" dirty="0" err="1"/>
              <a:t>Serializable</a:t>
            </a:r>
            <a:r>
              <a:rPr lang="en-GB" dirty="0"/>
              <a:t> {</a:t>
            </a:r>
          </a:p>
          <a:p>
            <a:pPr lvl="0"/>
            <a:r>
              <a:rPr lang="en-GB" dirty="0"/>
              <a:t>  abstract connect(x)</a:t>
            </a:r>
          </a:p>
          <a:p>
            <a:pPr lvl="0"/>
            <a:r>
              <a:rPr lang="en-GB" dirty="0"/>
              <a:t>  abstract disconnect()</a:t>
            </a:r>
          </a:p>
          <a:p>
            <a:pPr lvl="0"/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3440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Agent - 1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Node creates instance which can be used many times</a:t>
            </a:r>
          </a:p>
          <a:p>
            <a:r>
              <a:rPr lang="en-GB" dirty="0" smtClean="0"/>
              <a:t>Node can send more than one agent around the network of nodes at the same time.</a:t>
            </a:r>
          </a:p>
          <a:p>
            <a:r>
              <a:rPr lang="en-GB" dirty="0" smtClean="0"/>
              <a:t>Agent is sent when</a:t>
            </a:r>
          </a:p>
          <a:p>
            <a:pPr lvl="1"/>
            <a:r>
              <a:rPr lang="en-GB" dirty="0" smtClean="0"/>
              <a:t>Data arrives from Data Generator for which the required data type process is not available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251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Agent -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Initialised with the agent return channel location</a:t>
            </a:r>
          </a:p>
          <a:p>
            <a:pPr lvl="1"/>
            <a:r>
              <a:rPr lang="en-GB" dirty="0" smtClean="0"/>
              <a:t>So it can return back to its home node</a:t>
            </a:r>
          </a:p>
          <a:p>
            <a:r>
              <a:rPr lang="en-GB" dirty="0" smtClean="0"/>
              <a:t>Contains list of available nodes.</a:t>
            </a:r>
          </a:p>
          <a:p>
            <a:pPr lvl="1"/>
            <a:r>
              <a:rPr lang="en-GB" dirty="0" smtClean="0"/>
              <a:t>Updated as new nodes are added to the network</a:t>
            </a:r>
            <a:endParaRPr lang="en-GB" dirty="0"/>
          </a:p>
          <a:p>
            <a:r>
              <a:rPr lang="en-GB" dirty="0" smtClean="0"/>
              <a:t>Processing depends on whether it is</a:t>
            </a:r>
          </a:p>
          <a:p>
            <a:pPr lvl="1"/>
            <a:r>
              <a:rPr lang="en-GB" dirty="0" smtClean="0"/>
              <a:t>At initial node</a:t>
            </a:r>
          </a:p>
          <a:p>
            <a:pPr lvl="1"/>
            <a:r>
              <a:rPr lang="en-GB" dirty="0" smtClean="0"/>
              <a:t>Visiting another node</a:t>
            </a:r>
          </a:p>
          <a:p>
            <a:pPr lvl="1"/>
            <a:r>
              <a:rPr lang="en-GB" dirty="0" smtClean="0"/>
              <a:t>Returned to home node with required data type process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254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The Agent - </a:t>
            </a:r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472608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Initial</a:t>
            </a:r>
          </a:p>
          <a:p>
            <a:pPr lvl="1"/>
            <a:r>
              <a:rPr lang="en-GB" dirty="0" smtClean="0"/>
              <a:t>Updates to available node list (at any time)</a:t>
            </a:r>
          </a:p>
          <a:p>
            <a:pPr lvl="1"/>
            <a:r>
              <a:rPr lang="en-GB" dirty="0" smtClean="0"/>
              <a:t>Name of required data type process</a:t>
            </a:r>
          </a:p>
          <a:p>
            <a:pPr lvl="2"/>
            <a:r>
              <a:rPr lang="en-GB" dirty="0" smtClean="0"/>
              <a:t>Causes the Agent to visit other nodes</a:t>
            </a:r>
          </a:p>
          <a:p>
            <a:r>
              <a:rPr lang="en-GB" dirty="0" smtClean="0"/>
              <a:t>Visiting</a:t>
            </a:r>
          </a:p>
          <a:p>
            <a:pPr lvl="1"/>
            <a:r>
              <a:rPr lang="en-GB" dirty="0" smtClean="0"/>
              <a:t>Informs node of required data type process</a:t>
            </a:r>
          </a:p>
          <a:p>
            <a:pPr lvl="1"/>
            <a:r>
              <a:rPr lang="en-GB" dirty="0" smtClean="0"/>
              <a:t>If available</a:t>
            </a:r>
          </a:p>
          <a:p>
            <a:pPr lvl="2"/>
            <a:r>
              <a:rPr lang="en-GB" dirty="0" smtClean="0"/>
              <a:t>Obtains copy of data type process and returns home</a:t>
            </a:r>
          </a:p>
          <a:p>
            <a:pPr lvl="1"/>
            <a:r>
              <a:rPr lang="en-GB" dirty="0" smtClean="0"/>
              <a:t>Otherwise transfers itself to next node in its list</a:t>
            </a:r>
          </a:p>
          <a:p>
            <a:r>
              <a:rPr lang="en-GB" dirty="0" smtClean="0"/>
              <a:t>Returned</a:t>
            </a:r>
          </a:p>
          <a:p>
            <a:pPr lvl="1"/>
            <a:r>
              <a:rPr lang="en-GB" dirty="0" smtClean="0"/>
              <a:t>Writes the data type process to node</a:t>
            </a:r>
          </a:p>
          <a:p>
            <a:pPr lvl="1"/>
            <a:r>
              <a:rPr lang="en-GB" dirty="0" smtClean="0"/>
              <a:t>Installed in internal process structure</a:t>
            </a:r>
          </a:p>
          <a:p>
            <a:pPr lvl="1"/>
            <a:r>
              <a:rPr lang="en-GB" dirty="0" smtClean="0"/>
              <a:t>Node can now process data of the type</a:t>
            </a:r>
          </a:p>
          <a:p>
            <a:pPr lvl="1"/>
            <a:endParaRPr lang="en-GB" dirty="0" smtClean="0"/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475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Node Processing - 1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r>
              <a:rPr lang="en-GB" dirty="0" smtClean="0"/>
              <a:t>Input from Data Generator</a:t>
            </a:r>
          </a:p>
          <a:p>
            <a:pPr lvl="1"/>
            <a:r>
              <a:rPr lang="en-GB" dirty="0" smtClean="0"/>
              <a:t>New Node added to network</a:t>
            </a:r>
          </a:p>
          <a:p>
            <a:pPr lvl="2"/>
            <a:r>
              <a:rPr lang="en-GB" dirty="0" smtClean="0"/>
              <a:t>The Node’s agent is updated to include new node in list of available nodes.</a:t>
            </a:r>
          </a:p>
          <a:p>
            <a:pPr lvl="1"/>
            <a:r>
              <a:rPr lang="en-GB" dirty="0" smtClean="0"/>
              <a:t>Data Type Input</a:t>
            </a:r>
          </a:p>
          <a:p>
            <a:pPr lvl="2"/>
            <a:r>
              <a:rPr lang="en-GB" dirty="0" smtClean="0"/>
              <a:t>Data Type Process Available</a:t>
            </a:r>
          </a:p>
          <a:p>
            <a:pPr lvl="3"/>
            <a:r>
              <a:rPr lang="en-GB" dirty="0" smtClean="0"/>
              <a:t>Data sent to relevant process for processing</a:t>
            </a:r>
          </a:p>
          <a:p>
            <a:pPr lvl="2"/>
            <a:r>
              <a:rPr lang="en-GB" dirty="0" smtClean="0"/>
              <a:t>Data Type Process NOT available</a:t>
            </a:r>
          </a:p>
          <a:p>
            <a:pPr lvl="3"/>
            <a:r>
              <a:rPr lang="en-GB" dirty="0" smtClean="0"/>
              <a:t>Agent initialised with required data type process name</a:t>
            </a:r>
          </a:p>
          <a:p>
            <a:pPr lvl="3"/>
            <a:r>
              <a:rPr lang="en-GB" dirty="0" smtClean="0"/>
              <a:t>Agent embarks on trip round available nodes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160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Consider a network of nodes</a:t>
            </a:r>
          </a:p>
          <a:p>
            <a:pPr lvl="1"/>
            <a:r>
              <a:rPr lang="en-GB" dirty="0" smtClean="0"/>
              <a:t>New nodes can join the network at any time</a:t>
            </a:r>
          </a:p>
          <a:p>
            <a:pPr lvl="1"/>
            <a:r>
              <a:rPr lang="en-GB" dirty="0" smtClean="0"/>
              <a:t>Newly joined nodes may not have all the required processes to undertake the required processing</a:t>
            </a:r>
          </a:p>
          <a:p>
            <a:r>
              <a:rPr lang="en-GB" dirty="0" smtClean="0"/>
              <a:t>Agent is available that can search the network to find a process that is required but currently unavailable at a particular node.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8275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Node Processing -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340768"/>
            <a:ext cx="8928992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Input on Agent Visiting Channel</a:t>
            </a:r>
          </a:p>
          <a:p>
            <a:pPr lvl="1"/>
            <a:r>
              <a:rPr lang="en-GB" dirty="0" smtClean="0"/>
              <a:t>Inputs name of data type process required from agent</a:t>
            </a:r>
          </a:p>
          <a:p>
            <a:pPr lvl="1"/>
            <a:r>
              <a:rPr lang="en-GB" dirty="0" smtClean="0"/>
              <a:t>If required process available</a:t>
            </a:r>
          </a:p>
          <a:p>
            <a:pPr lvl="2"/>
            <a:r>
              <a:rPr lang="en-GB" dirty="0" smtClean="0"/>
              <a:t>Writes process definition to agent</a:t>
            </a:r>
          </a:p>
          <a:p>
            <a:pPr lvl="2"/>
            <a:r>
              <a:rPr lang="en-GB" dirty="0" smtClean="0"/>
              <a:t>This causes the agent to return back </a:t>
            </a:r>
            <a:r>
              <a:rPr lang="en-GB" smtClean="0"/>
              <a:t>to home node</a:t>
            </a:r>
            <a:endParaRPr lang="en-GB" dirty="0" smtClean="0"/>
          </a:p>
          <a:p>
            <a:pPr lvl="1"/>
            <a:r>
              <a:rPr lang="en-GB" dirty="0" smtClean="0"/>
              <a:t>Otherwise</a:t>
            </a:r>
          </a:p>
          <a:p>
            <a:pPr lvl="2"/>
            <a:r>
              <a:rPr lang="en-GB" dirty="0" smtClean="0"/>
              <a:t>Informs agent that process is not available</a:t>
            </a:r>
          </a:p>
          <a:p>
            <a:pPr lvl="2"/>
            <a:r>
              <a:rPr lang="en-GB" dirty="0" smtClean="0"/>
              <a:t>This causes the agent to visit another node</a:t>
            </a:r>
          </a:p>
          <a:p>
            <a:r>
              <a:rPr lang="en-GB" dirty="0" smtClean="0"/>
              <a:t>Input on Agent Return Channel</a:t>
            </a:r>
          </a:p>
          <a:p>
            <a:pPr lvl="1"/>
            <a:r>
              <a:rPr lang="en-GB" dirty="0" smtClean="0"/>
              <a:t>Reads new process definition</a:t>
            </a:r>
          </a:p>
          <a:p>
            <a:pPr lvl="1"/>
            <a:r>
              <a:rPr lang="en-GB" dirty="0" smtClean="0"/>
              <a:t>Installs process as one of the three data type processes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731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 Processing - </a:t>
            </a:r>
            <a:r>
              <a:rPr lang="en-GB" dirty="0" smtClean="0"/>
              <a:t>Effect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Once a node has a copy of the required data type process it can be sent to any other node</a:t>
            </a:r>
          </a:p>
          <a:p>
            <a:r>
              <a:rPr lang="en-GB" dirty="0" smtClean="0"/>
              <a:t>Agent does not have to go to an original source</a:t>
            </a:r>
          </a:p>
          <a:p>
            <a:r>
              <a:rPr lang="en-GB" dirty="0" smtClean="0"/>
              <a:t>While a node has sent an agent to find a data type process further instances of that data type are ignored until the agent returns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5528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Agent first visits the Data Generator to find list of available nodes</a:t>
            </a:r>
          </a:p>
          <a:p>
            <a:pPr lvl="1"/>
            <a:r>
              <a:rPr lang="en-GB" dirty="0" smtClean="0"/>
              <a:t>Means there is no need to send node updates</a:t>
            </a:r>
          </a:p>
          <a:p>
            <a:pPr lvl="1"/>
            <a:r>
              <a:rPr lang="en-GB" dirty="0" smtClean="0"/>
              <a:t>Agent could return to Data Generator to update where each data type process is available</a:t>
            </a:r>
          </a:p>
          <a:p>
            <a:pPr lvl="1"/>
            <a:r>
              <a:rPr lang="en-GB" dirty="0" smtClean="0"/>
              <a:t>Could ensure agents do not overload one node</a:t>
            </a:r>
          </a:p>
          <a:p>
            <a:r>
              <a:rPr lang="en-GB" dirty="0" smtClean="0"/>
              <a:t>Ensure that all data is processed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3962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Consider a </a:t>
            </a:r>
            <a:r>
              <a:rPr lang="en-GB" dirty="0"/>
              <a:t>F</a:t>
            </a:r>
            <a:r>
              <a:rPr lang="en-GB" dirty="0" smtClean="0"/>
              <a:t>ederated system</a:t>
            </a:r>
          </a:p>
          <a:p>
            <a:pPr lvl="1"/>
            <a:r>
              <a:rPr lang="en-GB" dirty="0" smtClean="0"/>
              <a:t>Each node in the system can obtain required processing on an as needed basis as they access data from other sites in the federated system</a:t>
            </a:r>
          </a:p>
          <a:p>
            <a:pPr lvl="1"/>
            <a:r>
              <a:rPr lang="en-GB" dirty="0" smtClean="0"/>
              <a:t>No need to ensure all nodes have all the required processing from the outset</a:t>
            </a:r>
          </a:p>
          <a:p>
            <a:pPr lvl="1"/>
            <a:r>
              <a:rPr lang="en-GB" dirty="0" smtClean="0"/>
              <a:t>Provided process types contain a version number</a:t>
            </a:r>
          </a:p>
          <a:p>
            <a:pPr lvl="2"/>
            <a:r>
              <a:rPr lang="en-GB" dirty="0" smtClean="0"/>
              <a:t>Can ensure nodes use the latest version of any type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403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Architectural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424936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Data Generator</a:t>
            </a:r>
          </a:p>
          <a:p>
            <a:pPr lvl="1"/>
            <a:r>
              <a:rPr lang="en-GB" dirty="0" smtClean="0"/>
              <a:t>Creates data that can be processed by any node</a:t>
            </a:r>
          </a:p>
          <a:p>
            <a:pPr lvl="1"/>
            <a:r>
              <a:rPr lang="en-GB" dirty="0" smtClean="0"/>
              <a:t>Data is created as different objects</a:t>
            </a:r>
          </a:p>
          <a:p>
            <a:r>
              <a:rPr lang="en-GB" dirty="0" smtClean="0"/>
              <a:t>Gatherer</a:t>
            </a:r>
          </a:p>
          <a:p>
            <a:pPr lvl="1"/>
            <a:r>
              <a:rPr lang="en-GB" dirty="0" smtClean="0"/>
              <a:t>Collects results from any node once processed</a:t>
            </a:r>
          </a:p>
          <a:p>
            <a:r>
              <a:rPr lang="en-GB" dirty="0" smtClean="0"/>
              <a:t>Processing Node</a:t>
            </a:r>
          </a:p>
          <a:p>
            <a:pPr lvl="1"/>
            <a:r>
              <a:rPr lang="en-GB" dirty="0" smtClean="0"/>
              <a:t>Processes incoming data objects  from Data Generator</a:t>
            </a:r>
          </a:p>
          <a:p>
            <a:pPr lvl="1"/>
            <a:r>
              <a:rPr lang="en-GB" dirty="0" smtClean="0"/>
              <a:t>Each data object has its own specific process</a:t>
            </a:r>
          </a:p>
          <a:p>
            <a:pPr lvl="2"/>
            <a:r>
              <a:rPr lang="en-GB" dirty="0" smtClean="0"/>
              <a:t>Some of these processes may be missing when the node starts</a:t>
            </a:r>
          </a:p>
          <a:p>
            <a:pPr lvl="1"/>
            <a:r>
              <a:rPr lang="en-GB" dirty="0"/>
              <a:t>S</a:t>
            </a:r>
            <a:r>
              <a:rPr lang="en-GB" dirty="0" smtClean="0"/>
              <a:t>ends results to Gatherer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597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</a:t>
            </a:r>
            <a:endParaRPr lang="en-GB" dirty="0"/>
          </a:p>
        </p:txBody>
      </p:sp>
      <p:grpSp>
        <p:nvGrpSpPr>
          <p:cNvPr id="4" name="Canvas 799"/>
          <p:cNvGrpSpPr/>
          <p:nvPr/>
        </p:nvGrpSpPr>
        <p:grpSpPr>
          <a:xfrm>
            <a:off x="1957892" y="2033166"/>
            <a:ext cx="5486400" cy="3200400"/>
            <a:chOff x="0" y="0"/>
            <a:chExt cx="5486400" cy="32004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" name="Text Box 801"/>
            <p:cNvSpPr txBox="1">
              <a:spLocks noChangeArrowheads="1"/>
            </p:cNvSpPr>
            <p:nvPr/>
          </p:nvSpPr>
          <p:spPr bwMode="auto">
            <a:xfrm>
              <a:off x="2629535" y="1258570"/>
              <a:ext cx="1600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200">
                  <a:effectLst/>
                  <a:latin typeface="Times New Roman"/>
                  <a:ea typeface="Times New Roman"/>
                </a:rPr>
                <a:t>From Data Generator</a:t>
              </a:r>
            </a:p>
          </p:txBody>
        </p:sp>
        <p:sp>
          <p:nvSpPr>
            <p:cNvPr id="7" name="Text Box 802"/>
            <p:cNvSpPr txBox="1">
              <a:spLocks noChangeArrowheads="1"/>
            </p:cNvSpPr>
            <p:nvPr/>
          </p:nvSpPr>
          <p:spPr bwMode="auto">
            <a:xfrm>
              <a:off x="228600" y="1714500"/>
              <a:ext cx="1600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200">
                  <a:effectLst/>
                  <a:latin typeface="Times New Roman"/>
                  <a:ea typeface="Times New Roman"/>
                </a:rPr>
                <a:t>Agent Return Channel</a:t>
              </a:r>
            </a:p>
          </p:txBody>
        </p:sp>
        <p:sp>
          <p:nvSpPr>
            <p:cNvPr id="8" name="Text Box 803"/>
            <p:cNvSpPr txBox="1">
              <a:spLocks noChangeArrowheads="1"/>
            </p:cNvSpPr>
            <p:nvPr/>
          </p:nvSpPr>
          <p:spPr bwMode="auto">
            <a:xfrm>
              <a:off x="228600" y="1371600"/>
              <a:ext cx="14859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200">
                  <a:effectLst/>
                  <a:latin typeface="Times New Roman"/>
                  <a:ea typeface="Times New Roman"/>
                </a:rPr>
                <a:t>Agent Visit Channel</a:t>
              </a:r>
            </a:p>
          </p:txBody>
        </p:sp>
        <p:sp>
          <p:nvSpPr>
            <p:cNvPr id="9" name="Text Box 804"/>
            <p:cNvSpPr txBox="1">
              <a:spLocks noChangeArrowheads="1"/>
            </p:cNvSpPr>
            <p:nvPr/>
          </p:nvSpPr>
          <p:spPr bwMode="auto">
            <a:xfrm>
              <a:off x="3657600" y="2286000"/>
              <a:ext cx="1371600" cy="3435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200">
                  <a:effectLst/>
                  <a:latin typeface="Times New Roman"/>
                  <a:ea typeface="Times New Roman"/>
                </a:rPr>
                <a:t>Nodes To Gatherer</a:t>
              </a:r>
            </a:p>
          </p:txBody>
        </p:sp>
        <p:sp>
          <p:nvSpPr>
            <p:cNvPr id="10" name="Text Box 805"/>
            <p:cNvSpPr txBox="1">
              <a:spLocks noChangeArrowheads="1"/>
            </p:cNvSpPr>
            <p:nvPr/>
          </p:nvSpPr>
          <p:spPr bwMode="auto">
            <a:xfrm>
              <a:off x="3429000" y="685800"/>
              <a:ext cx="1828800" cy="3422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200">
                  <a:effectLst/>
                  <a:latin typeface="Times New Roman"/>
                  <a:ea typeface="Times New Roman"/>
                </a:rPr>
                <a:t>Nodes To Data Generator</a:t>
              </a:r>
            </a:p>
          </p:txBody>
        </p:sp>
        <p:sp>
          <p:nvSpPr>
            <p:cNvPr id="11" name="Text Box 806"/>
            <p:cNvSpPr txBox="1">
              <a:spLocks noChangeArrowheads="1"/>
            </p:cNvSpPr>
            <p:nvPr/>
          </p:nvSpPr>
          <p:spPr bwMode="auto">
            <a:xfrm>
              <a:off x="2171700" y="229235"/>
              <a:ext cx="1143000" cy="342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200">
                  <a:effectLst/>
                  <a:latin typeface="Times New Roman"/>
                  <a:ea typeface="Times New Roman"/>
                </a:rPr>
                <a:t>Data Generator</a:t>
              </a:r>
            </a:p>
          </p:txBody>
        </p:sp>
        <p:sp>
          <p:nvSpPr>
            <p:cNvPr id="12" name="Text Box 807"/>
            <p:cNvSpPr txBox="1">
              <a:spLocks noChangeArrowheads="1"/>
            </p:cNvSpPr>
            <p:nvPr/>
          </p:nvSpPr>
          <p:spPr bwMode="auto">
            <a:xfrm>
              <a:off x="2400300" y="2743200"/>
              <a:ext cx="768985" cy="342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200">
                  <a:effectLst/>
                  <a:latin typeface="Times New Roman"/>
                  <a:ea typeface="Times New Roman"/>
                </a:rPr>
                <a:t>Gatherer</a:t>
              </a:r>
            </a:p>
          </p:txBody>
        </p:sp>
        <p:cxnSp>
          <p:nvCxnSpPr>
            <p:cNvPr id="13" name="Line 808"/>
            <p:cNvCxnSpPr/>
            <p:nvPr/>
          </p:nvCxnSpPr>
          <p:spPr bwMode="auto">
            <a:xfrm>
              <a:off x="1600200" y="1943100"/>
              <a:ext cx="34290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Line 809"/>
            <p:cNvCxnSpPr/>
            <p:nvPr/>
          </p:nvCxnSpPr>
          <p:spPr bwMode="auto">
            <a:xfrm>
              <a:off x="1600200" y="1600200"/>
              <a:ext cx="34290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Line 810"/>
            <p:cNvCxnSpPr/>
            <p:nvPr/>
          </p:nvCxnSpPr>
          <p:spPr bwMode="auto">
            <a:xfrm>
              <a:off x="2628900" y="1143000"/>
              <a:ext cx="635" cy="342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Line 811"/>
            <p:cNvCxnSpPr/>
            <p:nvPr/>
          </p:nvCxnSpPr>
          <p:spPr bwMode="auto">
            <a:xfrm>
              <a:off x="2743200" y="2514600"/>
              <a:ext cx="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Line 812"/>
            <p:cNvCxnSpPr/>
            <p:nvPr/>
          </p:nvCxnSpPr>
          <p:spPr bwMode="auto">
            <a:xfrm flipV="1">
              <a:off x="2400300" y="572135"/>
              <a:ext cx="0" cy="3422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Line 813"/>
            <p:cNvCxnSpPr/>
            <p:nvPr/>
          </p:nvCxnSpPr>
          <p:spPr bwMode="auto">
            <a:xfrm>
              <a:off x="1600200" y="2514600"/>
              <a:ext cx="2857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Line 814"/>
            <p:cNvCxnSpPr/>
            <p:nvPr/>
          </p:nvCxnSpPr>
          <p:spPr bwMode="auto">
            <a:xfrm>
              <a:off x="1485900" y="914400"/>
              <a:ext cx="297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Line 815"/>
            <p:cNvCxnSpPr/>
            <p:nvPr/>
          </p:nvCxnSpPr>
          <p:spPr bwMode="auto">
            <a:xfrm>
              <a:off x="2171700" y="20574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Line 816"/>
            <p:cNvCxnSpPr/>
            <p:nvPr/>
          </p:nvCxnSpPr>
          <p:spPr bwMode="auto">
            <a:xfrm flipV="1">
              <a:off x="2057400" y="914400"/>
              <a:ext cx="0" cy="571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 Box 817"/>
            <p:cNvSpPr txBox="1">
              <a:spLocks noChangeArrowheads="1"/>
            </p:cNvSpPr>
            <p:nvPr/>
          </p:nvSpPr>
          <p:spPr bwMode="auto">
            <a:xfrm>
              <a:off x="1943100" y="1485900"/>
              <a:ext cx="1600200" cy="685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200">
                  <a:effectLst/>
                  <a:latin typeface="Times New Roman"/>
                  <a:ea typeface="Times New Roman"/>
                </a:rPr>
                <a:t>NodeProcess</a:t>
              </a:r>
            </a:p>
          </p:txBody>
        </p:sp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2388870" y="1737360"/>
              <a:ext cx="1028700" cy="386715"/>
              <a:chOff x="8198" y="5217"/>
              <a:chExt cx="1620" cy="609"/>
            </a:xfrm>
          </p:grpSpPr>
          <p:sp>
            <p:nvSpPr>
              <p:cNvPr id="24" name="Oval 23"/>
              <p:cNvSpPr>
                <a:spLocks noChangeArrowheads="1"/>
              </p:cNvSpPr>
              <p:nvPr/>
            </p:nvSpPr>
            <p:spPr bwMode="auto">
              <a:xfrm>
                <a:off x="8198" y="5217"/>
                <a:ext cx="1620" cy="60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5" name="Text Box 820"/>
              <p:cNvSpPr txBox="1">
                <a:spLocks noChangeArrowheads="1"/>
              </p:cNvSpPr>
              <p:nvPr/>
            </p:nvSpPr>
            <p:spPr bwMode="auto">
              <a:xfrm>
                <a:off x="8558" y="5288"/>
                <a:ext cx="900" cy="4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/>
                    <a:ea typeface="Times New Roman"/>
                  </a:rPr>
                  <a:t>Agent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8346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Channel Structure – Generator &amp; Gatherer</a:t>
            </a:r>
            <a:endParaRPr lang="en-GB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Generator</a:t>
            </a:r>
          </a:p>
          <a:p>
            <a:pPr lvl="1"/>
            <a:r>
              <a:rPr lang="en-GB" dirty="0" err="1" smtClean="0"/>
              <a:t>NodesToDataGenerator</a:t>
            </a:r>
            <a:r>
              <a:rPr lang="en-GB" dirty="0" smtClean="0"/>
              <a:t> any2net input channel </a:t>
            </a:r>
          </a:p>
          <a:p>
            <a:pPr lvl="2"/>
            <a:r>
              <a:rPr lang="en-GB" dirty="0" smtClean="0"/>
              <a:t>Used </a:t>
            </a:r>
            <a:r>
              <a:rPr lang="en-GB" dirty="0" smtClean="0"/>
              <a:t>by nodes to register when they are invoked</a:t>
            </a:r>
          </a:p>
          <a:p>
            <a:r>
              <a:rPr lang="en-GB" dirty="0" smtClean="0"/>
              <a:t>Gatherer</a:t>
            </a:r>
          </a:p>
          <a:p>
            <a:pPr lvl="1"/>
            <a:r>
              <a:rPr lang="en-GB" dirty="0" err="1" smtClean="0"/>
              <a:t>NodestoGatherer</a:t>
            </a:r>
            <a:r>
              <a:rPr lang="en-GB" dirty="0" smtClean="0"/>
              <a:t> - any2net input channel</a:t>
            </a:r>
          </a:p>
          <a:p>
            <a:pPr lvl="2"/>
            <a:r>
              <a:rPr lang="en-GB" dirty="0" smtClean="0"/>
              <a:t>Used </a:t>
            </a:r>
            <a:r>
              <a:rPr lang="en-GB" dirty="0" smtClean="0"/>
              <a:t>by nodes to send results of processed data </a:t>
            </a:r>
            <a:r>
              <a:rPr lang="en-GB" dirty="0" smtClean="0"/>
              <a:t>objects</a:t>
            </a:r>
          </a:p>
          <a:p>
            <a:r>
              <a:rPr lang="en-GB" dirty="0" smtClean="0"/>
              <a:t>Both these processes execute on a pre-defined node with known IP-address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503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Channel Structure - Node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From Data Generator</a:t>
            </a:r>
          </a:p>
          <a:p>
            <a:pPr lvl="1"/>
            <a:r>
              <a:rPr lang="en-GB" dirty="0" smtClean="0"/>
              <a:t>Dynamically created net2one channel</a:t>
            </a:r>
          </a:p>
          <a:p>
            <a:pPr lvl="2"/>
            <a:r>
              <a:rPr lang="en-GB" dirty="0" smtClean="0"/>
              <a:t>Used to send data from Generator to Node</a:t>
            </a:r>
          </a:p>
          <a:p>
            <a:r>
              <a:rPr lang="en-GB" dirty="0" smtClean="0"/>
              <a:t>Agent Visit Channel</a:t>
            </a:r>
          </a:p>
          <a:p>
            <a:pPr lvl="1"/>
            <a:r>
              <a:rPr lang="en-GB" dirty="0" smtClean="0"/>
              <a:t>Dynamically created net2one channel</a:t>
            </a:r>
          </a:p>
          <a:p>
            <a:pPr lvl="2"/>
            <a:r>
              <a:rPr lang="en-GB" dirty="0" smtClean="0"/>
              <a:t>Used to receive agents from other nodes</a:t>
            </a:r>
          </a:p>
          <a:p>
            <a:r>
              <a:rPr lang="en-GB" dirty="0" smtClean="0"/>
              <a:t>Agent Return Channel</a:t>
            </a:r>
          </a:p>
          <a:p>
            <a:pPr lvl="1"/>
            <a:r>
              <a:rPr lang="en-GB" dirty="0" smtClean="0"/>
              <a:t>Dynamically created net2one channel</a:t>
            </a:r>
          </a:p>
          <a:p>
            <a:pPr lvl="2"/>
            <a:r>
              <a:rPr lang="en-GB" dirty="0" smtClean="0"/>
              <a:t>Used to receive a returning agent, created by this node,  that has visited other nodes and obtained a copy of a required process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745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Process Overview – Data Generator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184576"/>
          </a:xfrm>
        </p:spPr>
        <p:txBody>
          <a:bodyPr/>
          <a:lstStyle/>
          <a:p>
            <a:r>
              <a:rPr lang="en-GB" dirty="0" smtClean="0"/>
              <a:t>Registering Nodes</a:t>
            </a:r>
          </a:p>
          <a:p>
            <a:pPr lvl="1"/>
            <a:r>
              <a:rPr lang="en-GB" dirty="0" smtClean="0"/>
              <a:t>Each node registers with the Data Generator</a:t>
            </a:r>
          </a:p>
          <a:p>
            <a:pPr lvl="1"/>
            <a:r>
              <a:rPr lang="en-GB" dirty="0" smtClean="0"/>
              <a:t>New nodes can register at any time</a:t>
            </a:r>
          </a:p>
          <a:p>
            <a:pPr lvl="1"/>
            <a:r>
              <a:rPr lang="en-GB" dirty="0" smtClean="0"/>
              <a:t>Maintains a list of registered nodes</a:t>
            </a:r>
          </a:p>
          <a:p>
            <a:pPr lvl="1"/>
            <a:r>
              <a:rPr lang="en-GB" dirty="0" smtClean="0"/>
              <a:t>Sends an update to already registered nodes</a:t>
            </a:r>
          </a:p>
          <a:p>
            <a:r>
              <a:rPr lang="en-GB" dirty="0" smtClean="0"/>
              <a:t>Generating Data</a:t>
            </a:r>
          </a:p>
          <a:p>
            <a:pPr lvl="1"/>
            <a:r>
              <a:rPr lang="en-GB" dirty="0" smtClean="0"/>
              <a:t>Randomly generates data objects of three types</a:t>
            </a:r>
          </a:p>
          <a:p>
            <a:pPr lvl="1"/>
            <a:r>
              <a:rPr lang="en-GB" dirty="0" smtClean="0"/>
              <a:t>Sends generated data randomly to one of the currently registered nodes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23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 Overview - Gatherer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Reads a data object from any node</a:t>
            </a:r>
          </a:p>
          <a:p>
            <a:r>
              <a:rPr lang="en-GB" dirty="0" smtClean="0"/>
              <a:t>Prints out the data using the class’ </a:t>
            </a:r>
            <a:r>
              <a:rPr lang="en-GB" dirty="0" err="1" smtClean="0"/>
              <a:t>toString</a:t>
            </a:r>
            <a:r>
              <a:rPr lang="en-GB" dirty="0" smtClean="0"/>
              <a:t>() method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752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</a:t>
            </a:r>
            <a:endParaRPr lang="en-GB" dirty="0"/>
          </a:p>
        </p:txBody>
      </p:sp>
      <p:grpSp>
        <p:nvGrpSpPr>
          <p:cNvPr id="4" name="Canvas 799"/>
          <p:cNvGrpSpPr/>
          <p:nvPr/>
        </p:nvGrpSpPr>
        <p:grpSpPr>
          <a:xfrm>
            <a:off x="1957892" y="2033166"/>
            <a:ext cx="5486400" cy="3200400"/>
            <a:chOff x="0" y="0"/>
            <a:chExt cx="5486400" cy="32004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5486400" cy="320040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" name="Text Box 801"/>
            <p:cNvSpPr txBox="1">
              <a:spLocks noChangeArrowheads="1"/>
            </p:cNvSpPr>
            <p:nvPr/>
          </p:nvSpPr>
          <p:spPr bwMode="auto">
            <a:xfrm>
              <a:off x="2629535" y="1258570"/>
              <a:ext cx="1600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200">
                  <a:effectLst/>
                  <a:latin typeface="Times New Roman"/>
                  <a:ea typeface="Times New Roman"/>
                </a:rPr>
                <a:t>From Data Generator</a:t>
              </a:r>
            </a:p>
          </p:txBody>
        </p:sp>
        <p:sp>
          <p:nvSpPr>
            <p:cNvPr id="7" name="Text Box 802"/>
            <p:cNvSpPr txBox="1">
              <a:spLocks noChangeArrowheads="1"/>
            </p:cNvSpPr>
            <p:nvPr/>
          </p:nvSpPr>
          <p:spPr bwMode="auto">
            <a:xfrm>
              <a:off x="228600" y="1714500"/>
              <a:ext cx="16002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200">
                  <a:effectLst/>
                  <a:latin typeface="Times New Roman"/>
                  <a:ea typeface="Times New Roman"/>
                </a:rPr>
                <a:t>Agent Return Channel</a:t>
              </a:r>
            </a:p>
          </p:txBody>
        </p:sp>
        <p:sp>
          <p:nvSpPr>
            <p:cNvPr id="8" name="Text Box 803"/>
            <p:cNvSpPr txBox="1">
              <a:spLocks noChangeArrowheads="1"/>
            </p:cNvSpPr>
            <p:nvPr/>
          </p:nvSpPr>
          <p:spPr bwMode="auto">
            <a:xfrm>
              <a:off x="228600" y="1371600"/>
              <a:ext cx="148590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200">
                  <a:effectLst/>
                  <a:latin typeface="Times New Roman"/>
                  <a:ea typeface="Times New Roman"/>
                </a:rPr>
                <a:t>Agent Visit Channel</a:t>
              </a:r>
            </a:p>
          </p:txBody>
        </p:sp>
        <p:sp>
          <p:nvSpPr>
            <p:cNvPr id="9" name="Text Box 804"/>
            <p:cNvSpPr txBox="1">
              <a:spLocks noChangeArrowheads="1"/>
            </p:cNvSpPr>
            <p:nvPr/>
          </p:nvSpPr>
          <p:spPr bwMode="auto">
            <a:xfrm>
              <a:off x="3657600" y="2286000"/>
              <a:ext cx="1371600" cy="3435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200">
                  <a:effectLst/>
                  <a:latin typeface="Times New Roman"/>
                  <a:ea typeface="Times New Roman"/>
                </a:rPr>
                <a:t>Nodes To Gatherer</a:t>
              </a:r>
            </a:p>
          </p:txBody>
        </p:sp>
        <p:sp>
          <p:nvSpPr>
            <p:cNvPr id="10" name="Text Box 805"/>
            <p:cNvSpPr txBox="1">
              <a:spLocks noChangeArrowheads="1"/>
            </p:cNvSpPr>
            <p:nvPr/>
          </p:nvSpPr>
          <p:spPr bwMode="auto">
            <a:xfrm>
              <a:off x="3429000" y="685800"/>
              <a:ext cx="1828800" cy="3422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200">
                  <a:effectLst/>
                  <a:latin typeface="Times New Roman"/>
                  <a:ea typeface="Times New Roman"/>
                </a:rPr>
                <a:t>Nodes To Data Generator</a:t>
              </a:r>
            </a:p>
          </p:txBody>
        </p:sp>
        <p:sp>
          <p:nvSpPr>
            <p:cNvPr id="11" name="Text Box 806"/>
            <p:cNvSpPr txBox="1">
              <a:spLocks noChangeArrowheads="1"/>
            </p:cNvSpPr>
            <p:nvPr/>
          </p:nvSpPr>
          <p:spPr bwMode="auto">
            <a:xfrm>
              <a:off x="2171700" y="229235"/>
              <a:ext cx="1143000" cy="342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200">
                  <a:effectLst/>
                  <a:latin typeface="Times New Roman"/>
                  <a:ea typeface="Times New Roman"/>
                </a:rPr>
                <a:t>Data Generator</a:t>
              </a:r>
            </a:p>
          </p:txBody>
        </p:sp>
        <p:sp>
          <p:nvSpPr>
            <p:cNvPr id="12" name="Text Box 807"/>
            <p:cNvSpPr txBox="1">
              <a:spLocks noChangeArrowheads="1"/>
            </p:cNvSpPr>
            <p:nvPr/>
          </p:nvSpPr>
          <p:spPr bwMode="auto">
            <a:xfrm>
              <a:off x="2400300" y="2743200"/>
              <a:ext cx="768985" cy="342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200">
                  <a:effectLst/>
                  <a:latin typeface="Times New Roman"/>
                  <a:ea typeface="Times New Roman"/>
                </a:rPr>
                <a:t>Gatherer</a:t>
              </a:r>
            </a:p>
          </p:txBody>
        </p:sp>
        <p:cxnSp>
          <p:nvCxnSpPr>
            <p:cNvPr id="13" name="Line 808"/>
            <p:cNvCxnSpPr/>
            <p:nvPr/>
          </p:nvCxnSpPr>
          <p:spPr bwMode="auto">
            <a:xfrm>
              <a:off x="1600200" y="1943100"/>
              <a:ext cx="34290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Line 809"/>
            <p:cNvCxnSpPr/>
            <p:nvPr/>
          </p:nvCxnSpPr>
          <p:spPr bwMode="auto">
            <a:xfrm>
              <a:off x="1600200" y="1600200"/>
              <a:ext cx="34290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Line 810"/>
            <p:cNvCxnSpPr/>
            <p:nvPr/>
          </p:nvCxnSpPr>
          <p:spPr bwMode="auto">
            <a:xfrm>
              <a:off x="2628900" y="1143000"/>
              <a:ext cx="635" cy="342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Line 811"/>
            <p:cNvCxnSpPr/>
            <p:nvPr/>
          </p:nvCxnSpPr>
          <p:spPr bwMode="auto">
            <a:xfrm>
              <a:off x="2743200" y="2514600"/>
              <a:ext cx="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Line 812"/>
            <p:cNvCxnSpPr/>
            <p:nvPr/>
          </p:nvCxnSpPr>
          <p:spPr bwMode="auto">
            <a:xfrm flipV="1">
              <a:off x="2400300" y="572135"/>
              <a:ext cx="0" cy="3422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Line 813"/>
            <p:cNvCxnSpPr/>
            <p:nvPr/>
          </p:nvCxnSpPr>
          <p:spPr bwMode="auto">
            <a:xfrm>
              <a:off x="1600200" y="2514600"/>
              <a:ext cx="2857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Line 814"/>
            <p:cNvCxnSpPr/>
            <p:nvPr/>
          </p:nvCxnSpPr>
          <p:spPr bwMode="auto">
            <a:xfrm>
              <a:off x="1485900" y="914400"/>
              <a:ext cx="297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Line 815"/>
            <p:cNvCxnSpPr/>
            <p:nvPr/>
          </p:nvCxnSpPr>
          <p:spPr bwMode="auto">
            <a:xfrm>
              <a:off x="2171700" y="205740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Line 816"/>
            <p:cNvCxnSpPr/>
            <p:nvPr/>
          </p:nvCxnSpPr>
          <p:spPr bwMode="auto">
            <a:xfrm flipV="1">
              <a:off x="2057400" y="914400"/>
              <a:ext cx="0" cy="571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 Box 817"/>
            <p:cNvSpPr txBox="1">
              <a:spLocks noChangeArrowheads="1"/>
            </p:cNvSpPr>
            <p:nvPr/>
          </p:nvSpPr>
          <p:spPr bwMode="auto">
            <a:xfrm>
              <a:off x="1943100" y="1485900"/>
              <a:ext cx="1600200" cy="685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200">
                  <a:effectLst/>
                  <a:latin typeface="Times New Roman"/>
                  <a:ea typeface="Times New Roman"/>
                </a:rPr>
                <a:t>NodeProcess</a:t>
              </a:r>
            </a:p>
          </p:txBody>
        </p:sp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2388870" y="1737360"/>
              <a:ext cx="1028700" cy="386715"/>
              <a:chOff x="8198" y="5217"/>
              <a:chExt cx="1620" cy="609"/>
            </a:xfrm>
          </p:grpSpPr>
          <p:sp>
            <p:nvSpPr>
              <p:cNvPr id="24" name="Oval 23"/>
              <p:cNvSpPr>
                <a:spLocks noChangeArrowheads="1"/>
              </p:cNvSpPr>
              <p:nvPr/>
            </p:nvSpPr>
            <p:spPr bwMode="auto">
              <a:xfrm>
                <a:off x="8198" y="5217"/>
                <a:ext cx="1620" cy="60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5" name="Text Box 820"/>
              <p:cNvSpPr txBox="1">
                <a:spLocks noChangeArrowheads="1"/>
              </p:cNvSpPr>
              <p:nvPr/>
            </p:nvSpPr>
            <p:spPr bwMode="auto">
              <a:xfrm>
                <a:off x="8558" y="5288"/>
                <a:ext cx="900" cy="4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/>
                    <a:ea typeface="Times New Roman"/>
                  </a:rPr>
                  <a:t>Agent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0178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1179</Words>
  <Application>Microsoft Office PowerPoint</Application>
  <PresentationFormat>On-screen Show (4:3)</PresentationFormat>
  <Paragraphs>227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Process Discovery Using Mobile Agents to Find Processes Available on Other Nodes</vt:lpstr>
      <vt:lpstr>Goal</vt:lpstr>
      <vt:lpstr>Architectural Overview</vt:lpstr>
      <vt:lpstr>Architecture</vt:lpstr>
      <vt:lpstr>Channel Structure – Generator &amp; Gatherer</vt:lpstr>
      <vt:lpstr>Channel Structure - Node</vt:lpstr>
      <vt:lpstr>Process Overview – Data Generator</vt:lpstr>
      <vt:lpstr>Process Overview - Gatherer</vt:lpstr>
      <vt:lpstr>Architecture</vt:lpstr>
      <vt:lpstr>Node Overview – Registration</vt:lpstr>
      <vt:lpstr>Node– Initialising Data Type Processes</vt:lpstr>
      <vt:lpstr>Node – Internal Architecture</vt:lpstr>
      <vt:lpstr>Data Types Definition</vt:lpstr>
      <vt:lpstr>Data Type – Associated Process</vt:lpstr>
      <vt:lpstr>Dynamic Mobile Process</vt:lpstr>
      <vt:lpstr>The Agent - 1</vt:lpstr>
      <vt:lpstr>The Agent - 2</vt:lpstr>
      <vt:lpstr>The Agent - 3</vt:lpstr>
      <vt:lpstr>Node Processing - 1</vt:lpstr>
      <vt:lpstr>Node Processing - 2</vt:lpstr>
      <vt:lpstr>Node Processing - Effect</vt:lpstr>
      <vt:lpstr>Improvements</vt:lpstr>
      <vt:lpstr>Applicability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Discovery Using Mobile Agents to Find Processes Available on Other Nodes</dc:title>
  <dc:creator>Jon</dc:creator>
  <cp:lastModifiedBy>Jon</cp:lastModifiedBy>
  <cp:revision>21</cp:revision>
  <cp:lastPrinted>2012-03-25T15:32:51Z</cp:lastPrinted>
  <dcterms:created xsi:type="dcterms:W3CDTF">2012-03-24T11:26:20Z</dcterms:created>
  <dcterms:modified xsi:type="dcterms:W3CDTF">2013-03-08T15:27:49Z</dcterms:modified>
</cp:coreProperties>
</file>