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1E19-89F5-4346-9401-AC96F63404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21997-83B5-4D67-8C57-646116B3E4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5C4DC-DB49-4EB9-9713-5687754BE4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F726C-7463-4BDA-9432-79DDF20E3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317F4-DD70-4A2E-9939-D1791B9950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4E1F9-7980-469C-B209-CE5229EF65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F7B87-84F2-490D-926E-C9B4C531D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428EA-A669-44B6-8317-95FC7A21B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134B4-B18D-4B63-BADC-D6C16602F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114D0-E332-48CD-89FC-25E1B8A6DF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B36A3-7AAB-4CA1-9D1F-79BFE5CD1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2ED659-85A3-4F2A-A651-7EBC2437F2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Process Deadlock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3a</a:t>
            </a:r>
          </a:p>
          <a:p>
            <a:r>
              <a:rPr lang="en-GB" dirty="0" err="1" smtClean="0"/>
              <a:t>ChapterExamples</a:t>
            </a:r>
            <a:r>
              <a:rPr lang="en-GB" dirty="0" smtClean="0"/>
              <a:t>\</a:t>
            </a:r>
            <a:r>
              <a:rPr lang="en-GB" dirty="0" err="1" smtClean="0"/>
              <a:t>src</a:t>
            </a:r>
            <a:r>
              <a:rPr lang="en-GB" dirty="0" smtClean="0"/>
              <a:t>\c7</a:t>
            </a:r>
          </a:p>
          <a:p>
            <a:r>
              <a:rPr lang="en-GB" dirty="0" smtClean="0"/>
              <a:t>Chapter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- Channels</a:t>
            </a:r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27313" y="3500438"/>
            <a:ext cx="28082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/>
              <a:t>Server</a:t>
            </a:r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203575" y="39338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787900" y="39338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356100" y="5661025"/>
            <a:ext cx="172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clientRequest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84438" y="5661025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clientSend</a:t>
            </a:r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3132138" y="2205038"/>
            <a:ext cx="172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3995738" y="2205038"/>
            <a:ext cx="172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08175" y="2060575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thisServerRequest</a:t>
            </a:r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559425" y="2271713"/>
            <a:ext cx="2246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thisServerReceive</a:t>
            </a:r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5435600" y="3573463"/>
            <a:ext cx="17287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5435600" y="3860800"/>
            <a:ext cx="17287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24613" y="4648200"/>
            <a:ext cx="245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otherServerRequest</a:t>
            </a:r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711950" y="3711575"/>
            <a:ext cx="210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otherServerSend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- Setup</a:t>
            </a: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79613" y="1268413"/>
            <a:ext cx="5878512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Server implements CSProcess{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clientRequest</a:t>
            </a:r>
          </a:p>
          <a:p>
            <a:pPr>
              <a:tabLst>
                <a:tab pos="71438" algn="l"/>
              </a:tabLst>
            </a:pPr>
            <a:r>
              <a:rPr lang="en-GB"/>
              <a:t>  def ChannelOutput clientSend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ChannelOutput thisServerRequest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thisServerReceive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otherServerRequest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ChannelOutput otherServerSend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dataMap = [ : ]   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 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CLIENT = 0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OTHER_REQUEST = 1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THIS_RECEIVE = 2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serverAlt = new ALT ([ clientRequest,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otherServerRequest,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    thisServerReceive])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– Client Request</a:t>
            </a:r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268538" y="1341438"/>
            <a:ext cx="4546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while (true)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index = serverAlt.select()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switch (index) {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case CLIENT :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def key = clientRequest.read()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if ( dataMap.containsKey(key) 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clientSend.write(dataMap[key])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else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thisServerRequest.write(key)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}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break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– Other Server Request</a:t>
            </a:r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952625" y="1706563"/>
            <a:ext cx="52387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    case OTHER_REQUEST :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def key = otherServerRequest.read()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if ( dataMap.containsKey(key) 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otherServerSend.write(dataMap[key])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else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otherServerSend.write(-1)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}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break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Server – Receive from other Server</a:t>
            </a:r>
            <a:endParaRPr lang="en-US" sz="400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11325" y="2620963"/>
            <a:ext cx="5722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        case THIS_RECEIVE :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clientSend.write(thisServerReceive.read() 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break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the system - channels</a:t>
            </a:r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58825" y="1706563"/>
            <a:ext cx="76263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One2OneChannel S02S1request = Channel.createOne2One()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S12S0send = Channel.createOne2One()</a:t>
            </a:r>
          </a:p>
          <a:p>
            <a:pPr>
              <a:tabLst>
                <a:tab pos="71438" algn="l"/>
              </a:tabLst>
            </a:pP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S12S0request = Channel.createOne2One()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S02S1send = Channel.createOne2One()</a:t>
            </a:r>
          </a:p>
          <a:p>
            <a:pPr>
              <a:tabLst>
                <a:tab pos="71438" algn="l"/>
              </a:tabLst>
            </a:pP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C02S0request = Channel.createOne2One()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S02C0send = Channel.createOne2One()</a:t>
            </a:r>
          </a:p>
          <a:p>
            <a:pPr>
              <a:tabLst>
                <a:tab pos="71438" algn="l"/>
              </a:tabLst>
            </a:pP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C12S1request = Channel.createOne2One()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One2OneChannel S12C1send = Channel.createOne2One()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and Maps</a:t>
            </a: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61963" y="2163763"/>
            <a:ext cx="8221662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server0Map = [1:10,2:20,3:30,4:40,5:50,6:60,7:70,8:80,9:90,10:100]</a:t>
            </a:r>
          </a:p>
          <a:p>
            <a:pPr>
              <a:tabLst>
                <a:tab pos="71438" algn="l"/>
              </a:tabLst>
            </a:pP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server1Map = [11:110,12:120,13:130,14:140,15:150,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16:160,17:170,18:180,19:190,20:200]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client0List = [1,12,13,14,5,16,7,18,9,10]</a:t>
            </a:r>
          </a:p>
          <a:p>
            <a:pPr>
              <a:tabLst>
                <a:tab pos="71438" algn="l"/>
              </a:tabLst>
            </a:pP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client1List = [11,2,3,4,15,6,17,8,19,20]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Clients</a:t>
            </a:r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42975" y="2163763"/>
            <a:ext cx="72580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client0 = new Client ( requestChannel: C02S0request.out(),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receiveChannel: S02C0send.in(),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selectList: client0List,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clientNumber: 0)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client1 = new Client ( requestChannel: C12S1request.out(),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receiveChannel: S12C1send.in(),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selectList: client1List,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clientNumber: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Servers</a:t>
            </a:r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42988" y="1249363"/>
            <a:ext cx="77851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server0 = new Server ( clientRequest: C02S0request.in(),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clientSend: S02C0send.out(),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thisServerRequest: S02S1request.out(),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thisServerReceive: S12S0send.in(),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otherServerRequest: S12S0request.in(),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otherServerSend: S02S1send.out(),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dataMap: server0Map)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def server1 = new Server ( clientRequest: C12S1request.in(),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clientSend: S12C1send.out(),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thisServerRequest: S12S0request.out(),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thisServerReceive: S02S1send.in(),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otherServerRequest: S02S1request.in(),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otherServerSend: S12S0send.out(),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                             dataMap: server1Map)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Execute the System</a:t>
            </a:r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0863" y="2925763"/>
            <a:ext cx="55038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def network = [client0, client1, server0, server1]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       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new PAR (network).run()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Deadlock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far everything has worked sensibly</a:t>
            </a:r>
          </a:p>
          <a:p>
            <a:r>
              <a:rPr lang="en-GB"/>
              <a:t>BUT</a:t>
            </a:r>
          </a:p>
          <a:p>
            <a:r>
              <a:rPr lang="en-GB"/>
              <a:t>Life is not that simple</a:t>
            </a:r>
          </a:p>
          <a:p>
            <a:r>
              <a:rPr lang="en-GB"/>
              <a:t>It is very easy to build a system in which the processes interact in such a way that none of them can make any progress</a:t>
            </a:r>
          </a:p>
          <a:p>
            <a:r>
              <a:rPr lang="en-GB"/>
              <a:t>Consider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Output</a:t>
            </a:r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979613" y="1196975"/>
            <a:ext cx="55118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1600"/>
              <a:t>Client 0 has 10 values in [1, 2, 3, 14, 5, 16, 7, 18, 9, 10]</a:t>
            </a:r>
            <a:endParaRPr lang="en-US" sz="1600"/>
          </a:p>
          <a:p>
            <a:r>
              <a:rPr lang="en-GB" sz="1600"/>
              <a:t>Client 1 has 10 values in [11, 12, 13, 4, 15, 6, 17, 8, 19, 20]</a:t>
            </a:r>
            <a:endParaRPr lang="en-US" sz="1600"/>
          </a:p>
          <a:p>
            <a:r>
              <a:rPr lang="en-GB" sz="1600"/>
              <a:t>Client 1: with 11 has value 110</a:t>
            </a:r>
            <a:endParaRPr lang="en-US" sz="1600"/>
          </a:p>
          <a:p>
            <a:r>
              <a:rPr lang="en-GB" sz="1600"/>
              <a:t>Client 0: with 1 has value 10</a:t>
            </a:r>
            <a:endParaRPr lang="en-US" sz="1600"/>
          </a:p>
          <a:p>
            <a:r>
              <a:rPr lang="en-GB" sz="1600"/>
              <a:t>Client 0: with 2 has value 20</a:t>
            </a:r>
            <a:endParaRPr lang="en-US" sz="1600"/>
          </a:p>
          <a:p>
            <a:r>
              <a:rPr lang="en-GB" sz="1600"/>
              <a:t>Client 1: with 12 has value 120</a:t>
            </a:r>
            <a:endParaRPr lang="en-US" sz="1600"/>
          </a:p>
          <a:p>
            <a:r>
              <a:rPr lang="en-GB" sz="1600"/>
              <a:t>Client 1: with 13 has value 130</a:t>
            </a:r>
            <a:endParaRPr lang="en-US" sz="1600"/>
          </a:p>
          <a:p>
            <a:r>
              <a:rPr lang="en-GB" sz="1600"/>
              <a:t>Client 0: with 3 has value 30</a:t>
            </a:r>
            <a:endParaRPr lang="en-US" sz="1600"/>
          </a:p>
          <a:p>
            <a:r>
              <a:rPr lang="en-GB" sz="1600"/>
              <a:t>Client 0: with 14 has value 140</a:t>
            </a:r>
            <a:endParaRPr lang="en-US" sz="1600"/>
          </a:p>
          <a:p>
            <a:r>
              <a:rPr lang="en-GB" sz="1600"/>
              <a:t>Client 1: with 4 has value 40</a:t>
            </a:r>
            <a:endParaRPr lang="en-US" sz="1600"/>
          </a:p>
          <a:p>
            <a:r>
              <a:rPr lang="en-GB" sz="1600"/>
              <a:t>Client 1: with 15 has value 150</a:t>
            </a:r>
            <a:endParaRPr lang="en-US" sz="1600"/>
          </a:p>
          <a:p>
            <a:r>
              <a:rPr lang="en-GB" sz="1600"/>
              <a:t>Client 0: with 5 has value 50</a:t>
            </a:r>
            <a:endParaRPr lang="en-US" sz="1600"/>
          </a:p>
          <a:p>
            <a:r>
              <a:rPr lang="en-GB" sz="1600"/>
              <a:t>Client 0: with 16 has value 160</a:t>
            </a:r>
            <a:endParaRPr lang="en-US" sz="1600"/>
          </a:p>
          <a:p>
            <a:r>
              <a:rPr lang="en-GB" sz="1600"/>
              <a:t>Client 0: with 7 has value 70</a:t>
            </a:r>
            <a:endParaRPr lang="en-US" sz="1600"/>
          </a:p>
          <a:p>
            <a:r>
              <a:rPr lang="en-GB" sz="1600"/>
              <a:t>Client 1: with 6 has value 60</a:t>
            </a:r>
            <a:endParaRPr lang="en-US" sz="1600"/>
          </a:p>
          <a:p>
            <a:r>
              <a:rPr lang="en-GB" sz="1600"/>
              <a:t>Client 0: with 18 has value 180</a:t>
            </a:r>
            <a:endParaRPr lang="en-US" sz="1600"/>
          </a:p>
          <a:p>
            <a:r>
              <a:rPr lang="en-GB" sz="1600"/>
              <a:t>Client 1: with 17 has value 170</a:t>
            </a:r>
            <a:endParaRPr lang="en-US" sz="1600"/>
          </a:p>
          <a:p>
            <a:r>
              <a:rPr lang="en-GB" sz="1600"/>
              <a:t>Client 0: with 9 has value 90</a:t>
            </a:r>
            <a:endParaRPr lang="en-US" sz="1600"/>
          </a:p>
          <a:p>
            <a:r>
              <a:rPr lang="en-GB" sz="1600"/>
              <a:t>Client 0: with 10 has value 100</a:t>
            </a:r>
            <a:endParaRPr lang="en-US" sz="1600"/>
          </a:p>
          <a:p>
            <a:r>
              <a:rPr lang="en-GB" sz="1600"/>
              <a:t>Client 1: with 8 has value 80</a:t>
            </a:r>
            <a:endParaRPr lang="en-US" sz="1600"/>
          </a:p>
          <a:p>
            <a:r>
              <a:rPr lang="en-GB" sz="1600"/>
              <a:t>Client 1: with 19 has value 190</a:t>
            </a:r>
            <a:endParaRPr lang="en-US" sz="1600"/>
          </a:p>
          <a:p>
            <a:r>
              <a:rPr lang="en-GB" sz="1600"/>
              <a:t>Client 1: with 20 has value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Client selectLists</a:t>
            </a:r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124075" y="4660900"/>
            <a:ext cx="5053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71438" algn="l"/>
                <a:tab pos="457200" algn="l"/>
              </a:tabLst>
            </a:pPr>
            <a:r>
              <a:rPr lang="en-GB"/>
              <a:t>def client0List = [1,12,13,14,5,16,7,18,9,10]</a:t>
            </a:r>
            <a:br>
              <a:rPr lang="en-GB"/>
            </a:br>
            <a:endParaRPr lang="en-US"/>
          </a:p>
          <a:p>
            <a:pPr>
              <a:tabLst>
                <a:tab pos="71438" algn="l"/>
                <a:tab pos="457200" algn="l"/>
              </a:tabLst>
            </a:pPr>
            <a:r>
              <a:rPr lang="en-GB"/>
              <a:t>def client1List = [11,2,3,4,15,6,17,8,19,20]</a:t>
            </a:r>
            <a:br>
              <a:rPr lang="en-GB"/>
            </a:br>
            <a:endParaRPr lang="en-GB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124075" y="2276475"/>
            <a:ext cx="6030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def client0List = [1,12,13,14,5,16,7,18,9,10]</a:t>
            </a:r>
          </a:p>
          <a:p>
            <a:endParaRPr lang="en-US"/>
          </a:p>
          <a:p>
            <a:r>
              <a:rPr lang="en-GB"/>
              <a:t>def client1List = [11,2,3,4,15,6,17,8,19,20]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19113" y="1550988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Replace</a:t>
            </a:r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63575" y="371157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With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Revised Output</a:t>
            </a:r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233488" y="2468563"/>
            <a:ext cx="66786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/>
              <a:t>Client 0 has 10 values in [1, 12, 13, 14, 5, 16, 7, 18, 9, 10]</a:t>
            </a:r>
            <a:endParaRPr lang="en-US"/>
          </a:p>
          <a:p>
            <a:r>
              <a:rPr lang="en-GB"/>
              <a:t>Client 1 has 10 values in [11, 2, 3, 4, 15, 6, 17, 8, 19, 20]</a:t>
            </a:r>
            <a:endParaRPr lang="en-US"/>
          </a:p>
          <a:p>
            <a:r>
              <a:rPr lang="en-GB"/>
              <a:t>Client 0: with 1 has value 10</a:t>
            </a:r>
            <a:endParaRPr lang="en-US"/>
          </a:p>
          <a:p>
            <a:r>
              <a:rPr lang="en-GB"/>
              <a:t>Client 1: with 11 has value 110</a:t>
            </a:r>
            <a:endParaRPr lang="en-US"/>
          </a:p>
          <a:p>
            <a:r>
              <a:rPr lang="en-GB"/>
              <a:t>Client 0: with 12 has value 120</a:t>
            </a:r>
            <a:endParaRPr lang="en-US"/>
          </a:p>
          <a:p>
            <a:r>
              <a:rPr lang="en-GB"/>
              <a:t>Client 1: with 2 has value 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Why?</a:t>
            </a: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Hard to tell</a:t>
            </a:r>
          </a:p>
          <a:p>
            <a:r>
              <a:rPr lang="en-GB"/>
              <a:t>Either</a:t>
            </a:r>
          </a:p>
          <a:p>
            <a:pPr lvl="1"/>
            <a:r>
              <a:rPr lang="en-GB"/>
              <a:t>Both servers trying to send a request to each other</a:t>
            </a:r>
          </a:p>
          <a:p>
            <a:r>
              <a:rPr lang="en-GB"/>
              <a:t>Or</a:t>
            </a:r>
          </a:p>
          <a:p>
            <a:pPr lvl="1"/>
            <a:r>
              <a:rPr lang="en-GB"/>
              <a:t>Both trying to read from each other</a:t>
            </a:r>
          </a:p>
          <a:p>
            <a:r>
              <a:rPr lang="en-GB"/>
              <a:t>But one sequence worked and the other did not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Need a better way to design!!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very simple processes</a:t>
            </a:r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76238" y="1792288"/>
            <a:ext cx="39052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class BadP implements CSProcess {</a:t>
            </a:r>
          </a:p>
          <a:p>
            <a:endParaRPr lang="en-US" sz="1800"/>
          </a:p>
          <a:p>
            <a:r>
              <a:rPr lang="en-US" sz="1800"/>
              <a:t>  def ChannelInput inChannel</a:t>
            </a:r>
          </a:p>
          <a:p>
            <a:r>
              <a:rPr lang="en-US" sz="1800"/>
              <a:t>  def ChannelOutput outChannel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 void run() {</a:t>
            </a:r>
          </a:p>
          <a:p>
            <a:r>
              <a:rPr lang="en-US" sz="1800"/>
              <a:t>     println "BadP: Starting"</a:t>
            </a:r>
          </a:p>
          <a:p>
            <a:r>
              <a:rPr lang="en-US" sz="1800"/>
              <a:t>     while (true) {</a:t>
            </a:r>
          </a:p>
          <a:p>
            <a:r>
              <a:rPr lang="en-US" sz="1800"/>
              <a:t>        println "BadP: outputting"</a:t>
            </a:r>
          </a:p>
          <a:p>
            <a:r>
              <a:rPr lang="en-US" sz="1800"/>
              <a:t>        outChannel.write(1)</a:t>
            </a:r>
          </a:p>
          <a:p>
            <a:r>
              <a:rPr lang="en-US" sz="1800"/>
              <a:t>        println "BadP: inputting"</a:t>
            </a:r>
          </a:p>
          <a:p>
            <a:r>
              <a:rPr lang="en-US" sz="1800"/>
              <a:t>        def i = inChannel.read()</a:t>
            </a:r>
          </a:p>
          <a:p>
            <a:r>
              <a:rPr lang="en-US" sz="1800"/>
              <a:t>        println "BadP: looping"</a:t>
            </a:r>
          </a:p>
          <a:p>
            <a:r>
              <a:rPr lang="en-US" sz="1800"/>
              <a:t>      }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}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716463" y="1773238"/>
            <a:ext cx="3917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class BadC implements CSProcess {</a:t>
            </a:r>
          </a:p>
          <a:p>
            <a:endParaRPr lang="en-US" sz="1800"/>
          </a:p>
          <a:p>
            <a:r>
              <a:rPr lang="en-US" sz="1800"/>
              <a:t>  def ChannelInput inChannel</a:t>
            </a:r>
          </a:p>
          <a:p>
            <a:r>
              <a:rPr lang="en-US" sz="1800"/>
              <a:t>  def ChannelOutput outChannel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void run() {</a:t>
            </a:r>
          </a:p>
          <a:p>
            <a:r>
              <a:rPr lang="en-US" sz="1800"/>
              <a:t>      println "BadC: Starting"</a:t>
            </a:r>
          </a:p>
          <a:p>
            <a:r>
              <a:rPr lang="en-US" sz="1800"/>
              <a:t>      while (true) {</a:t>
            </a:r>
          </a:p>
          <a:p>
            <a:r>
              <a:rPr lang="en-US" sz="1800"/>
              <a:t>        println "BadC: outputting"</a:t>
            </a:r>
          </a:p>
          <a:p>
            <a:r>
              <a:rPr lang="en-US" sz="1800"/>
              <a:t>        outChannel.write(1)</a:t>
            </a:r>
          </a:p>
          <a:p>
            <a:r>
              <a:rPr lang="en-US" sz="1800"/>
              <a:t>        println "BadC: inputting"</a:t>
            </a:r>
          </a:p>
          <a:p>
            <a:r>
              <a:rPr lang="en-US" sz="1800"/>
              <a:t>        def i = inChannel.read()</a:t>
            </a:r>
          </a:p>
          <a:p>
            <a:r>
              <a:rPr lang="en-US" sz="1800"/>
              <a:t>        println "BadC: looping"</a:t>
            </a:r>
          </a:p>
          <a:p>
            <a:r>
              <a:rPr lang="en-US" sz="1800"/>
              <a:t>      }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Connected by two channels</a:t>
            </a:r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258888" y="1484313"/>
            <a:ext cx="66421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One2OneChannel a = Channel.createOne2One()</a:t>
            </a:r>
          </a:p>
          <a:p>
            <a:r>
              <a:rPr lang="en-US" sz="1800"/>
              <a:t>One2OneChannel b = Channel.createOne2One()</a:t>
            </a:r>
          </a:p>
          <a:p>
            <a:endParaRPr lang="en-US" sz="1800"/>
          </a:p>
          <a:p>
            <a:r>
              <a:rPr lang="en-US" sz="1800"/>
              <a:t>def pList = [ new BadP ( inChannel: a.in(), outChannel: b.out() ),</a:t>
            </a:r>
          </a:p>
          <a:p>
            <a:r>
              <a:rPr lang="en-US" sz="1800"/>
              <a:t>                    new BadC ( inChannel: b.in(), outChannel: a.out() )</a:t>
            </a:r>
          </a:p>
          <a:p>
            <a:r>
              <a:rPr lang="en-US" sz="1800"/>
              <a:t>                  ]</a:t>
            </a:r>
          </a:p>
          <a:p>
            <a:r>
              <a:rPr lang="en-US" sz="1800"/>
              <a:t>new PAR (pList).run()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47900" y="4889500"/>
            <a:ext cx="752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BadP</a:t>
            </a:r>
            <a:endParaRPr lang="en-US" sz="180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992813" y="4889500"/>
            <a:ext cx="765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BadC</a:t>
            </a:r>
            <a:endParaRPr lang="en-US" sz="180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987675" y="494188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987675" y="515778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048125" y="517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a</a:t>
            </a:r>
            <a:endParaRPr lang="en-US" sz="1800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976688" y="4602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b</a:t>
            </a:r>
            <a:endParaRPr lang="en-US" sz="1800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166813" y="5824538"/>
            <a:ext cx="586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Initial messages appear and then processes sit and wait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Based Representation</a:t>
            </a:r>
            <a:endParaRPr lang="en-GB" dirty="0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74753" name="Group 1"/>
          <p:cNvGrpSpPr>
            <a:grpSpLocks noChangeAspect="1"/>
          </p:cNvGrpSpPr>
          <p:nvPr/>
        </p:nvGrpSpPr>
        <p:grpSpPr bwMode="auto">
          <a:xfrm>
            <a:off x="643084" y="1928802"/>
            <a:ext cx="8215196" cy="2643206"/>
            <a:chOff x="2041" y="3900"/>
            <a:chExt cx="7278" cy="2448"/>
          </a:xfrm>
        </p:grpSpPr>
        <p:sp>
          <p:nvSpPr>
            <p:cNvPr id="7476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107" y="3900"/>
              <a:ext cx="7200" cy="24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3960" y="403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BadP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7003" y="41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BadC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041" y="4098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Time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2372" y="4562"/>
              <a:ext cx="1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6571" y="4620"/>
              <a:ext cx="2748" cy="1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BadC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: Starting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BadC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: outputting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outChannel.write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(1)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56" name="Text Box 4"/>
            <p:cNvSpPr txBox="1">
              <a:spLocks noChangeArrowheads="1"/>
            </p:cNvSpPr>
            <p:nvPr/>
          </p:nvSpPr>
          <p:spPr bwMode="auto">
            <a:xfrm>
              <a:off x="2967" y="4620"/>
              <a:ext cx="3028" cy="15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BadP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: Starting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eaLnBrk="0" hangingPunct="0"/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BadP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: outputting</a:t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Times New Roman" pitchFamily="18" charset="0"/>
                <a:cs typeface="Times New Roman" pitchFamily="18" charset="0"/>
              </a:endParaRPr>
            </a:p>
            <a:p>
              <a:pPr eaLnBrk="0" hangingPunct="0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/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outChannel.write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>(1)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/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/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  <a:t/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ea typeface="Times New Roman" pitchFamily="18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55" name="Line 3"/>
            <p:cNvSpPr>
              <a:spLocks noChangeShapeType="1"/>
            </p:cNvSpPr>
            <p:nvPr/>
          </p:nvSpPr>
          <p:spPr bwMode="auto">
            <a:xfrm flipH="1">
              <a:off x="5419" y="5484"/>
              <a:ext cx="10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54" name="Line 2"/>
            <p:cNvSpPr>
              <a:spLocks noChangeShapeType="1"/>
            </p:cNvSpPr>
            <p:nvPr/>
          </p:nvSpPr>
          <p:spPr bwMode="auto">
            <a:xfrm>
              <a:off x="5419" y="606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r>
              <a:rPr lang="en-GB"/>
              <a:t>Both processes initially output</a:t>
            </a:r>
          </a:p>
          <a:p>
            <a:pPr lvl="1"/>
            <a:r>
              <a:rPr lang="en-GB"/>
              <a:t>To each other</a:t>
            </a:r>
          </a:p>
          <a:p>
            <a:pPr lvl="1"/>
            <a:r>
              <a:rPr lang="en-GB"/>
              <a:t>Hence neither output can complete because a required inputting process can never get to a channel read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 Server System</a:t>
            </a:r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9750" y="2586038"/>
            <a:ext cx="1439863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 sz="1800"/>
              <a:t>Server</a:t>
            </a:r>
            <a:endParaRPr lang="en-US" sz="1800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81050" y="4933950"/>
            <a:ext cx="1420813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 sz="1800"/>
              <a:t>Client</a:t>
            </a:r>
            <a:endParaRPr lang="en-US" sz="1800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1331913" y="2924175"/>
            <a:ext cx="1587" cy="2008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370638" y="2586038"/>
            <a:ext cx="1370012" cy="366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 sz="1800"/>
              <a:t>Server</a:t>
            </a:r>
            <a:endParaRPr lang="en-US" sz="1800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370638" y="4933950"/>
            <a:ext cx="1370012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382" tIns="40691" rIns="81382" bIns="40691">
            <a:spAutoFit/>
          </a:bodyPr>
          <a:lstStyle/>
          <a:p>
            <a:r>
              <a:rPr lang="en-GB" sz="1800"/>
              <a:t>Client</a:t>
            </a:r>
            <a:endParaRPr lang="en-US" sz="1800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7019925" y="2924175"/>
            <a:ext cx="1588" cy="2008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1835150" y="1341438"/>
            <a:ext cx="4870450" cy="3040062"/>
          </a:xfrm>
          <a:custGeom>
            <a:avLst/>
            <a:gdLst/>
            <a:ahLst/>
            <a:cxnLst>
              <a:cxn ang="0">
                <a:pos x="2132" y="514"/>
              </a:cxn>
              <a:cxn ang="0">
                <a:pos x="1497" y="106"/>
              </a:cxn>
              <a:cxn ang="0">
                <a:pos x="680" y="1149"/>
              </a:cxn>
              <a:cxn ang="0">
                <a:pos x="0" y="650"/>
              </a:cxn>
            </a:cxnLst>
            <a:rect l="0" t="0" r="r" b="b"/>
            <a:pathLst>
              <a:path w="2132" h="1240">
                <a:moveTo>
                  <a:pt x="2132" y="514"/>
                </a:moveTo>
                <a:cubicBezTo>
                  <a:pt x="1935" y="257"/>
                  <a:pt x="1739" y="0"/>
                  <a:pt x="1497" y="106"/>
                </a:cubicBezTo>
                <a:cubicBezTo>
                  <a:pt x="1255" y="212"/>
                  <a:pt x="930" y="1058"/>
                  <a:pt x="680" y="1149"/>
                </a:cubicBezTo>
                <a:cubicBezTo>
                  <a:pt x="430" y="1240"/>
                  <a:pt x="113" y="733"/>
                  <a:pt x="0" y="6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" name="Freeform 14"/>
          <p:cNvSpPr>
            <a:spLocks/>
          </p:cNvSpPr>
          <p:nvPr/>
        </p:nvSpPr>
        <p:spPr bwMode="auto">
          <a:xfrm flipH="1">
            <a:off x="1476375" y="1268413"/>
            <a:ext cx="4870450" cy="3040062"/>
          </a:xfrm>
          <a:custGeom>
            <a:avLst/>
            <a:gdLst/>
            <a:ahLst/>
            <a:cxnLst>
              <a:cxn ang="0">
                <a:pos x="2132" y="514"/>
              </a:cxn>
              <a:cxn ang="0">
                <a:pos x="1497" y="106"/>
              </a:cxn>
              <a:cxn ang="0">
                <a:pos x="680" y="1149"/>
              </a:cxn>
              <a:cxn ang="0">
                <a:pos x="0" y="650"/>
              </a:cxn>
            </a:cxnLst>
            <a:rect l="0" t="0" r="r" b="b"/>
            <a:pathLst>
              <a:path w="2132" h="1240">
                <a:moveTo>
                  <a:pt x="2132" y="514"/>
                </a:moveTo>
                <a:cubicBezTo>
                  <a:pt x="1935" y="257"/>
                  <a:pt x="1739" y="0"/>
                  <a:pt x="1497" y="106"/>
                </a:cubicBezTo>
                <a:cubicBezTo>
                  <a:pt x="1255" y="212"/>
                  <a:pt x="930" y="1058"/>
                  <a:pt x="680" y="1149"/>
                </a:cubicBezTo>
                <a:cubicBezTo>
                  <a:pt x="430" y="1240"/>
                  <a:pt x="113" y="733"/>
                  <a:pt x="0" y="6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Operation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Clients request data from ‘their’ server</a:t>
            </a:r>
          </a:p>
          <a:p>
            <a:r>
              <a:rPr lang="en-GB"/>
              <a:t>If data not available request passed to other server</a:t>
            </a:r>
          </a:p>
          <a:p>
            <a:r>
              <a:rPr lang="en-GB"/>
              <a:t>To improve performance requests from Client and other Server are interleaved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</a:t>
            </a:r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5288" y="1341438"/>
            <a:ext cx="83343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1438" algn="l"/>
              </a:tabLst>
            </a:pPr>
            <a:r>
              <a:rPr lang="en-GB"/>
              <a:t>class Client implements CSProcess{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ChannelInput receiveChannel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ChannelOutput requestChannel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clientNumber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def selectList = [ ]  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void run ()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def iterations = selectList.size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println "Client ${clientNumber} has ${iterations} values in ${selectList}"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for ( i in 0 ..&lt; iterations) {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key = selectList[i]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requestChannel.write(key)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def v = receiveChannel.read()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  println "Client ${clientNumber}: with ${key} has value ${v}"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  }</a:t>
            </a:r>
            <a:endParaRPr lang="en-US"/>
          </a:p>
          <a:p>
            <a:pPr>
              <a:tabLst>
                <a:tab pos="71438" algn="l"/>
              </a:tabLst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1191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Process Deadlock</vt:lpstr>
      <vt:lpstr>Deadlock</vt:lpstr>
      <vt:lpstr>Two very simple processes</vt:lpstr>
      <vt:lpstr>Connected by two channels</vt:lpstr>
      <vt:lpstr>Time Based Representation</vt:lpstr>
      <vt:lpstr>Analysis</vt:lpstr>
      <vt:lpstr>Multi- Server System</vt:lpstr>
      <vt:lpstr>Operation</vt:lpstr>
      <vt:lpstr>Client</vt:lpstr>
      <vt:lpstr>Server - Channels</vt:lpstr>
      <vt:lpstr>Server - Setup</vt:lpstr>
      <vt:lpstr>Server – Client Request</vt:lpstr>
      <vt:lpstr>Server – Other Server Request</vt:lpstr>
      <vt:lpstr>Server – Receive from other Server</vt:lpstr>
      <vt:lpstr>Running the system - channels</vt:lpstr>
      <vt:lpstr>Lists and Maps</vt:lpstr>
      <vt:lpstr>Clients</vt:lpstr>
      <vt:lpstr>Servers</vt:lpstr>
      <vt:lpstr>Execute the System</vt:lpstr>
      <vt:lpstr>System Output</vt:lpstr>
      <vt:lpstr>New Client selectLists</vt:lpstr>
      <vt:lpstr>Revised Output</vt:lpstr>
      <vt:lpstr>Why?</vt:lpstr>
      <vt:lpstr>Summary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Deadlock</dc:title>
  <dc:creator> </dc:creator>
  <cp:lastModifiedBy>Jon</cp:lastModifiedBy>
  <cp:revision>14</cp:revision>
  <dcterms:created xsi:type="dcterms:W3CDTF">2006-02-02T15:04:48Z</dcterms:created>
  <dcterms:modified xsi:type="dcterms:W3CDTF">2012-01-19T10:52:51Z</dcterms:modified>
</cp:coreProperties>
</file>