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BC5F0-5D64-4B85-89B9-3499F3C1BC09}" type="datetimeFigureOut">
              <a:rPr lang="en-US" smtClean="0"/>
              <a:t>1/19/2012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9D31-FE0E-4088-A25B-BF23AC05D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8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277DD-111A-47B4-9331-BF89840FF1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72C98-3C8E-4160-9682-64C0C780BD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992A0-776A-46E8-AE86-9BA9372950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A3808-19BB-4840-B340-E14C9A904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5FFE5-1D2B-4660-977D-C8CD3BA972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C8392-4E28-439E-9A45-4A78C2EFB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42F32-C28E-493C-AE13-7394C2795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BBBD9-2318-4664-916F-0429EDF11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F5F27-7956-4D46-80DF-002EDA20D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A14D7-E176-4945-86EA-F142C8527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FDD9-2940-47F0-9CF2-CFA661E0A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6481E-05CE-4765-AE06-69541CDDD7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 Design Pattern</a:t>
            </a:r>
            <a:br>
              <a:rPr lang="en-GB"/>
            </a:br>
            <a:r>
              <a:rPr lang="en-GB"/>
              <a:t>Client - Server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3B</a:t>
            </a:r>
          </a:p>
          <a:p>
            <a:r>
              <a:rPr lang="en-GB" dirty="0" err="1" smtClean="0"/>
              <a:t>ChapterExamples</a:t>
            </a:r>
            <a:r>
              <a:rPr lang="en-GB" dirty="0" smtClean="0"/>
              <a:t>\</a:t>
            </a:r>
            <a:r>
              <a:rPr lang="en-GB" dirty="0" err="1" smtClean="0"/>
              <a:t>src</a:t>
            </a:r>
            <a:r>
              <a:rPr lang="en-GB" dirty="0" smtClean="0"/>
              <a:t>\c8</a:t>
            </a:r>
            <a:endParaRPr lang="en-GB" dirty="0"/>
          </a:p>
          <a:p>
            <a:r>
              <a:rPr lang="en-GB"/>
              <a:t>Chapter </a:t>
            </a:r>
            <a:r>
              <a:rPr lang="en-GB" smtClean="0"/>
              <a:t>8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Queue Behaviour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Alternates over its input channels</a:t>
            </a:r>
          </a:p>
          <a:p>
            <a:r>
              <a:rPr lang="en-GB"/>
              <a:t>Always responds to a request by either the QProducer or QConsumer</a:t>
            </a:r>
          </a:p>
          <a:p>
            <a:r>
              <a:rPr lang="en-GB"/>
              <a:t>It is thus a server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Analysis of Server System</a:t>
            </a:r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156325" y="3213100"/>
            <a:ext cx="5032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2435225" y="3122613"/>
            <a:ext cx="5032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763713" y="2054225"/>
            <a:ext cx="549275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804025" y="2054225"/>
            <a:ext cx="549275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58888" y="2595563"/>
            <a:ext cx="1350962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Server</a:t>
            </a:r>
            <a:endParaRPr lang="en-US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477963" y="5113338"/>
            <a:ext cx="1293812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Client</a:t>
            </a:r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2043113" y="2997200"/>
            <a:ext cx="7937" cy="2166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569075" y="2595563"/>
            <a:ext cx="1243013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Server</a:t>
            </a:r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467475" y="4997450"/>
            <a:ext cx="1244600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Client</a:t>
            </a:r>
            <a:endParaRPr lang="en-US"/>
          </a:p>
        </p:txBody>
      </p:sp>
      <p:sp>
        <p:nvSpPr>
          <p:cNvPr id="17437" name="Freeform 29"/>
          <p:cNvSpPr>
            <a:spLocks/>
          </p:cNvSpPr>
          <p:nvPr/>
        </p:nvSpPr>
        <p:spPr bwMode="auto">
          <a:xfrm>
            <a:off x="2603500" y="1412875"/>
            <a:ext cx="4432300" cy="2905125"/>
          </a:xfrm>
          <a:custGeom>
            <a:avLst/>
            <a:gdLst/>
            <a:ahLst/>
            <a:cxnLst>
              <a:cxn ang="0">
                <a:pos x="2132" y="514"/>
              </a:cxn>
              <a:cxn ang="0">
                <a:pos x="1497" y="106"/>
              </a:cxn>
              <a:cxn ang="0">
                <a:pos x="680" y="1149"/>
              </a:cxn>
              <a:cxn ang="0">
                <a:pos x="0" y="650"/>
              </a:cxn>
            </a:cxnLst>
            <a:rect l="0" t="0" r="r" b="b"/>
            <a:pathLst>
              <a:path w="2132" h="1240">
                <a:moveTo>
                  <a:pt x="2132" y="514"/>
                </a:moveTo>
                <a:cubicBezTo>
                  <a:pt x="1935" y="257"/>
                  <a:pt x="1739" y="0"/>
                  <a:pt x="1497" y="106"/>
                </a:cubicBezTo>
                <a:cubicBezTo>
                  <a:pt x="1255" y="212"/>
                  <a:pt x="930" y="1058"/>
                  <a:pt x="680" y="1149"/>
                </a:cubicBezTo>
                <a:cubicBezTo>
                  <a:pt x="430" y="1240"/>
                  <a:pt x="113" y="733"/>
                  <a:pt x="0" y="65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8" name="Freeform 30"/>
          <p:cNvSpPr>
            <a:spLocks/>
          </p:cNvSpPr>
          <p:nvPr/>
        </p:nvSpPr>
        <p:spPr bwMode="auto">
          <a:xfrm flipH="1">
            <a:off x="2098675" y="1412875"/>
            <a:ext cx="4432300" cy="2905125"/>
          </a:xfrm>
          <a:custGeom>
            <a:avLst/>
            <a:gdLst/>
            <a:ahLst/>
            <a:cxnLst>
              <a:cxn ang="0">
                <a:pos x="2132" y="514"/>
              </a:cxn>
              <a:cxn ang="0">
                <a:pos x="1497" y="106"/>
              </a:cxn>
              <a:cxn ang="0">
                <a:pos x="680" y="1149"/>
              </a:cxn>
              <a:cxn ang="0">
                <a:pos x="0" y="650"/>
              </a:cxn>
            </a:cxnLst>
            <a:rect l="0" t="0" r="r" b="b"/>
            <a:pathLst>
              <a:path w="2132" h="1240">
                <a:moveTo>
                  <a:pt x="2132" y="514"/>
                </a:moveTo>
                <a:cubicBezTo>
                  <a:pt x="1935" y="257"/>
                  <a:pt x="1739" y="0"/>
                  <a:pt x="1497" y="106"/>
                </a:cubicBezTo>
                <a:cubicBezTo>
                  <a:pt x="1255" y="212"/>
                  <a:pt x="930" y="1058"/>
                  <a:pt x="680" y="1149"/>
                </a:cubicBezTo>
                <a:cubicBezTo>
                  <a:pt x="430" y="1240"/>
                  <a:pt x="113" y="733"/>
                  <a:pt x="0" y="65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427163" y="4406900"/>
            <a:ext cx="549275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427163" y="3336925"/>
            <a:ext cx="503237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 flipV="1">
            <a:off x="7451725" y="2924175"/>
            <a:ext cx="23813" cy="2116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6859588" y="4283075"/>
            <a:ext cx="550862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859588" y="3213100"/>
            <a:ext cx="504825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Revised Design</a:t>
            </a: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424613" y="1844675"/>
            <a:ext cx="461962" cy="5032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424613" y="2849563"/>
            <a:ext cx="504825" cy="501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6886575" y="1844675"/>
            <a:ext cx="0" cy="150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364163" y="5373688"/>
            <a:ext cx="1185862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Client</a:t>
            </a:r>
            <a:endParaRPr lang="en-US"/>
          </a:p>
        </p:txBody>
      </p: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6116638" y="3852863"/>
            <a:ext cx="504825" cy="1508125"/>
            <a:chOff x="1958" y="9000"/>
            <a:chExt cx="589" cy="1620"/>
          </a:xfrm>
        </p:grpSpPr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1958" y="10080"/>
              <a:ext cx="58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C</a:t>
              </a:r>
              <a:endParaRPr 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958" y="90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S</a:t>
              </a:r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2318" y="9000"/>
              <a:ext cx="0" cy="1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6877050" y="5373688"/>
            <a:ext cx="1141413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Client</a:t>
            </a:r>
            <a:endParaRPr lang="en-US"/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348538" y="3852863"/>
            <a:ext cx="504825" cy="1508125"/>
            <a:chOff x="1958" y="9000"/>
            <a:chExt cx="589" cy="1620"/>
          </a:xfrm>
        </p:grpSpPr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1958" y="10080"/>
              <a:ext cx="58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C</a:t>
              </a:r>
              <a:endParaRPr lang="en-US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958" y="90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S</a:t>
              </a:r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V="1">
              <a:off x="2318" y="9000"/>
              <a:ext cx="0" cy="1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270625" y="3351213"/>
            <a:ext cx="1541463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Multiplexer</a:t>
            </a:r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727325" y="1914525"/>
            <a:ext cx="461963" cy="5032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2727325" y="2919413"/>
            <a:ext cx="504825" cy="501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2727325" y="1844675"/>
            <a:ext cx="0" cy="157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187450" y="5445125"/>
            <a:ext cx="1185863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Client</a:t>
            </a:r>
            <a:endParaRPr lang="en-US"/>
          </a:p>
        </p:txBody>
      </p: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1930400" y="3916363"/>
            <a:ext cx="504825" cy="1508125"/>
            <a:chOff x="1958" y="9000"/>
            <a:chExt cx="589" cy="1620"/>
          </a:xfrm>
        </p:grpSpPr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1958" y="10080"/>
              <a:ext cx="58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C</a:t>
              </a:r>
              <a:endParaRPr lang="en-US"/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1958" y="90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S</a:t>
              </a:r>
              <a:endParaRPr 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 flipV="1">
              <a:off x="2318" y="9000"/>
              <a:ext cx="0" cy="1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2700338" y="5445125"/>
            <a:ext cx="1141412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Client</a:t>
            </a:r>
            <a:endParaRPr lang="en-US"/>
          </a:p>
        </p:txBody>
      </p:sp>
      <p:grpSp>
        <p:nvGrpSpPr>
          <p:cNvPr id="19487" name="Group 31"/>
          <p:cNvGrpSpPr>
            <a:grpSpLocks/>
          </p:cNvGrpSpPr>
          <p:nvPr/>
        </p:nvGrpSpPr>
        <p:grpSpPr bwMode="auto">
          <a:xfrm>
            <a:off x="3162300" y="3916363"/>
            <a:ext cx="504825" cy="1508125"/>
            <a:chOff x="1958" y="9000"/>
            <a:chExt cx="589" cy="1620"/>
          </a:xfrm>
        </p:grpSpPr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1958" y="10080"/>
              <a:ext cx="58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C</a:t>
              </a:r>
              <a:endParaRPr lang="en-US"/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1958" y="90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/>
                <a:t>S</a:t>
              </a:r>
              <a:endParaRPr 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 flipV="1">
              <a:off x="2318" y="9000"/>
              <a:ext cx="0" cy="1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2084388" y="3414713"/>
            <a:ext cx="1541462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Multiplexer</a:t>
            </a:r>
            <a:endParaRPr lang="en-US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265363" y="1362075"/>
            <a:ext cx="1239837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Server</a:t>
            </a:r>
            <a:endParaRPr lang="en-US"/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116638" y="1362075"/>
            <a:ext cx="1141412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/>
              <a:t>Server</a:t>
            </a:r>
            <a:endParaRPr 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2894013" y="1844675"/>
            <a:ext cx="3684587" cy="157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H="1" flipV="1">
            <a:off x="2894013" y="1844675"/>
            <a:ext cx="3727450" cy="150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Commentary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Multiplexer knows which Server contains which map entries</a:t>
            </a:r>
          </a:p>
          <a:p>
            <a:r>
              <a:rPr lang="en-GB"/>
              <a:t>Client request can be directed to correct Server</a:t>
            </a:r>
          </a:p>
          <a:p>
            <a:r>
              <a:rPr lang="en-GB"/>
              <a:t>Multiplexer must await response from Server and send to Client BEFORE accepting another Client request</a:t>
            </a:r>
          </a:p>
          <a:p>
            <a:r>
              <a:rPr lang="en-GB"/>
              <a:t>Client from deadlocked version is SAME !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Multiplexer - Setup</a:t>
            </a:r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876425" y="1870075"/>
            <a:ext cx="62357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class CSMux implements CSProcess {</a:t>
            </a:r>
            <a:br>
              <a:rPr lang="en-GB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CHANNEL_INPUT_LIST inClientChannels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CHANNEL_OUTPUT_LIST outClientChannels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CHANNEL_INPUT_LIST fromServers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CHANNEL_OUTPUT_LIST toServers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serverAllocation = [ ]                                    // list of lists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void run()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servers = toServers.size()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muxAlt = new ALT (inClientChannels)</a:t>
            </a:r>
            <a:br>
              <a:rPr lang="en-GB"/>
            </a:br>
            <a:endParaRPr lang="en-GB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79475" y="5465763"/>
            <a:ext cx="591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A CHANNEL_INPUT_LIST is a list of channel input ends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Multiplexer – Main Loop</a:t>
            </a:r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27088" y="1484313"/>
            <a:ext cx="81343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    while (true)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index = muxAlt.select()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key = inClientChannels[index].read()    </a:t>
            </a:r>
            <a:r>
              <a:rPr lang="en-GB">
                <a:solidFill>
                  <a:srgbClr val="FF0000"/>
                </a:solidFill>
              </a:rPr>
              <a:t>// client request</a:t>
            </a:r>
            <a:endParaRPr lang="en-US">
              <a:solidFill>
                <a:srgbClr val="FF0000"/>
              </a:solidFill>
            </a:endParaRPr>
          </a:p>
          <a:p>
            <a:pPr>
              <a:tabLst>
                <a:tab pos="71438" algn="l"/>
              </a:tabLst>
            </a:pPr>
            <a:r>
              <a:rPr lang="en-GB"/>
              <a:t>      def server = -1</a:t>
            </a:r>
            <a:br>
              <a:rPr lang="en-GB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for ( i in 0 ..&lt; servers) {                               </a:t>
            </a:r>
            <a:r>
              <a:rPr lang="en-GB">
                <a:solidFill>
                  <a:srgbClr val="FF0000"/>
                </a:solidFill>
              </a:rPr>
              <a:t>// determine required server</a:t>
            </a:r>
            <a:endParaRPr lang="en-US">
              <a:solidFill>
                <a:srgbClr val="FF0000"/>
              </a:solidFill>
            </a:endParaRPr>
          </a:p>
          <a:p>
            <a:pPr>
              <a:tabLst>
                <a:tab pos="71438" algn="l"/>
              </a:tabLst>
            </a:pPr>
            <a:r>
              <a:rPr lang="en-GB"/>
              <a:t>          if (serverAllocation[i].contains(key))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server = i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break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}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}</a:t>
            </a:r>
            <a:br>
              <a:rPr lang="en-GB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toServers[server].write(key)                      </a:t>
            </a:r>
            <a:r>
              <a:rPr lang="en-GB">
                <a:solidFill>
                  <a:srgbClr val="FF0000"/>
                </a:solidFill>
              </a:rPr>
              <a:t>//send request to server</a:t>
            </a:r>
            <a:endParaRPr lang="en-US">
              <a:solidFill>
                <a:srgbClr val="FF0000"/>
              </a:solidFill>
            </a:endParaRPr>
          </a:p>
          <a:p>
            <a:pPr>
              <a:tabLst>
                <a:tab pos="71438" algn="l"/>
              </a:tabLst>
            </a:pPr>
            <a:r>
              <a:rPr lang="en-GB"/>
              <a:t>      def value = fromServers[server].read()     </a:t>
            </a:r>
            <a:r>
              <a:rPr lang="en-GB">
                <a:solidFill>
                  <a:srgbClr val="FF0000"/>
                </a:solidFill>
              </a:rPr>
              <a:t>//read server response</a:t>
            </a:r>
            <a:endParaRPr lang="en-US">
              <a:solidFill>
                <a:srgbClr val="FF0000"/>
              </a:solidFill>
            </a:endParaRPr>
          </a:p>
          <a:p>
            <a:pPr>
              <a:tabLst>
                <a:tab pos="71438" algn="l"/>
              </a:tabLst>
            </a:pPr>
            <a:r>
              <a:rPr lang="en-GB"/>
              <a:t>      outClientChannels[index].write(value)      </a:t>
            </a:r>
            <a:r>
              <a:rPr lang="en-GB">
                <a:solidFill>
                  <a:srgbClr val="FF0000"/>
                </a:solidFill>
              </a:rPr>
              <a:t>//send response to original client</a:t>
            </a:r>
            <a:r>
              <a:rPr lang="en-GB"/>
              <a:t>  </a:t>
            </a:r>
            <a:br>
              <a:rPr lang="en-GB"/>
            </a:br>
            <a:r>
              <a:rPr lang="en-GB"/>
              <a:t>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</a:t>
            </a:r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58888" y="1196975"/>
            <a:ext cx="5867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class Server implements CSProcess{ </a:t>
            </a:r>
            <a:br>
              <a:rPr lang="en-GB"/>
            </a:br>
            <a:r>
              <a:rPr lang="en-GB"/>
              <a:t>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CHANNEL_INPUT_LIST fromMux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CHANNEL_OUTPUT_LIST toMux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dataMap = [ : ]    </a:t>
            </a:r>
            <a:br>
              <a:rPr lang="en-GB"/>
            </a:br>
            <a:r>
              <a:rPr lang="en-GB"/>
              <a:t>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void run()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serverAlt = new ALT(fromMux)</a:t>
            </a:r>
            <a:br>
              <a:rPr lang="en-GB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while (true)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index = serverAlt.select()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key = fromMux[index].read()     </a:t>
            </a:r>
            <a:r>
              <a:rPr lang="en-GB">
                <a:solidFill>
                  <a:srgbClr val="FF0000"/>
                </a:solidFill>
              </a:rPr>
              <a:t>// receive request</a:t>
            </a:r>
            <a:endParaRPr lang="en-US">
              <a:solidFill>
                <a:srgbClr val="FF0000"/>
              </a:solidFill>
            </a:endParaRPr>
          </a:p>
          <a:p>
            <a:pPr>
              <a:tabLst>
                <a:tab pos="71438" algn="l"/>
              </a:tabLst>
            </a:pPr>
            <a:r>
              <a:rPr lang="en-GB"/>
              <a:t>      toMux[index].write(dataMap[key])   </a:t>
            </a:r>
            <a:r>
              <a:rPr lang="en-GB">
                <a:solidFill>
                  <a:srgbClr val="FF0000"/>
                </a:solidFill>
              </a:rPr>
              <a:t>// send response</a:t>
            </a:r>
            <a:endParaRPr lang="en-US">
              <a:solidFill>
                <a:srgbClr val="FF0000"/>
              </a:solidFill>
            </a:endParaRPr>
          </a:p>
          <a:p>
            <a:pPr>
              <a:tabLst>
                <a:tab pos="71438" algn="l"/>
              </a:tabLst>
            </a:pPr>
            <a:r>
              <a:rPr lang="en-GB"/>
              <a:t>    }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140200" y="60213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Much Simpler!!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System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are confident so</a:t>
            </a:r>
          </a:p>
          <a:p>
            <a:r>
              <a:rPr lang="en-GB"/>
              <a:t>Build a system that has multiple Clients per Multiplexer !!</a:t>
            </a:r>
          </a:p>
          <a:p>
            <a:r>
              <a:rPr lang="en-GB"/>
              <a:t>Will test the version of Client developed in previous lecture</a:t>
            </a:r>
          </a:p>
          <a:p>
            <a:r>
              <a:rPr lang="en-GB"/>
              <a:t>Reinforces that labelling is not sufficient </a:t>
            </a:r>
          </a:p>
          <a:p>
            <a:r>
              <a:rPr lang="en-GB"/>
              <a:t>MUST implement processes according to the rules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Channel Declarations</a:t>
            </a:r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31888" y="1327150"/>
            <a:ext cx="68834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US"/>
              <a:t>import c8.examples.Client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clients = Ask.Int ("Number of clients per server; 1 to 9 ? ", 1, 9)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servers = 2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One2OneChannel [ ] C0ToM0 = Channel.createOne2One (clients)</a:t>
            </a:r>
          </a:p>
          <a:p>
            <a:pPr>
              <a:tabLst>
                <a:tab pos="71438" algn="l"/>
              </a:tabLst>
            </a:pPr>
            <a:r>
              <a:rPr lang="en-US"/>
              <a:t>One2OneChannel [ ] M0ToC0 = Channel.createOne2One (clients)</a:t>
            </a:r>
          </a:p>
          <a:p>
            <a:pPr>
              <a:tabLst>
                <a:tab pos="71438" algn="l"/>
              </a:tabLst>
            </a:pPr>
            <a:r>
              <a:rPr lang="en-US"/>
              <a:t>One2OneChannel [ ] C1ToM1 = Channel.createOne2One (clients)</a:t>
            </a:r>
          </a:p>
          <a:p>
            <a:pPr>
              <a:tabLst>
                <a:tab pos="71438" algn="l"/>
              </a:tabLst>
            </a:pPr>
            <a:r>
              <a:rPr lang="en-US"/>
              <a:t>One2OneChannel [ ] M1ToC1 = Channel.createOne2One (clients)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One2OneChannel [ ] M1ToS = Channel.createOne2One (servers)</a:t>
            </a:r>
          </a:p>
          <a:p>
            <a:pPr>
              <a:tabLst>
                <a:tab pos="71438" algn="l"/>
              </a:tabLst>
            </a:pPr>
            <a:r>
              <a:rPr lang="en-US"/>
              <a:t>One2OneChannel [ ] M0ToS = Channel.createOne2One (servers)</a:t>
            </a:r>
          </a:p>
          <a:p>
            <a:pPr>
              <a:tabLst>
                <a:tab pos="71438" algn="l"/>
              </a:tabLst>
            </a:pPr>
            <a:r>
              <a:rPr lang="en-US"/>
              <a:t>One2OneChannel [ ] S0ToM = Channel.createOne2One (servers)</a:t>
            </a:r>
          </a:p>
          <a:p>
            <a:pPr>
              <a:tabLst>
                <a:tab pos="71438" algn="l"/>
              </a:tabLst>
            </a:pPr>
            <a:r>
              <a:rPr lang="en-US"/>
              <a:t>One2OneChannel [ ] S1ToM = Channel.createOne2One (servers)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39838" y="5897563"/>
            <a:ext cx="699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Channels declared as arrays and then converted into Channel Lists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Create Channel Lists - 1</a:t>
            </a:r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187450" y="1874838"/>
            <a:ext cx="676910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US"/>
              <a:t>def clientsToM0 = new CHANNEL_INPUT_LIST (C0ToM0)</a:t>
            </a:r>
          </a:p>
          <a:p>
            <a:pPr>
              <a:tabLst>
                <a:tab pos="71438" algn="l"/>
              </a:tabLst>
            </a:pPr>
            <a:r>
              <a:rPr lang="en-US"/>
              <a:t>def clientsToM1 = new CHANNEL_INPUT_LIST (C1ToM1)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M0ToClients = new CHANNEL_OUTPUT_LIST(M0ToC0) </a:t>
            </a:r>
          </a:p>
          <a:p>
            <a:pPr>
              <a:tabLst>
                <a:tab pos="71438" algn="l"/>
              </a:tabLst>
            </a:pPr>
            <a:r>
              <a:rPr lang="en-US"/>
              <a:t>def M1ToClients = new CHANNEL_OUTPUT_LIST(M1ToC1)</a:t>
            </a:r>
            <a:br>
              <a:rPr lang="en-US"/>
            </a:br>
            <a:r>
              <a:rPr lang="en-US"/>
              <a:t> </a:t>
            </a:r>
          </a:p>
          <a:p>
            <a:pPr>
              <a:tabLst>
                <a:tab pos="71438" algn="l"/>
              </a:tabLst>
            </a:pPr>
            <a:r>
              <a:rPr lang="en-US"/>
              <a:t>def Mux0ToServers = new CHANNEL_OUTPUT_LIST(M0ToS)</a:t>
            </a:r>
          </a:p>
          <a:p>
            <a:pPr>
              <a:tabLst>
                <a:tab pos="71438" algn="l"/>
              </a:tabLst>
            </a:pPr>
            <a:r>
              <a:rPr lang="en-US"/>
              <a:t>def Mux1ToServers = new CHANNEL_OUTPUT_LIST(M1ToS)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Server0ToMuxes = new CHANNEL_OUTPUT_LIST (S0ToM)</a:t>
            </a:r>
          </a:p>
          <a:p>
            <a:pPr>
              <a:tabLst>
                <a:tab pos="71438" algn="l"/>
              </a:tabLst>
            </a:pPr>
            <a:r>
              <a:rPr lang="en-US"/>
              <a:t>def Server1ToMuxes = new CHANNEL_OUTPUT_LIST (S1ToM)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 Definition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client process that issues a request to a server process guarantees to accept any response from that server immediately.  </a:t>
            </a:r>
          </a:p>
          <a:p>
            <a:pPr lvl="1"/>
            <a:r>
              <a:rPr lang="en-GB"/>
              <a:t>A client – server interaction requires a client request upon the server </a:t>
            </a:r>
          </a:p>
          <a:p>
            <a:pPr lvl="1"/>
            <a:r>
              <a:rPr lang="en-GB"/>
              <a:t>but it is not necessary for there to be a communication from the server to the client process.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Create Channel Lists - 2</a:t>
            </a:r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81150" y="1325563"/>
            <a:ext cx="598170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US"/>
              <a:t>def Server0FromMuxes = new CHANNEL_INPUT_LIST()</a:t>
            </a:r>
          </a:p>
          <a:p>
            <a:pPr>
              <a:tabLst>
                <a:tab pos="71438" algn="l"/>
              </a:tabLst>
            </a:pPr>
            <a:r>
              <a:rPr lang="en-US"/>
              <a:t>Server0FromMuxes.append(M0ToS[0].in())</a:t>
            </a:r>
          </a:p>
          <a:p>
            <a:pPr>
              <a:tabLst>
                <a:tab pos="71438" algn="l"/>
              </a:tabLst>
            </a:pPr>
            <a:r>
              <a:rPr lang="en-US"/>
              <a:t>Server0FromMuxes.append(M1ToS[0].in())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Server1FromMuxes = new CHANNEL_INPUT_LIST()</a:t>
            </a:r>
          </a:p>
          <a:p>
            <a:pPr>
              <a:tabLst>
                <a:tab pos="71438" algn="l"/>
              </a:tabLst>
            </a:pPr>
            <a:r>
              <a:rPr lang="en-US"/>
              <a:t>Server1FromMuxes.append(M0ToS[1].in())</a:t>
            </a:r>
          </a:p>
          <a:p>
            <a:pPr>
              <a:tabLst>
                <a:tab pos="71438" algn="l"/>
              </a:tabLst>
            </a:pPr>
            <a:r>
              <a:rPr lang="en-US"/>
              <a:t>Server1FromMuxes.append(M1ToS[1].in())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Mux0FromServers = new CHANNEL_INPUT_LIST ()</a:t>
            </a:r>
          </a:p>
          <a:p>
            <a:pPr>
              <a:tabLst>
                <a:tab pos="71438" algn="l"/>
              </a:tabLst>
            </a:pPr>
            <a:r>
              <a:rPr lang="en-US"/>
              <a:t>Mux0FromServers.append(S0ToM[0].in())</a:t>
            </a:r>
          </a:p>
          <a:p>
            <a:pPr>
              <a:tabLst>
                <a:tab pos="71438" algn="l"/>
              </a:tabLst>
            </a:pPr>
            <a:r>
              <a:rPr lang="en-US"/>
              <a:t>Mux0FromServers.append(S1ToM[0].in())</a:t>
            </a:r>
            <a:br>
              <a:rPr lang="en-US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US"/>
              <a:t>def Mux1FromServers = new CHANNEL_INPUT_LIST ()</a:t>
            </a:r>
          </a:p>
          <a:p>
            <a:pPr>
              <a:tabLst>
                <a:tab pos="71438" algn="l"/>
              </a:tabLst>
            </a:pPr>
            <a:r>
              <a:rPr lang="en-US"/>
              <a:t>Mux1FromServers.append(S0ToM[1].in())</a:t>
            </a:r>
          </a:p>
          <a:p>
            <a:pPr>
              <a:tabLst>
                <a:tab pos="71438" algn="l"/>
              </a:tabLst>
            </a:pPr>
            <a:r>
              <a:rPr lang="en-US"/>
              <a:t>Mux1FromServers.append(S1ToM[1].in())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00200" y="6040438"/>
            <a:ext cx="450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Note use of append method rather than &lt;&lt;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Define Select Lists and Server Maps</a:t>
            </a:r>
            <a:endParaRPr lang="en-US" sz="36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9750" y="1989138"/>
            <a:ext cx="7461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US"/>
              <a:t>def server0Map = [1:10, 2:20, 3:30, 4:40, 5:50, </a:t>
            </a:r>
          </a:p>
          <a:p>
            <a:pPr>
              <a:tabLst>
                <a:tab pos="71438" algn="l"/>
              </a:tabLst>
            </a:pPr>
            <a:r>
              <a:rPr lang="en-US"/>
              <a:t>                              6:60, 7:70, 8:80, 9:90, 10:100]</a:t>
            </a:r>
          </a:p>
          <a:p>
            <a:pPr>
              <a:tabLst>
                <a:tab pos="71438" algn="l"/>
              </a:tabLst>
            </a:pPr>
            <a:r>
              <a:rPr lang="en-US"/>
              <a:t>def server1Map = [11:110,12:120,13:130,14:140,15:150,</a:t>
            </a:r>
          </a:p>
          <a:p>
            <a:pPr>
              <a:tabLst>
                <a:tab pos="71438" algn="l"/>
              </a:tabLst>
            </a:pPr>
            <a:r>
              <a:rPr lang="en-US"/>
              <a:t>                              16:160,17:170,18:180,19:190,20:200]</a:t>
            </a:r>
          </a:p>
          <a:p>
            <a:pPr>
              <a:tabLst>
                <a:tab pos="71438" algn="l"/>
              </a:tabLst>
            </a:pPr>
            <a:r>
              <a:rPr lang="en-US"/>
              <a:t>                  </a:t>
            </a:r>
          </a:p>
          <a:p>
            <a:pPr>
              <a:tabLst>
                <a:tab pos="71438" algn="l"/>
              </a:tabLst>
            </a:pPr>
            <a:r>
              <a:rPr lang="en-US"/>
              <a:t>def serverKeyLists = [ [1,2,3,4,5,6,7,8,9,10],</a:t>
            </a:r>
          </a:p>
          <a:p>
            <a:pPr>
              <a:tabLst>
                <a:tab pos="71438" algn="l"/>
              </a:tabLst>
            </a:pPr>
            <a:r>
              <a:rPr lang="en-US"/>
              <a:t>                                   [11,12,13,14,15,16,17,18,19,20] ]        </a:t>
            </a:r>
            <a:r>
              <a:rPr lang="en-US">
                <a:solidFill>
                  <a:schemeClr val="accent2"/>
                </a:solidFill>
              </a:rPr>
              <a:t>// list of lists</a:t>
            </a:r>
          </a:p>
          <a:p>
            <a:pPr>
              <a:tabLst>
                <a:tab pos="71438" algn="l"/>
              </a:tabLst>
            </a:pPr>
            <a:r>
              <a:rPr lang="en-US"/>
              <a:t>                </a:t>
            </a:r>
          </a:p>
          <a:p>
            <a:pPr>
              <a:tabLst>
                <a:tab pos="71438" algn="l"/>
              </a:tabLst>
            </a:pPr>
            <a:r>
              <a:rPr lang="en-US"/>
              <a:t>def client0List = [1,12,13,14,5,16,7,18,9,10]</a:t>
            </a:r>
          </a:p>
          <a:p>
            <a:pPr>
              <a:tabLst>
                <a:tab pos="71438" algn="l"/>
              </a:tabLst>
            </a:pPr>
            <a:r>
              <a:rPr lang="en-US"/>
              <a:t>def client1List = [11,2,3,4,15,6,17,8,19,20]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35013" y="5248275"/>
            <a:ext cx="761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Note we have used the client select list values that deadlocked previously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Create Client Process Lists</a:t>
            </a:r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55625" y="1736725"/>
            <a:ext cx="810895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def server0ClientList = (0 ..&lt; clients).collect { i -&gt;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		           return new Client ( requestChannel: C0ToM0[i].out(),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                      receiveChannel: M0ToC0[i].in(),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                      clientNumber: i,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                      selectList: client0List)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server1ClientList = (0 ..&lt; clients).collect { i -&gt;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return new Client ( requestChannel: C1ToM1[i].out(),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                       receiveChannel: M1ToC1[i].in(),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                       clientNumber: i+10,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                       selectList: client1List)</a:t>
            </a:r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}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3575" y="5608638"/>
            <a:ext cx="727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Note how the Clients access individual elements of the channel arrays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Create the Multiplexers</a:t>
            </a:r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590675" y="1873250"/>
            <a:ext cx="6127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tabLst>
                <a:tab pos="71438" algn="l"/>
              </a:tabLst>
            </a:pPr>
            <a:r>
              <a:rPr lang="en-US"/>
              <a:t>def network = [ ]</a:t>
            </a:r>
            <a:endParaRPr lang="en-GB"/>
          </a:p>
          <a:p>
            <a:pPr marL="342900" indent="-342900">
              <a:tabLst>
                <a:tab pos="71438" algn="l"/>
              </a:tabLst>
            </a:pPr>
            <a:r>
              <a:rPr lang="en-GB"/>
              <a:t>network &lt;&lt; new CSMux ( inClientChannels: clientsToM0,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outClientChannels: M0ToClients,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fromServers: Mux0FromServers,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toServers: Mux0ToServers,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serverAllocation: serverKeyLists)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network &lt;&lt; new CSMux ( inClientChannels: clientsToM1,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outClientChannels: M1ToClients,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fromServers: Mux1FromServers,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toServers: Mux1ToServers,</a:t>
            </a:r>
            <a:endParaRPr lang="en-US"/>
          </a:p>
          <a:p>
            <a:pPr marL="342900" indent="-342900">
              <a:tabLst>
                <a:tab pos="71438" algn="l"/>
              </a:tabLst>
            </a:pPr>
            <a:r>
              <a:rPr lang="en-GB"/>
              <a:t>                                         serverAllocation: serverKeyLists)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And the Servers and run</a:t>
            </a: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165225" y="2147888"/>
            <a:ext cx="70040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network &lt;&lt; new Server ( fromMux: Server0FromMuxes,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toMux: Server0ToMuxes,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dataMap: server0Map)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network &lt;&lt; new Server ( fromMux: Server1FromMuxes,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toMux: Server1ToMuxes,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dataMap: server1Map)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new PAR ( network + server0ClientList + server1ClientList ).run()   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50913" y="5753100"/>
            <a:ext cx="732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Note how we can add lists together using the overloaded plus operator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can build and analyse complex process networks</a:t>
            </a:r>
          </a:p>
          <a:p>
            <a:r>
              <a:rPr lang="en-GB"/>
              <a:t>Use two simple design patterns</a:t>
            </a:r>
          </a:p>
          <a:p>
            <a:r>
              <a:rPr lang="en-GB"/>
              <a:t>Systems will not deadlock or livelock provided a design rule is obeyed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Definition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server process that accepts a request from a client process guarantees to return a response to the client process within finite time.  </a:t>
            </a:r>
          </a:p>
          <a:p>
            <a:pPr lvl="1"/>
            <a:r>
              <a:rPr lang="en-GB"/>
              <a:t>In addition, a server process will never send a message to any of its clients without having first received a request from a client.  </a:t>
            </a:r>
          </a:p>
          <a:p>
            <a:pPr lvl="1"/>
            <a:r>
              <a:rPr lang="en-GB"/>
              <a:t>A server process can behave as a client to another server process.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Deadlock and livelock will not occur in such a network of client and server processes provided a labelling of the client and server ends of the interactions between processes does not result in a completed circuit of clients and servers.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 Pattern</a:t>
            </a:r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84325" y="1460500"/>
            <a:ext cx="5975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class ClientTemplate implements CSProcess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ChannelOutput request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ChannelInput  response          // may not be required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void run()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// initialise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while (true)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// create server request object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request.write ( requestObject ) // could be a signal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result = response.read()        // may not be required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// process result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}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Pattern</a:t>
            </a:r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84275" y="1323975"/>
            <a:ext cx="677545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class ServerTemplate implements CSProcess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ChannelInput request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ChannelOutput response        // may not be required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void run()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// initialise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while (true)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requestObject = request.read()  // may be a signal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// process requestObject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// determine any result, may require request to another server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response.write(result)        // may not be required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// update any internal state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}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Queue Processing</a:t>
            </a:r>
            <a:endParaRPr lang="en-US"/>
          </a:p>
        </p:txBody>
      </p:sp>
      <p:sp>
        <p:nvSpPr>
          <p:cNvPr id="10245" name="AutoShape 5"/>
          <p:cNvSpPr>
            <a:spLocks noChangeAspect="1" noChangeArrowheads="1"/>
          </p:cNvSpPr>
          <p:nvPr/>
        </p:nvSpPr>
        <p:spPr bwMode="auto">
          <a:xfrm>
            <a:off x="1692275" y="2781300"/>
            <a:ext cx="684053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331913" y="3213100"/>
            <a:ext cx="1482725" cy="411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QProducer</a:t>
            </a:r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78275" y="3009900"/>
            <a:ext cx="954088" cy="957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  <a:p>
            <a:r>
              <a:rPr lang="en-GB"/>
              <a:t>Queue</a:t>
            </a:r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227763" y="2997200"/>
            <a:ext cx="1582737" cy="957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  <a:p>
            <a:r>
              <a:rPr lang="en-GB"/>
              <a:t>QConsumer</a:t>
            </a:r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835275" y="3352800"/>
            <a:ext cx="1195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4921250" y="3124200"/>
            <a:ext cx="1316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930775" y="3789363"/>
            <a:ext cx="13160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916238" y="2924175"/>
            <a:ext cx="358775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492500" y="2924175"/>
            <a:ext cx="358775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059113" y="3467100"/>
            <a:ext cx="596900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put</a:t>
            </a:r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721350" y="3238500"/>
            <a:ext cx="358775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C</a:t>
            </a:r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035550" y="3238500"/>
            <a:ext cx="358775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S</a:t>
            </a:r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91138" y="2708275"/>
            <a:ext cx="598487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get</a:t>
            </a:r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146675" y="3860800"/>
            <a:ext cx="957263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/>
              <a:t>receive</a:t>
            </a:r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166813" y="5176838"/>
            <a:ext cx="329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No circuits, hence no deadlock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QProducer Behaviour - Client</a:t>
            </a:r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46425" y="2971800"/>
            <a:ext cx="285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    for ( i in 1 .. iterations 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put.write(i)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}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600200" y="4313238"/>
            <a:ext cx="672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Request to server with no response expected from server.</a:t>
            </a:r>
            <a:br>
              <a:rPr lang="en-GB"/>
            </a:br>
            <a:r>
              <a:rPr lang="en-GB"/>
              <a:t>The request may be delayed depending upon the state of Queue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QConsumer Behaviour - Client</a:t>
            </a:r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03575" y="1916113"/>
            <a:ext cx="2730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    while (running)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get.write(1)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v = receive.read()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}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023938" y="3952875"/>
            <a:ext cx="7486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Request on Queue is immediately followed by the input of the response,</a:t>
            </a:r>
            <a:br>
              <a:rPr lang="en-GB"/>
            </a:br>
            <a:r>
              <a:rPr lang="en-GB"/>
              <a:t>though there may be a delay in the reading of the request by the Queue </a:t>
            </a:r>
            <a:br>
              <a:rPr lang="en-GB"/>
            </a:br>
            <a:r>
              <a:rPr lang="en-GB"/>
              <a:t>process.  Once accepted, the QConsumer is ready to receive</a:t>
            </a:r>
            <a:br>
              <a:rPr lang="en-GB"/>
            </a:br>
            <a:r>
              <a:rPr lang="en-GB"/>
              <a:t>the response immediately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930</Words>
  <Application>Microsoft Office PowerPoint</Application>
  <PresentationFormat>On-screen Show (4:3)</PresentationFormat>
  <Paragraphs>249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A Design Pattern Client - Server</vt:lpstr>
      <vt:lpstr>Client Definition</vt:lpstr>
      <vt:lpstr>Server Definition</vt:lpstr>
      <vt:lpstr>Rule</vt:lpstr>
      <vt:lpstr>Client Pattern</vt:lpstr>
      <vt:lpstr>Server Pattern</vt:lpstr>
      <vt:lpstr>Queue Processing</vt:lpstr>
      <vt:lpstr>QProducer Behaviour - Client</vt:lpstr>
      <vt:lpstr>QConsumer Behaviour - Client</vt:lpstr>
      <vt:lpstr>Queue Behaviour</vt:lpstr>
      <vt:lpstr>Analysis of Server System</vt:lpstr>
      <vt:lpstr>Revised Design</vt:lpstr>
      <vt:lpstr>Commentary</vt:lpstr>
      <vt:lpstr>Multiplexer - Setup</vt:lpstr>
      <vt:lpstr>Multiplexer – Main Loop</vt:lpstr>
      <vt:lpstr>Server</vt:lpstr>
      <vt:lpstr>The System</vt:lpstr>
      <vt:lpstr>Channel Declarations</vt:lpstr>
      <vt:lpstr>Create Channel Lists - 1</vt:lpstr>
      <vt:lpstr>Create Channel Lists - 2</vt:lpstr>
      <vt:lpstr>Define Select Lists and Server Maps</vt:lpstr>
      <vt:lpstr>Create Client Process Lists</vt:lpstr>
      <vt:lpstr>Create the Multiplexers</vt:lpstr>
      <vt:lpstr>And the Servers and run</vt:lpstr>
      <vt:lpstr>Summary</vt:lpstr>
    </vt:vector>
  </TitlesOfParts>
  <Company>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Design Pattern Client - Server</dc:title>
  <dc:creator> </dc:creator>
  <cp:lastModifiedBy>Jon</cp:lastModifiedBy>
  <cp:revision>5</cp:revision>
  <dcterms:created xsi:type="dcterms:W3CDTF">2007-02-26T16:33:27Z</dcterms:created>
  <dcterms:modified xsi:type="dcterms:W3CDTF">2012-01-19T10:52:23Z</dcterms:modified>
</cp:coreProperties>
</file>