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8"/>
  </p:handoutMasterIdLst>
  <p:sldIdLst>
    <p:sldId id="256" r:id="rId2"/>
    <p:sldId id="257" r:id="rId3"/>
    <p:sldId id="258" r:id="rId4"/>
    <p:sldId id="291" r:id="rId5"/>
    <p:sldId id="259" r:id="rId6"/>
    <p:sldId id="260" r:id="rId7"/>
    <p:sldId id="261" r:id="rId8"/>
    <p:sldId id="262" r:id="rId9"/>
    <p:sldId id="268" r:id="rId10"/>
    <p:sldId id="264" r:id="rId11"/>
    <p:sldId id="269" r:id="rId12"/>
    <p:sldId id="270" r:id="rId13"/>
    <p:sldId id="271" r:id="rId14"/>
    <p:sldId id="272" r:id="rId15"/>
    <p:sldId id="263" r:id="rId16"/>
    <p:sldId id="273" r:id="rId17"/>
    <p:sldId id="265" r:id="rId18"/>
    <p:sldId id="274" r:id="rId19"/>
    <p:sldId id="266" r:id="rId20"/>
    <p:sldId id="275" r:id="rId21"/>
    <p:sldId id="267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6" autoAdjust="0"/>
    <p:restoredTop sz="94660"/>
  </p:normalViewPr>
  <p:slideViewPr>
    <p:cSldViewPr>
      <p:cViewPr>
        <p:scale>
          <a:sx n="80" d="100"/>
          <a:sy n="80" d="100"/>
        </p:scale>
        <p:origin x="-432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DE38C-78AA-48AF-8AD8-435D2DE580F1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ED749-AE00-4790-81AF-637296D0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80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BAD2-416E-4C09-BF06-964C892CB2B5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C2F0-94CC-4E76-922C-201D5073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BAD2-416E-4C09-BF06-964C892CB2B5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C2F0-94CC-4E76-922C-201D5073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BAD2-416E-4C09-BF06-964C892CB2B5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C2F0-94CC-4E76-922C-201D5073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BAD2-416E-4C09-BF06-964C892CB2B5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C2F0-94CC-4E76-922C-201D5073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BAD2-416E-4C09-BF06-964C892CB2B5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C2F0-94CC-4E76-922C-201D5073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BAD2-416E-4C09-BF06-964C892CB2B5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C2F0-94CC-4E76-922C-201D5073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BAD2-416E-4C09-BF06-964C892CB2B5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C2F0-94CC-4E76-922C-201D5073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BAD2-416E-4C09-BF06-964C892CB2B5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C2F0-94CC-4E76-922C-201D5073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BAD2-416E-4C09-BF06-964C892CB2B5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C2F0-94CC-4E76-922C-201D5073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BAD2-416E-4C09-BF06-964C892CB2B5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C2F0-94CC-4E76-922C-201D5073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BAD2-416E-4C09-BF06-964C892CB2B5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C2F0-94CC-4E76-922C-201D5073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BAD2-416E-4C09-BF06-964C892CB2B5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CC2F0-94CC-4E76-922C-201D5073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Buckets, Barriers and </a:t>
            </a:r>
            <a:br>
              <a:rPr lang="en-GB" dirty="0" smtClean="0"/>
            </a:br>
            <a:r>
              <a:rPr lang="en-GB" dirty="0" err="1" smtClean="0"/>
              <a:t>Alting</a:t>
            </a:r>
            <a:r>
              <a:rPr lang="en-GB" dirty="0" smtClean="0"/>
              <a:t> Barriers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Lecture </a:t>
            </a:r>
            <a:r>
              <a:rPr lang="en-GB" dirty="0" smtClean="0"/>
              <a:t>5A</a:t>
            </a:r>
          </a:p>
          <a:p>
            <a:r>
              <a:rPr lang="en-GB" dirty="0" err="1" smtClean="0"/>
              <a:t>ChapterExamples</a:t>
            </a:r>
            <a:r>
              <a:rPr lang="en-GB" dirty="0" smtClean="0"/>
              <a:t>\</a:t>
            </a:r>
            <a:r>
              <a:rPr lang="en-GB" dirty="0" err="1" smtClean="0"/>
              <a:t>src</a:t>
            </a:r>
            <a:r>
              <a:rPr lang="en-GB" dirty="0" smtClean="0"/>
              <a:t>\c14</a:t>
            </a:r>
            <a:endParaRPr lang="en-GB" dirty="0"/>
          </a:p>
          <a:p>
            <a:r>
              <a:rPr lang="en-GB" dirty="0"/>
              <a:t>Chapter </a:t>
            </a:r>
            <a:r>
              <a:rPr lang="en-GB" dirty="0" smtClean="0"/>
              <a:t>14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Barrier 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8596" y="1357298"/>
            <a:ext cx="828680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000" dirty="0"/>
              <a:t>class </a:t>
            </a:r>
            <a:r>
              <a:rPr lang="en-GB" sz="2000" dirty="0" err="1"/>
              <a:t>BarrierManager</a:t>
            </a:r>
            <a:r>
              <a:rPr lang="en-GB" sz="2000" dirty="0"/>
              <a:t> implements </a:t>
            </a:r>
            <a:r>
              <a:rPr lang="en-GB" sz="2000" dirty="0" err="1"/>
              <a:t>CSProcess</a:t>
            </a:r>
            <a:r>
              <a:rPr lang="en-GB" sz="2000" dirty="0"/>
              <a:t> </a:t>
            </a:r>
            <a:r>
              <a:rPr lang="en-GB" sz="2000" dirty="0" smtClean="0"/>
              <a:t>{</a:t>
            </a:r>
          </a:p>
          <a:p>
            <a:pPr lvl="0"/>
            <a:endParaRPr lang="en-US" sz="2000" dirty="0"/>
          </a:p>
          <a:p>
            <a:r>
              <a:rPr lang="en-GB" sz="2000" dirty="0"/>
              <a:t>  def </a:t>
            </a:r>
            <a:r>
              <a:rPr lang="en-GB" sz="2000" dirty="0" err="1"/>
              <a:t>AltingBarrier</a:t>
            </a:r>
            <a:r>
              <a:rPr lang="en-GB" sz="2000" dirty="0"/>
              <a:t> </a:t>
            </a:r>
            <a:r>
              <a:rPr lang="en-GB" sz="2000" dirty="0" err="1"/>
              <a:t>timeAndHitBarrier</a:t>
            </a:r>
            <a:endParaRPr lang="en-US" sz="2000" dirty="0"/>
          </a:p>
          <a:p>
            <a:r>
              <a:rPr lang="en-GB" sz="2000" dirty="0"/>
              <a:t>  def </a:t>
            </a:r>
            <a:r>
              <a:rPr lang="en-GB" sz="2000" dirty="0" err="1"/>
              <a:t>AltingBarrier</a:t>
            </a:r>
            <a:r>
              <a:rPr lang="en-GB" sz="2000" dirty="0"/>
              <a:t> finalBarrier</a:t>
            </a:r>
            <a:endParaRPr lang="en-US" sz="2000" dirty="0"/>
          </a:p>
          <a:p>
            <a:r>
              <a:rPr lang="en-GB" sz="2000" dirty="0"/>
              <a:t>  def Barrier goBarrier</a:t>
            </a:r>
            <a:endParaRPr lang="en-US" sz="2000" dirty="0"/>
          </a:p>
          <a:p>
            <a:r>
              <a:rPr lang="en-GB" sz="2000" dirty="0"/>
              <a:t>  def Barrier </a:t>
            </a:r>
            <a:r>
              <a:rPr lang="en-GB" sz="2000" dirty="0" smtClean="0"/>
              <a:t>setUpBarrier</a:t>
            </a:r>
          </a:p>
          <a:p>
            <a:endParaRPr lang="en-US" sz="2000" dirty="0"/>
          </a:p>
          <a:p>
            <a:r>
              <a:rPr lang="en-GB" sz="2000" dirty="0"/>
              <a:t>  void run() {</a:t>
            </a:r>
            <a:endParaRPr lang="en-US" sz="2000" dirty="0"/>
          </a:p>
          <a:p>
            <a:r>
              <a:rPr lang="en-GB" sz="2000" dirty="0"/>
              <a:t>    def </a:t>
            </a:r>
            <a:r>
              <a:rPr lang="en-GB" sz="2000" dirty="0" err="1"/>
              <a:t>timeHitAlt</a:t>
            </a:r>
            <a:r>
              <a:rPr lang="en-GB" sz="2000" dirty="0"/>
              <a:t> = new ALT ([</a:t>
            </a:r>
            <a:r>
              <a:rPr lang="en-GB" sz="2000" dirty="0" err="1"/>
              <a:t>timeAndHitBarrier</a:t>
            </a:r>
            <a:r>
              <a:rPr lang="en-GB" sz="2000" dirty="0"/>
              <a:t>])</a:t>
            </a:r>
            <a:endParaRPr lang="en-US" sz="2000" dirty="0"/>
          </a:p>
          <a:p>
            <a:r>
              <a:rPr lang="en-GB" sz="2000" dirty="0"/>
              <a:t>    def </a:t>
            </a:r>
            <a:r>
              <a:rPr lang="en-GB" sz="2000" dirty="0" err="1"/>
              <a:t>finalAlt</a:t>
            </a:r>
            <a:r>
              <a:rPr lang="en-GB" sz="2000" dirty="0"/>
              <a:t> = new ALT ([finalBarrier])</a:t>
            </a:r>
            <a:endParaRPr lang="en-US" sz="2000" dirty="0"/>
          </a:p>
          <a:p>
            <a:r>
              <a:rPr lang="en-GB" sz="2000" dirty="0"/>
              <a:t>    </a:t>
            </a:r>
            <a:r>
              <a:rPr lang="en-GB" sz="2000" dirty="0" err="1"/>
              <a:t>setUpBarrier.sync</a:t>
            </a:r>
            <a:r>
              <a:rPr lang="en-GB" sz="2000" dirty="0"/>
              <a:t>()</a:t>
            </a:r>
            <a:br>
              <a:rPr lang="en-GB" sz="2000" dirty="0"/>
            </a:br>
            <a:endParaRPr lang="en-US" sz="2000" dirty="0"/>
          </a:p>
          <a:p>
            <a:r>
              <a:rPr lang="en-GB" sz="2000" dirty="0"/>
              <a:t>    while (true){</a:t>
            </a:r>
            <a:endParaRPr lang="en-US" sz="2000" dirty="0"/>
          </a:p>
          <a:p>
            <a:r>
              <a:rPr lang="en-GB" sz="2000" dirty="0"/>
              <a:t>      </a:t>
            </a:r>
            <a:r>
              <a:rPr lang="en-GB" sz="2000" dirty="0" err="1"/>
              <a:t>goBarrier.sync</a:t>
            </a:r>
            <a:r>
              <a:rPr lang="en-GB" sz="2000" dirty="0"/>
              <a:t>()</a:t>
            </a:r>
            <a:endParaRPr lang="en-US" sz="2000" dirty="0"/>
          </a:p>
          <a:p>
            <a:r>
              <a:rPr lang="en-GB" sz="2000" dirty="0"/>
              <a:t>      def t = </a:t>
            </a:r>
            <a:r>
              <a:rPr lang="en-GB" sz="2000" dirty="0" err="1"/>
              <a:t>timeHitAlt.select</a:t>
            </a:r>
            <a:r>
              <a:rPr lang="en-GB" sz="2000" dirty="0"/>
              <a:t>()</a:t>
            </a:r>
            <a:endParaRPr lang="en-US" sz="2000" dirty="0"/>
          </a:p>
          <a:p>
            <a:r>
              <a:rPr lang="en-GB" sz="2000" dirty="0"/>
              <a:t>      def f = </a:t>
            </a:r>
            <a:r>
              <a:rPr lang="en-GB" sz="2000" dirty="0" err="1"/>
              <a:t>finalAlt.select</a:t>
            </a:r>
            <a:r>
              <a:rPr lang="en-GB" sz="2000" dirty="0"/>
              <a:t>()</a:t>
            </a:r>
            <a:endParaRPr lang="en-US" sz="2000" dirty="0"/>
          </a:p>
          <a:p>
            <a:r>
              <a:rPr lang="en-GB" sz="2000" dirty="0"/>
              <a:t>    </a:t>
            </a:r>
            <a:r>
              <a:rPr lang="en-GB" sz="2000" dirty="0" smtClean="0"/>
              <a:t>}   }  }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Processes - 1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000660"/>
          </a:xfrm>
        </p:spPr>
        <p:txBody>
          <a:bodyPr>
            <a:normAutofit/>
          </a:bodyPr>
          <a:lstStyle/>
          <a:p>
            <a:r>
              <a:rPr lang="en-GB" dirty="0" smtClean="0"/>
              <a:t>Target Process [0 ..15]</a:t>
            </a:r>
          </a:p>
          <a:p>
            <a:pPr lvl="1"/>
            <a:r>
              <a:rPr lang="en-GB" dirty="0" smtClean="0"/>
              <a:t>The process that manages the visibility of targets and detects when a target has been hit</a:t>
            </a:r>
          </a:p>
          <a:p>
            <a:pPr lvl="1"/>
            <a:r>
              <a:rPr lang="en-GB" dirty="0" smtClean="0"/>
              <a:t>Target processes fall Into </a:t>
            </a:r>
            <a:r>
              <a:rPr lang="en-GB" b="1" dirty="0" smtClean="0"/>
              <a:t>bucket</a:t>
            </a:r>
            <a:r>
              <a:rPr lang="en-GB" dirty="0" smtClean="0"/>
              <a:t>s </a:t>
            </a:r>
          </a:p>
          <a:p>
            <a:r>
              <a:rPr lang="en-GB" dirty="0" smtClean="0"/>
              <a:t>TargetFlusher</a:t>
            </a:r>
          </a:p>
          <a:p>
            <a:pPr lvl="1"/>
            <a:r>
              <a:rPr lang="en-GB" dirty="0" smtClean="0"/>
              <a:t>Causes the </a:t>
            </a:r>
            <a:r>
              <a:rPr lang="en-GB" b="1" dirty="0" smtClean="0"/>
              <a:t>flush()</a:t>
            </a:r>
            <a:r>
              <a:rPr lang="en-GB" dirty="0" smtClean="0"/>
              <a:t> of Target Processes in a </a:t>
            </a:r>
            <a:r>
              <a:rPr lang="en-GB" b="1" dirty="0" smtClean="0"/>
              <a:t>bucket</a:t>
            </a:r>
          </a:p>
          <a:p>
            <a:r>
              <a:rPr lang="en-GB" dirty="0" smtClean="0"/>
              <a:t>TargetManager</a:t>
            </a:r>
          </a:p>
          <a:p>
            <a:pPr lvl="1"/>
            <a:r>
              <a:rPr lang="en-GB" dirty="0" smtClean="0"/>
              <a:t>Determines the flushed Target Processes and informs the Display Controller and Target Controller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Processes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Target Controller</a:t>
            </a:r>
          </a:p>
          <a:p>
            <a:pPr lvl="1"/>
            <a:r>
              <a:rPr lang="en-GB" dirty="0" smtClean="0"/>
              <a:t>Determines when all targets have been hit or their time has elapsed</a:t>
            </a:r>
          </a:p>
          <a:p>
            <a:pPr lvl="1"/>
            <a:r>
              <a:rPr lang="en-GB" dirty="0" smtClean="0"/>
              <a:t>Receives mouse clicks and sends to all active Target Processes</a:t>
            </a:r>
          </a:p>
          <a:p>
            <a:r>
              <a:rPr lang="en-GB" dirty="0" smtClean="0"/>
              <a:t>Display Controller</a:t>
            </a:r>
          </a:p>
          <a:p>
            <a:pPr lvl="1"/>
            <a:r>
              <a:rPr lang="en-GB" dirty="0" smtClean="0"/>
              <a:t>Provides the management function for the User Interface</a:t>
            </a:r>
          </a:p>
          <a:p>
            <a:pPr lvl="1"/>
            <a:r>
              <a:rPr lang="en-GB" dirty="0" smtClean="0"/>
              <a:t>Manages the Display List for the target squares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Processes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Gallery</a:t>
            </a:r>
          </a:p>
          <a:p>
            <a:pPr lvl="1"/>
            <a:r>
              <a:rPr lang="en-GB" dirty="0" smtClean="0"/>
              <a:t>The User Interface processes</a:t>
            </a:r>
          </a:p>
          <a:p>
            <a:pPr lvl="1"/>
            <a:r>
              <a:rPr lang="en-GB" dirty="0" smtClean="0"/>
              <a:t>Detects Mouse Events and outputs them to Mouse Buffer</a:t>
            </a:r>
          </a:p>
          <a:p>
            <a:r>
              <a:rPr lang="en-GB" dirty="0" smtClean="0"/>
              <a:t>Mouse Buffer</a:t>
            </a:r>
          </a:p>
          <a:p>
            <a:pPr lvl="1"/>
            <a:r>
              <a:rPr lang="en-GB" dirty="0" smtClean="0"/>
              <a:t>Implements an over writing buffer</a:t>
            </a:r>
          </a:p>
          <a:p>
            <a:pPr lvl="1"/>
            <a:r>
              <a:rPr lang="en-GB" dirty="0" smtClean="0"/>
              <a:t>Ignore all but Mouse Pressed Events</a:t>
            </a:r>
          </a:p>
          <a:p>
            <a:pPr lvl="1"/>
            <a:r>
              <a:rPr lang="en-GB" dirty="0" smtClean="0"/>
              <a:t>Uses pre-conditions to manage interactions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Processes 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MouseBufferPrompt</a:t>
            </a:r>
            <a:endParaRPr lang="en-GB" dirty="0" smtClean="0"/>
          </a:p>
          <a:p>
            <a:pPr lvl="1"/>
            <a:r>
              <a:rPr lang="en-GB" dirty="0" smtClean="0"/>
              <a:t>Requests mouse pressed events which are</a:t>
            </a:r>
          </a:p>
          <a:p>
            <a:pPr lvl="1"/>
            <a:r>
              <a:rPr lang="en-GB" dirty="0" smtClean="0"/>
              <a:t>Written to Target Controller</a:t>
            </a:r>
          </a:p>
          <a:p>
            <a:pPr lvl="1"/>
            <a:r>
              <a:rPr lang="en-GB" dirty="0" smtClean="0"/>
              <a:t>The location of the mouse press is returned as a </a:t>
            </a:r>
            <a:r>
              <a:rPr lang="en-GB" dirty="0" err="1" smtClean="0"/>
              <a:t>java.awt.Point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GB" dirty="0" smtClean="0"/>
              <a:t>Init Barrier</a:t>
            </a:r>
            <a:endParaRPr lang="en-US" dirty="0"/>
          </a:p>
        </p:txBody>
      </p:sp>
      <p:sp>
        <p:nvSpPr>
          <p:cNvPr id="20532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285720" y="1142984"/>
            <a:ext cx="8294073" cy="5313367"/>
            <a:chOff x="285720" y="1142984"/>
            <a:chExt cx="8294073" cy="5313367"/>
          </a:xfrm>
        </p:grpSpPr>
        <p:sp>
          <p:nvSpPr>
            <p:cNvPr id="20531" name="AutoShape 51"/>
            <p:cNvSpPr>
              <a:spLocks noChangeAspect="1" noChangeArrowheads="1" noTextEdit="1"/>
            </p:cNvSpPr>
            <p:nvPr/>
          </p:nvSpPr>
          <p:spPr bwMode="auto">
            <a:xfrm>
              <a:off x="1571604" y="1714488"/>
              <a:ext cx="5683250" cy="474186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530" name="Text Box 50"/>
            <p:cNvSpPr txBox="1">
              <a:spLocks noChangeArrowheads="1"/>
            </p:cNvSpPr>
            <p:nvPr/>
          </p:nvSpPr>
          <p:spPr bwMode="auto">
            <a:xfrm>
              <a:off x="6572264" y="3286124"/>
              <a:ext cx="214314" cy="7143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endPara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9" name="Text Box 49"/>
            <p:cNvSpPr txBox="1">
              <a:spLocks noChangeArrowheads="1"/>
            </p:cNvSpPr>
            <p:nvPr/>
          </p:nvSpPr>
          <p:spPr bwMode="auto">
            <a:xfrm>
              <a:off x="6786578" y="2214554"/>
              <a:ext cx="214314" cy="7858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7072330" y="4286256"/>
              <a:ext cx="214314" cy="7143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7" name="Text Box 47"/>
            <p:cNvSpPr txBox="1">
              <a:spLocks noChangeArrowheads="1"/>
            </p:cNvSpPr>
            <p:nvPr/>
          </p:nvSpPr>
          <p:spPr bwMode="auto">
            <a:xfrm>
              <a:off x="5643570" y="5143512"/>
              <a:ext cx="254869" cy="2530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3598531" y="2329705"/>
              <a:ext cx="217199" cy="2164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GB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2874800" y="4356815"/>
              <a:ext cx="253266" cy="2530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GB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4" name="Text Box 44"/>
            <p:cNvSpPr txBox="1">
              <a:spLocks noChangeArrowheads="1"/>
            </p:cNvSpPr>
            <p:nvPr/>
          </p:nvSpPr>
          <p:spPr bwMode="auto">
            <a:xfrm>
              <a:off x="1643042" y="2428868"/>
              <a:ext cx="217199" cy="2538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3" name="Text Box 43"/>
            <p:cNvSpPr txBox="1">
              <a:spLocks noChangeArrowheads="1"/>
            </p:cNvSpPr>
            <p:nvPr/>
          </p:nvSpPr>
          <p:spPr bwMode="auto">
            <a:xfrm>
              <a:off x="2786050" y="1428736"/>
              <a:ext cx="214314" cy="7143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endPara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2" name="Text Box 42"/>
            <p:cNvSpPr txBox="1">
              <a:spLocks noChangeArrowheads="1"/>
            </p:cNvSpPr>
            <p:nvPr/>
          </p:nvSpPr>
          <p:spPr bwMode="auto">
            <a:xfrm>
              <a:off x="2786050" y="2500306"/>
              <a:ext cx="289331" cy="6805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c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1" name="Text Box 41"/>
            <p:cNvSpPr txBox="1">
              <a:spLocks noChangeArrowheads="1"/>
            </p:cNvSpPr>
            <p:nvPr/>
          </p:nvSpPr>
          <p:spPr bwMode="auto">
            <a:xfrm>
              <a:off x="5286380" y="2428868"/>
              <a:ext cx="1207232" cy="30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requestPoint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0" name="Text Box 40"/>
            <p:cNvSpPr txBox="1">
              <a:spLocks noChangeArrowheads="1"/>
            </p:cNvSpPr>
            <p:nvPr/>
          </p:nvSpPr>
          <p:spPr bwMode="auto">
            <a:xfrm>
              <a:off x="7286644" y="2428868"/>
              <a:ext cx="1214446" cy="3571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receivePoint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9" name="Text Box 39"/>
            <p:cNvSpPr txBox="1">
              <a:spLocks noChangeArrowheads="1"/>
            </p:cNvSpPr>
            <p:nvPr/>
          </p:nvSpPr>
          <p:spPr bwMode="auto">
            <a:xfrm>
              <a:off x="6929454" y="3500438"/>
              <a:ext cx="1335681" cy="2809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mouseEvent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8" name="Text Box 38"/>
            <p:cNvSpPr txBox="1">
              <a:spLocks noChangeArrowheads="1"/>
            </p:cNvSpPr>
            <p:nvPr/>
          </p:nvSpPr>
          <p:spPr bwMode="auto">
            <a:xfrm>
              <a:off x="7429520" y="4500570"/>
              <a:ext cx="1150273" cy="2561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possibles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7" name="Text Box 37"/>
            <p:cNvSpPr txBox="1">
              <a:spLocks noChangeArrowheads="1"/>
            </p:cNvSpPr>
            <p:nvPr/>
          </p:nvSpPr>
          <p:spPr bwMode="auto">
            <a:xfrm>
              <a:off x="6715140" y="4500570"/>
              <a:ext cx="525982" cy="2468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hits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6" name="Text Box 36"/>
            <p:cNvSpPr txBox="1">
              <a:spLocks noChangeArrowheads="1"/>
            </p:cNvSpPr>
            <p:nvPr/>
          </p:nvSpPr>
          <p:spPr bwMode="auto">
            <a:xfrm>
              <a:off x="3286116" y="2786058"/>
              <a:ext cx="1550049" cy="27390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targetsActivated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5" name="Text Box 35"/>
            <p:cNvSpPr txBox="1">
              <a:spLocks noChangeArrowheads="1"/>
            </p:cNvSpPr>
            <p:nvPr/>
          </p:nvSpPr>
          <p:spPr bwMode="auto">
            <a:xfrm>
              <a:off x="1071538" y="2786058"/>
              <a:ext cx="1551279" cy="3453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getActiveTargets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4" name="Text Box 34"/>
            <p:cNvSpPr txBox="1">
              <a:spLocks noChangeArrowheads="1"/>
            </p:cNvSpPr>
            <p:nvPr/>
          </p:nvSpPr>
          <p:spPr bwMode="auto">
            <a:xfrm>
              <a:off x="3143240" y="1643050"/>
              <a:ext cx="1514677" cy="3276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targetsFlushed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3" name="Text Box 33"/>
            <p:cNvSpPr txBox="1">
              <a:spLocks noChangeArrowheads="1"/>
            </p:cNvSpPr>
            <p:nvPr/>
          </p:nvSpPr>
          <p:spPr bwMode="auto">
            <a:xfrm>
              <a:off x="1142976" y="1643050"/>
              <a:ext cx="1500198" cy="2936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flushNextBucket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1" name="Text Box 31"/>
            <p:cNvSpPr txBox="1">
              <a:spLocks noChangeArrowheads="1"/>
            </p:cNvSpPr>
            <p:nvPr/>
          </p:nvSpPr>
          <p:spPr bwMode="auto">
            <a:xfrm>
              <a:off x="2143108" y="1142984"/>
              <a:ext cx="1428759" cy="2920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TargetFlusher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0" name="Text Box 30"/>
            <p:cNvSpPr txBox="1">
              <a:spLocks noChangeArrowheads="1"/>
            </p:cNvSpPr>
            <p:nvPr/>
          </p:nvSpPr>
          <p:spPr bwMode="auto">
            <a:xfrm>
              <a:off x="2071670" y="2214554"/>
              <a:ext cx="1500198" cy="2857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TargetManager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9" name="Text Box 29"/>
            <p:cNvSpPr txBox="1">
              <a:spLocks noChangeArrowheads="1"/>
            </p:cNvSpPr>
            <p:nvPr/>
          </p:nvSpPr>
          <p:spPr bwMode="auto">
            <a:xfrm>
              <a:off x="2071670" y="3286124"/>
              <a:ext cx="1500198" cy="3065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TargetController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5929322" y="1857364"/>
              <a:ext cx="1915146" cy="3751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MouseBufferPrompt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2512534" y="5514823"/>
              <a:ext cx="1049931" cy="7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504" name="Text Box 24"/>
            <p:cNvSpPr txBox="1">
              <a:spLocks noChangeArrowheads="1"/>
            </p:cNvSpPr>
            <p:nvPr/>
          </p:nvSpPr>
          <p:spPr bwMode="auto">
            <a:xfrm>
              <a:off x="6286512" y="2928934"/>
              <a:ext cx="1233948" cy="2986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MouseBuffer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3" name="Text Box 23"/>
            <p:cNvSpPr txBox="1">
              <a:spLocks noChangeArrowheads="1"/>
            </p:cNvSpPr>
            <p:nvPr/>
          </p:nvSpPr>
          <p:spPr bwMode="auto">
            <a:xfrm>
              <a:off x="6215074" y="4000504"/>
              <a:ext cx="1357322" cy="3245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Gallery</a:t>
              </a:r>
              <a:endParaRPr kumimoji="0" lang="en-GB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2" name="Text Box 22"/>
            <p:cNvSpPr txBox="1">
              <a:spLocks noChangeArrowheads="1"/>
            </p:cNvSpPr>
            <p:nvPr/>
          </p:nvSpPr>
          <p:spPr bwMode="auto">
            <a:xfrm>
              <a:off x="5929322" y="5000636"/>
              <a:ext cx="1843708" cy="348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DisplayController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1" name="Text Box 21"/>
            <p:cNvSpPr txBox="1">
              <a:spLocks noChangeArrowheads="1"/>
            </p:cNvSpPr>
            <p:nvPr/>
          </p:nvSpPr>
          <p:spPr bwMode="auto">
            <a:xfrm>
              <a:off x="3851796" y="5985984"/>
              <a:ext cx="1506021" cy="3005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BarrierManager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>
              <a:off x="2512534" y="5081067"/>
              <a:ext cx="801" cy="433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>
              <a:off x="3562465" y="5081067"/>
              <a:ext cx="0" cy="433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2428861" y="5514822"/>
              <a:ext cx="1285884" cy="2716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initBarrier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88" name="Freeform 8"/>
            <p:cNvSpPr>
              <a:spLocks/>
            </p:cNvSpPr>
            <p:nvPr/>
          </p:nvSpPr>
          <p:spPr bwMode="auto">
            <a:xfrm>
              <a:off x="714348" y="2428868"/>
              <a:ext cx="2857520" cy="1928826"/>
            </a:xfrm>
            <a:custGeom>
              <a:avLst/>
              <a:gdLst/>
              <a:ahLst/>
              <a:cxnLst>
                <a:cxn ang="0">
                  <a:pos x="2964" y="3135"/>
                </a:cxn>
                <a:cxn ang="0">
                  <a:pos x="0" y="3135"/>
                </a:cxn>
                <a:cxn ang="0">
                  <a:pos x="0" y="0"/>
                </a:cxn>
                <a:cxn ang="0">
                  <a:pos x="1368" y="0"/>
                </a:cxn>
              </a:cxnLst>
              <a:rect l="0" t="0" r="r" b="b"/>
              <a:pathLst>
                <a:path w="2964" h="3135">
                  <a:moveTo>
                    <a:pt x="2964" y="3135"/>
                  </a:moveTo>
                  <a:lnTo>
                    <a:pt x="0" y="3135"/>
                  </a:lnTo>
                  <a:lnTo>
                    <a:pt x="0" y="0"/>
                  </a:lnTo>
                  <a:lnTo>
                    <a:pt x="1368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5357818" y="4500570"/>
              <a:ext cx="1000132" cy="2935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imageList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83" name="Freeform 3"/>
            <p:cNvSpPr>
              <a:spLocks/>
            </p:cNvSpPr>
            <p:nvPr/>
          </p:nvSpPr>
          <p:spPr bwMode="auto">
            <a:xfrm>
              <a:off x="3562465" y="2402130"/>
              <a:ext cx="2366857" cy="28128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0" y="0"/>
                </a:cxn>
                <a:cxn ang="0">
                  <a:pos x="1710" y="4446"/>
                </a:cxn>
                <a:cxn ang="0">
                  <a:pos x="2736" y="4446"/>
                </a:cxn>
              </a:cxnLst>
              <a:rect l="0" t="0" r="r" b="b"/>
              <a:pathLst>
                <a:path w="2736" h="4446">
                  <a:moveTo>
                    <a:pt x="0" y="0"/>
                  </a:moveTo>
                  <a:lnTo>
                    <a:pt x="1710" y="0"/>
                  </a:lnTo>
                  <a:lnTo>
                    <a:pt x="1710" y="4446"/>
                  </a:lnTo>
                  <a:lnTo>
                    <a:pt x="2736" y="44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482" name="Text Box 2"/>
            <p:cNvSpPr txBox="1">
              <a:spLocks noChangeArrowheads="1"/>
            </p:cNvSpPr>
            <p:nvPr/>
          </p:nvSpPr>
          <p:spPr bwMode="auto">
            <a:xfrm>
              <a:off x="3786182" y="3786190"/>
              <a:ext cx="1980068" cy="4007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targetsActivatedToDC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rot="5400000" flipH="1" flipV="1">
              <a:off x="6858016" y="2571744"/>
              <a:ext cx="715174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6200000" flipH="1">
              <a:off x="6144430" y="2570950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0503" idx="0"/>
              <a:endCxn id="20504" idx="2"/>
            </p:cNvCxnSpPr>
            <p:nvPr/>
          </p:nvCxnSpPr>
          <p:spPr>
            <a:xfrm rot="5400000" flipH="1" flipV="1">
              <a:off x="6512160" y="3609179"/>
              <a:ext cx="772901" cy="9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rot="5400000" flipH="1" flipV="1">
              <a:off x="7072330" y="4643446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rot="5400000" flipH="1" flipV="1">
              <a:off x="6358744" y="4642652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5400000" flipH="1" flipV="1">
              <a:off x="5999966" y="4643446"/>
              <a:ext cx="715174" cy="79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 flipH="1" flipV="1">
              <a:off x="2322497" y="182085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16200000" flipH="1">
              <a:off x="2751125" y="182085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12" name="Text Box 32"/>
            <p:cNvSpPr txBox="1">
              <a:spLocks noChangeArrowheads="1"/>
            </p:cNvSpPr>
            <p:nvPr/>
          </p:nvSpPr>
          <p:spPr bwMode="auto">
            <a:xfrm>
              <a:off x="285720" y="3786190"/>
              <a:ext cx="1845794" cy="357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targetIdToManager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rot="5400000" flipH="1" flipV="1">
              <a:off x="2179621" y="289242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16200000" flipH="1">
              <a:off x="2894001" y="289242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07" name="Text Box 27"/>
            <p:cNvSpPr txBox="1">
              <a:spLocks noChangeArrowheads="1"/>
            </p:cNvSpPr>
            <p:nvPr/>
          </p:nvSpPr>
          <p:spPr bwMode="auto">
            <a:xfrm>
              <a:off x="3214678" y="4643446"/>
              <a:ext cx="1071570" cy="571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Target</a:t>
              </a:r>
              <a:b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Process j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8" name="Text Box 28"/>
            <p:cNvSpPr txBox="1">
              <a:spLocks noChangeArrowheads="1"/>
            </p:cNvSpPr>
            <p:nvPr/>
          </p:nvSpPr>
          <p:spPr bwMode="auto">
            <a:xfrm>
              <a:off x="1714480" y="4683127"/>
              <a:ext cx="1123452" cy="5318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Target</a:t>
              </a:r>
              <a:b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Process </a:t>
              </a: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4" name="Straight Connector 83"/>
          <p:cNvCxnSpPr>
            <a:stCxn id="20508" idx="0"/>
          </p:cNvCxnSpPr>
          <p:nvPr/>
        </p:nvCxnSpPr>
        <p:spPr>
          <a:xfrm rot="5400000" flipH="1" flipV="1">
            <a:off x="2118379" y="4515522"/>
            <a:ext cx="325433" cy="9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 flipH="1" flipV="1">
            <a:off x="3414041" y="4515521"/>
            <a:ext cx="325433" cy="9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GB" dirty="0" smtClean="0"/>
              <a:t>Init Barrier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8401080" cy="542928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Target Controller initiates a cycle</a:t>
            </a:r>
          </a:p>
          <a:p>
            <a:pPr lvl="1"/>
            <a:r>
              <a:rPr lang="en-GB" dirty="0" smtClean="0"/>
              <a:t>Requests Target Manager to activate Target Flusher</a:t>
            </a:r>
          </a:p>
          <a:p>
            <a:pPr lvl="1"/>
            <a:r>
              <a:rPr lang="en-GB" dirty="0" smtClean="0"/>
              <a:t>Target Flusher then </a:t>
            </a:r>
            <a:r>
              <a:rPr lang="en-GB" b="1" dirty="0" smtClean="0"/>
              <a:t>flush</a:t>
            </a:r>
            <a:r>
              <a:rPr lang="en-GB" dirty="0" smtClean="0"/>
              <a:t>es next non-empty </a:t>
            </a:r>
            <a:r>
              <a:rPr lang="en-GB" b="1" dirty="0" smtClean="0"/>
              <a:t>bucket</a:t>
            </a:r>
          </a:p>
          <a:p>
            <a:pPr lvl="2"/>
            <a:r>
              <a:rPr lang="en-GB" dirty="0" smtClean="0"/>
              <a:t>Initialises the initBarrier</a:t>
            </a:r>
          </a:p>
          <a:p>
            <a:pPr lvl="1"/>
            <a:r>
              <a:rPr lang="en-GB" dirty="0" smtClean="0"/>
              <a:t>Number of </a:t>
            </a:r>
            <a:r>
              <a:rPr lang="en-GB" b="1" dirty="0" smtClean="0"/>
              <a:t>flush</a:t>
            </a:r>
            <a:r>
              <a:rPr lang="en-GB" dirty="0" smtClean="0"/>
              <a:t>ed Target Processes returned to Target Manager</a:t>
            </a:r>
          </a:p>
          <a:p>
            <a:pPr lvl="1"/>
            <a:r>
              <a:rPr lang="en-GB" b="1" dirty="0" smtClean="0"/>
              <a:t>Flush</a:t>
            </a:r>
            <a:r>
              <a:rPr lang="en-GB" dirty="0" smtClean="0"/>
              <a:t>ed Target Processes return their identity to Target Manager</a:t>
            </a:r>
          </a:p>
          <a:p>
            <a:pPr lvl="2"/>
            <a:r>
              <a:rPr lang="en-GB" dirty="0" smtClean="0"/>
              <a:t>Saved in a list,  sent to Display Controller and Target Controller</a:t>
            </a:r>
          </a:p>
          <a:p>
            <a:pPr lvl="1"/>
            <a:r>
              <a:rPr lang="en-GB" dirty="0" smtClean="0"/>
              <a:t>Init Barrier ensure all flushed Target Processes have completed this phase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857256"/>
          </a:xfrm>
        </p:spPr>
        <p:txBody>
          <a:bodyPr>
            <a:normAutofit/>
          </a:bodyPr>
          <a:lstStyle/>
          <a:p>
            <a:r>
              <a:rPr lang="en-GB" dirty="0" smtClean="0"/>
              <a:t>Go Barrier</a:t>
            </a:r>
            <a:endParaRPr lang="en-US" dirty="0"/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071538" y="1142984"/>
            <a:ext cx="7508255" cy="5313367"/>
            <a:chOff x="1071538" y="1142984"/>
            <a:chExt cx="7508255" cy="5313367"/>
          </a:xfrm>
        </p:grpSpPr>
        <p:sp>
          <p:nvSpPr>
            <p:cNvPr id="95" name="AutoShape 51"/>
            <p:cNvSpPr>
              <a:spLocks noChangeAspect="1" noChangeArrowheads="1" noTextEdit="1"/>
            </p:cNvSpPr>
            <p:nvPr/>
          </p:nvSpPr>
          <p:spPr bwMode="auto">
            <a:xfrm>
              <a:off x="1571604" y="1714488"/>
              <a:ext cx="5683250" cy="474186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6" name="Text Box 50"/>
            <p:cNvSpPr txBox="1">
              <a:spLocks noChangeArrowheads="1"/>
            </p:cNvSpPr>
            <p:nvPr/>
          </p:nvSpPr>
          <p:spPr bwMode="auto">
            <a:xfrm>
              <a:off x="6572264" y="3286124"/>
              <a:ext cx="214314" cy="7143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endPara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Text Box 49"/>
            <p:cNvSpPr txBox="1">
              <a:spLocks noChangeArrowheads="1"/>
            </p:cNvSpPr>
            <p:nvPr/>
          </p:nvSpPr>
          <p:spPr bwMode="auto">
            <a:xfrm>
              <a:off x="6786578" y="2214554"/>
              <a:ext cx="214314" cy="7858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 Box 48"/>
            <p:cNvSpPr txBox="1">
              <a:spLocks noChangeArrowheads="1"/>
            </p:cNvSpPr>
            <p:nvPr/>
          </p:nvSpPr>
          <p:spPr bwMode="auto">
            <a:xfrm>
              <a:off x="7072330" y="4286256"/>
              <a:ext cx="214314" cy="7143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 Box 47"/>
            <p:cNvSpPr txBox="1">
              <a:spLocks noChangeArrowheads="1"/>
            </p:cNvSpPr>
            <p:nvPr/>
          </p:nvSpPr>
          <p:spPr bwMode="auto">
            <a:xfrm>
              <a:off x="5643570" y="5143512"/>
              <a:ext cx="254869" cy="2530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Text Box 43"/>
            <p:cNvSpPr txBox="1">
              <a:spLocks noChangeArrowheads="1"/>
            </p:cNvSpPr>
            <p:nvPr/>
          </p:nvSpPr>
          <p:spPr bwMode="auto">
            <a:xfrm>
              <a:off x="2786050" y="1428736"/>
              <a:ext cx="214314" cy="7143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endPara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Text Box 42"/>
            <p:cNvSpPr txBox="1">
              <a:spLocks noChangeArrowheads="1"/>
            </p:cNvSpPr>
            <p:nvPr/>
          </p:nvSpPr>
          <p:spPr bwMode="auto">
            <a:xfrm>
              <a:off x="2786050" y="2500306"/>
              <a:ext cx="289331" cy="6805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c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Text Box 41"/>
            <p:cNvSpPr txBox="1">
              <a:spLocks noChangeArrowheads="1"/>
            </p:cNvSpPr>
            <p:nvPr/>
          </p:nvSpPr>
          <p:spPr bwMode="auto">
            <a:xfrm>
              <a:off x="5286380" y="2428868"/>
              <a:ext cx="1207232" cy="30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requestPoint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Text Box 40"/>
            <p:cNvSpPr txBox="1">
              <a:spLocks noChangeArrowheads="1"/>
            </p:cNvSpPr>
            <p:nvPr/>
          </p:nvSpPr>
          <p:spPr bwMode="auto">
            <a:xfrm>
              <a:off x="7286644" y="2428868"/>
              <a:ext cx="1214446" cy="3571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receivePoint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6929454" y="3500438"/>
              <a:ext cx="1335681" cy="2809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mouseEvent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 Box 38"/>
            <p:cNvSpPr txBox="1">
              <a:spLocks noChangeArrowheads="1"/>
            </p:cNvSpPr>
            <p:nvPr/>
          </p:nvSpPr>
          <p:spPr bwMode="auto">
            <a:xfrm>
              <a:off x="7429520" y="4500570"/>
              <a:ext cx="1150273" cy="2561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possibles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Text Box 37"/>
            <p:cNvSpPr txBox="1">
              <a:spLocks noChangeArrowheads="1"/>
            </p:cNvSpPr>
            <p:nvPr/>
          </p:nvSpPr>
          <p:spPr bwMode="auto">
            <a:xfrm>
              <a:off x="6715140" y="4500570"/>
              <a:ext cx="525982" cy="2468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hits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Text Box 36"/>
            <p:cNvSpPr txBox="1">
              <a:spLocks noChangeArrowheads="1"/>
            </p:cNvSpPr>
            <p:nvPr/>
          </p:nvSpPr>
          <p:spPr bwMode="auto">
            <a:xfrm>
              <a:off x="3286116" y="2786058"/>
              <a:ext cx="1550049" cy="27390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targetsActivated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Text Box 35"/>
            <p:cNvSpPr txBox="1">
              <a:spLocks noChangeArrowheads="1"/>
            </p:cNvSpPr>
            <p:nvPr/>
          </p:nvSpPr>
          <p:spPr bwMode="auto">
            <a:xfrm>
              <a:off x="1071538" y="2786058"/>
              <a:ext cx="1551279" cy="3453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getActiveTargets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Text Box 34"/>
            <p:cNvSpPr txBox="1">
              <a:spLocks noChangeArrowheads="1"/>
            </p:cNvSpPr>
            <p:nvPr/>
          </p:nvSpPr>
          <p:spPr bwMode="auto">
            <a:xfrm>
              <a:off x="3143240" y="1643050"/>
              <a:ext cx="1514677" cy="3276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targetsFlushed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 Box 33"/>
            <p:cNvSpPr txBox="1">
              <a:spLocks noChangeArrowheads="1"/>
            </p:cNvSpPr>
            <p:nvPr/>
          </p:nvSpPr>
          <p:spPr bwMode="auto">
            <a:xfrm>
              <a:off x="1142976" y="1643050"/>
              <a:ext cx="1500198" cy="2936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flushNextBucket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2143108" y="1142984"/>
              <a:ext cx="1428759" cy="2920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TargetFlusher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Text Box 30"/>
            <p:cNvSpPr txBox="1">
              <a:spLocks noChangeArrowheads="1"/>
            </p:cNvSpPr>
            <p:nvPr/>
          </p:nvSpPr>
          <p:spPr bwMode="auto">
            <a:xfrm>
              <a:off x="2071670" y="2214554"/>
              <a:ext cx="1500198" cy="2857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TargetManager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 Box 29"/>
            <p:cNvSpPr txBox="1">
              <a:spLocks noChangeArrowheads="1"/>
            </p:cNvSpPr>
            <p:nvPr/>
          </p:nvSpPr>
          <p:spPr bwMode="auto">
            <a:xfrm>
              <a:off x="2071670" y="3286124"/>
              <a:ext cx="1500198" cy="3065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TargetController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 Box 26"/>
            <p:cNvSpPr txBox="1">
              <a:spLocks noChangeArrowheads="1"/>
            </p:cNvSpPr>
            <p:nvPr/>
          </p:nvSpPr>
          <p:spPr bwMode="auto">
            <a:xfrm>
              <a:off x="5929322" y="1857364"/>
              <a:ext cx="1915146" cy="3751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MouseBufferPrompt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 Box 24"/>
            <p:cNvSpPr txBox="1">
              <a:spLocks noChangeArrowheads="1"/>
            </p:cNvSpPr>
            <p:nvPr/>
          </p:nvSpPr>
          <p:spPr bwMode="auto">
            <a:xfrm>
              <a:off x="6286512" y="2928934"/>
              <a:ext cx="1233948" cy="2986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MouseBuffer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 Box 23"/>
            <p:cNvSpPr txBox="1">
              <a:spLocks noChangeArrowheads="1"/>
            </p:cNvSpPr>
            <p:nvPr/>
          </p:nvSpPr>
          <p:spPr bwMode="auto">
            <a:xfrm>
              <a:off x="6215074" y="4000504"/>
              <a:ext cx="1357322" cy="3245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Gallery</a:t>
              </a:r>
              <a:endParaRPr kumimoji="0" lang="en-GB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 Box 22"/>
            <p:cNvSpPr txBox="1">
              <a:spLocks noChangeArrowheads="1"/>
            </p:cNvSpPr>
            <p:nvPr/>
          </p:nvSpPr>
          <p:spPr bwMode="auto">
            <a:xfrm>
              <a:off x="5929322" y="5000636"/>
              <a:ext cx="1843708" cy="348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DisplayController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 Box 21"/>
            <p:cNvSpPr txBox="1">
              <a:spLocks noChangeArrowheads="1"/>
            </p:cNvSpPr>
            <p:nvPr/>
          </p:nvSpPr>
          <p:spPr bwMode="auto">
            <a:xfrm>
              <a:off x="3851796" y="5985984"/>
              <a:ext cx="1506021" cy="3005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BarrierManager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Line 20"/>
            <p:cNvSpPr>
              <a:spLocks noChangeShapeType="1"/>
            </p:cNvSpPr>
            <p:nvPr/>
          </p:nvSpPr>
          <p:spPr bwMode="auto">
            <a:xfrm>
              <a:off x="2512534" y="5081067"/>
              <a:ext cx="801" cy="433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" name="Line 19"/>
            <p:cNvSpPr>
              <a:spLocks noChangeShapeType="1"/>
            </p:cNvSpPr>
            <p:nvPr/>
          </p:nvSpPr>
          <p:spPr bwMode="auto">
            <a:xfrm>
              <a:off x="3562465" y="5081067"/>
              <a:ext cx="0" cy="433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" name="Text Box 18"/>
            <p:cNvSpPr txBox="1">
              <a:spLocks noChangeArrowheads="1"/>
            </p:cNvSpPr>
            <p:nvPr/>
          </p:nvSpPr>
          <p:spPr bwMode="auto">
            <a:xfrm>
              <a:off x="2428860" y="5572140"/>
              <a:ext cx="1285884" cy="2716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400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go</a:t>
              </a: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Barrier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Text Box 4"/>
            <p:cNvSpPr txBox="1">
              <a:spLocks noChangeArrowheads="1"/>
            </p:cNvSpPr>
            <p:nvPr/>
          </p:nvSpPr>
          <p:spPr bwMode="auto">
            <a:xfrm>
              <a:off x="5357818" y="4500570"/>
              <a:ext cx="1000132" cy="2935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imageList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 rot="5400000" flipH="1" flipV="1">
              <a:off x="6858016" y="2571744"/>
              <a:ext cx="715174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rot="16200000" flipH="1">
              <a:off x="6144430" y="2570950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0" idx="0"/>
              <a:endCxn id="119" idx="2"/>
            </p:cNvCxnSpPr>
            <p:nvPr/>
          </p:nvCxnSpPr>
          <p:spPr>
            <a:xfrm rot="5400000" flipH="1" flipV="1">
              <a:off x="6512160" y="3609179"/>
              <a:ext cx="772901" cy="9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rot="5400000" flipH="1" flipV="1">
              <a:off x="7072330" y="4643446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rot="5400000" flipH="1" flipV="1">
              <a:off x="6358744" y="4642652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rot="5400000" flipH="1" flipV="1">
              <a:off x="5999966" y="4643446"/>
              <a:ext cx="715174" cy="79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rot="5400000" flipH="1" flipV="1">
              <a:off x="2322497" y="182085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rot="16200000" flipH="1">
              <a:off x="2751125" y="182085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rot="5400000" flipH="1" flipV="1">
              <a:off x="2179621" y="289242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rot="16200000" flipH="1">
              <a:off x="2894001" y="289242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Text Box 27"/>
            <p:cNvSpPr txBox="1">
              <a:spLocks noChangeArrowheads="1"/>
            </p:cNvSpPr>
            <p:nvPr/>
          </p:nvSpPr>
          <p:spPr bwMode="auto">
            <a:xfrm>
              <a:off x="3357554" y="4643446"/>
              <a:ext cx="1071570" cy="571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Target</a:t>
              </a:r>
              <a:b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Process j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Text Box 28"/>
            <p:cNvSpPr txBox="1">
              <a:spLocks noChangeArrowheads="1"/>
            </p:cNvSpPr>
            <p:nvPr/>
          </p:nvSpPr>
          <p:spPr bwMode="auto">
            <a:xfrm>
              <a:off x="1714480" y="4683127"/>
              <a:ext cx="1123452" cy="5318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Target</a:t>
              </a:r>
              <a:b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Process </a:t>
              </a: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46" name="Straight Connector 145"/>
          <p:cNvCxnSpPr/>
          <p:nvPr/>
        </p:nvCxnSpPr>
        <p:spPr>
          <a:xfrm>
            <a:off x="2428860" y="5572140"/>
            <a:ext cx="450059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endCxn id="121" idx="2"/>
          </p:cNvCxnSpPr>
          <p:nvPr/>
        </p:nvCxnSpPr>
        <p:spPr>
          <a:xfrm rot="16200000" flipV="1">
            <a:off x="6742943" y="5457067"/>
            <a:ext cx="223307" cy="68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 flipH="1" flipV="1">
            <a:off x="4079327" y="5779061"/>
            <a:ext cx="413844" cy="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endCxn id="125" idx="0"/>
          </p:cNvCxnSpPr>
          <p:nvPr/>
        </p:nvCxnSpPr>
        <p:spPr>
          <a:xfrm rot="5400000">
            <a:off x="2071670" y="4572008"/>
            <a:ext cx="200026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GB" dirty="0" smtClean="0"/>
              <a:t>Go Barrier Functionality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7158" y="1285860"/>
            <a:ext cx="8643998" cy="4840303"/>
          </a:xfrm>
        </p:spPr>
        <p:txBody>
          <a:bodyPr>
            <a:normAutofit/>
          </a:bodyPr>
          <a:lstStyle/>
          <a:p>
            <a:r>
              <a:rPr lang="en-GB" dirty="0" smtClean="0"/>
              <a:t>Display Controller and Target Controller are already waiting to synchronise on goBarrier</a:t>
            </a:r>
          </a:p>
          <a:p>
            <a:r>
              <a:rPr lang="en-GB" dirty="0" smtClean="0"/>
              <a:t>Running Target Processes then achieve synchronisation after initBarrier synchronisation</a:t>
            </a:r>
          </a:p>
          <a:p>
            <a:r>
              <a:rPr lang="en-GB" dirty="0" smtClean="0"/>
              <a:t>The system starts execution by </a:t>
            </a:r>
          </a:p>
          <a:p>
            <a:pPr lvl="1"/>
            <a:r>
              <a:rPr lang="en-GB" dirty="0" smtClean="0"/>
              <a:t>Displaying the active targets</a:t>
            </a:r>
          </a:p>
          <a:p>
            <a:pPr lvl="1"/>
            <a:r>
              <a:rPr lang="en-GB" dirty="0" smtClean="0"/>
              <a:t>Enabling mouse presses</a:t>
            </a:r>
          </a:p>
          <a:p>
            <a:pPr lvl="1"/>
            <a:r>
              <a:rPr lang="en-GB" dirty="0" smtClean="0"/>
              <a:t>Target Processes determining hit or time-out and informing Display Controller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GB" dirty="0" smtClean="0"/>
              <a:t>Time and Hit </a:t>
            </a:r>
            <a:r>
              <a:rPr lang="en-GB" dirty="0" err="1" smtClean="0"/>
              <a:t>Alting</a:t>
            </a:r>
            <a:r>
              <a:rPr lang="en-GB" dirty="0" smtClean="0"/>
              <a:t> Barrier</a:t>
            </a:r>
            <a:endParaRPr lang="en-US" dirty="0"/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29" name="Text Box 53"/>
          <p:cNvSpPr txBox="1">
            <a:spLocks noChangeArrowheads="1"/>
          </p:cNvSpPr>
          <p:nvPr/>
        </p:nvSpPr>
        <p:spPr bwMode="auto">
          <a:xfrm>
            <a:off x="5643570" y="1785926"/>
            <a:ext cx="217192" cy="2172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2857488" y="4500570"/>
            <a:ext cx="217192" cy="2172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2714612" y="3714752"/>
            <a:ext cx="217192" cy="2172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3571868" y="2571744"/>
            <a:ext cx="1285884" cy="3571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pointToTC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4357686" y="5286388"/>
            <a:ext cx="1500198" cy="31336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targetStateToDC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2071670" y="3571876"/>
            <a:ext cx="714380" cy="114300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2857488" y="3571876"/>
            <a:ext cx="642942" cy="10715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285984" y="4071942"/>
            <a:ext cx="1357322" cy="2857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mousePoints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643306" y="3357562"/>
            <a:ext cx="253257" cy="2522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571604" y="1142984"/>
            <a:ext cx="7008189" cy="5313367"/>
            <a:chOff x="1571604" y="1142984"/>
            <a:chExt cx="7008189" cy="5313367"/>
          </a:xfrm>
        </p:grpSpPr>
        <p:sp>
          <p:nvSpPr>
            <p:cNvPr id="59" name="AutoShape 51"/>
            <p:cNvSpPr>
              <a:spLocks noChangeAspect="1" noChangeArrowheads="1" noTextEdit="1"/>
            </p:cNvSpPr>
            <p:nvPr/>
          </p:nvSpPr>
          <p:spPr bwMode="auto">
            <a:xfrm>
              <a:off x="1571604" y="1714488"/>
              <a:ext cx="5683250" cy="474186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0" name="Text Box 50"/>
            <p:cNvSpPr txBox="1">
              <a:spLocks noChangeArrowheads="1"/>
            </p:cNvSpPr>
            <p:nvPr/>
          </p:nvSpPr>
          <p:spPr bwMode="auto">
            <a:xfrm>
              <a:off x="6572264" y="3286124"/>
              <a:ext cx="214314" cy="7143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endPara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 Box 49"/>
            <p:cNvSpPr txBox="1">
              <a:spLocks noChangeArrowheads="1"/>
            </p:cNvSpPr>
            <p:nvPr/>
          </p:nvSpPr>
          <p:spPr bwMode="auto">
            <a:xfrm>
              <a:off x="6786578" y="2214554"/>
              <a:ext cx="214314" cy="7858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 Box 48"/>
            <p:cNvSpPr txBox="1">
              <a:spLocks noChangeArrowheads="1"/>
            </p:cNvSpPr>
            <p:nvPr/>
          </p:nvSpPr>
          <p:spPr bwMode="auto">
            <a:xfrm>
              <a:off x="7072330" y="4286256"/>
              <a:ext cx="214314" cy="7143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 Box 47"/>
            <p:cNvSpPr txBox="1">
              <a:spLocks noChangeArrowheads="1"/>
            </p:cNvSpPr>
            <p:nvPr/>
          </p:nvSpPr>
          <p:spPr bwMode="auto">
            <a:xfrm>
              <a:off x="5572132" y="5000636"/>
              <a:ext cx="254869" cy="2530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 Box 43"/>
            <p:cNvSpPr txBox="1">
              <a:spLocks noChangeArrowheads="1"/>
            </p:cNvSpPr>
            <p:nvPr/>
          </p:nvSpPr>
          <p:spPr bwMode="auto">
            <a:xfrm>
              <a:off x="2786050" y="1428736"/>
              <a:ext cx="214314" cy="7143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endPara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 Box 42"/>
            <p:cNvSpPr txBox="1">
              <a:spLocks noChangeArrowheads="1"/>
            </p:cNvSpPr>
            <p:nvPr/>
          </p:nvSpPr>
          <p:spPr bwMode="auto">
            <a:xfrm>
              <a:off x="2786050" y="2500306"/>
              <a:ext cx="289331" cy="6805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c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 Box 41"/>
            <p:cNvSpPr txBox="1">
              <a:spLocks noChangeArrowheads="1"/>
            </p:cNvSpPr>
            <p:nvPr/>
          </p:nvSpPr>
          <p:spPr bwMode="auto">
            <a:xfrm>
              <a:off x="5286380" y="2428868"/>
              <a:ext cx="1207232" cy="30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requestPoint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 Box 40"/>
            <p:cNvSpPr txBox="1">
              <a:spLocks noChangeArrowheads="1"/>
            </p:cNvSpPr>
            <p:nvPr/>
          </p:nvSpPr>
          <p:spPr bwMode="auto">
            <a:xfrm>
              <a:off x="7286644" y="2428868"/>
              <a:ext cx="1214446" cy="3571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receivePoint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 Box 39"/>
            <p:cNvSpPr txBox="1">
              <a:spLocks noChangeArrowheads="1"/>
            </p:cNvSpPr>
            <p:nvPr/>
          </p:nvSpPr>
          <p:spPr bwMode="auto">
            <a:xfrm>
              <a:off x="6929454" y="3500438"/>
              <a:ext cx="1335681" cy="2809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mouseEvent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xt Box 38"/>
            <p:cNvSpPr txBox="1">
              <a:spLocks noChangeArrowheads="1"/>
            </p:cNvSpPr>
            <p:nvPr/>
          </p:nvSpPr>
          <p:spPr bwMode="auto">
            <a:xfrm>
              <a:off x="7429520" y="4500570"/>
              <a:ext cx="1150273" cy="2561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possibles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 Box 37"/>
            <p:cNvSpPr txBox="1">
              <a:spLocks noChangeArrowheads="1"/>
            </p:cNvSpPr>
            <p:nvPr/>
          </p:nvSpPr>
          <p:spPr bwMode="auto">
            <a:xfrm>
              <a:off x="6715140" y="4500570"/>
              <a:ext cx="525982" cy="2468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hits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2143108" y="1142984"/>
              <a:ext cx="1428759" cy="2920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TargetFlusher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2071670" y="2214554"/>
              <a:ext cx="1500198" cy="2857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TargetManager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Text Box 29"/>
            <p:cNvSpPr txBox="1">
              <a:spLocks noChangeArrowheads="1"/>
            </p:cNvSpPr>
            <p:nvPr/>
          </p:nvSpPr>
          <p:spPr bwMode="auto">
            <a:xfrm>
              <a:off x="2071670" y="3286124"/>
              <a:ext cx="1500198" cy="3065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TargetController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 Box 26"/>
            <p:cNvSpPr txBox="1">
              <a:spLocks noChangeArrowheads="1"/>
            </p:cNvSpPr>
            <p:nvPr/>
          </p:nvSpPr>
          <p:spPr bwMode="auto">
            <a:xfrm>
              <a:off x="5929322" y="1857364"/>
              <a:ext cx="1915146" cy="3751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MouseBufferPrompt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 Box 24"/>
            <p:cNvSpPr txBox="1">
              <a:spLocks noChangeArrowheads="1"/>
            </p:cNvSpPr>
            <p:nvPr/>
          </p:nvSpPr>
          <p:spPr bwMode="auto">
            <a:xfrm>
              <a:off x="6286512" y="2928934"/>
              <a:ext cx="1233948" cy="2986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MouseBuffer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 Box 23"/>
            <p:cNvSpPr txBox="1">
              <a:spLocks noChangeArrowheads="1"/>
            </p:cNvSpPr>
            <p:nvPr/>
          </p:nvSpPr>
          <p:spPr bwMode="auto">
            <a:xfrm>
              <a:off x="6215074" y="4000504"/>
              <a:ext cx="1357322" cy="3245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Gallery</a:t>
              </a:r>
              <a:endParaRPr kumimoji="0" lang="en-GB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 Box 22"/>
            <p:cNvSpPr txBox="1">
              <a:spLocks noChangeArrowheads="1"/>
            </p:cNvSpPr>
            <p:nvPr/>
          </p:nvSpPr>
          <p:spPr bwMode="auto">
            <a:xfrm>
              <a:off x="5929322" y="5000636"/>
              <a:ext cx="1843708" cy="348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DisplayController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 Box 21"/>
            <p:cNvSpPr txBox="1">
              <a:spLocks noChangeArrowheads="1"/>
            </p:cNvSpPr>
            <p:nvPr/>
          </p:nvSpPr>
          <p:spPr bwMode="auto">
            <a:xfrm>
              <a:off x="3851796" y="5985984"/>
              <a:ext cx="1506021" cy="3005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BarrierManager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2512534" y="5081067"/>
              <a:ext cx="801" cy="433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4" name="Line 19"/>
            <p:cNvSpPr>
              <a:spLocks noChangeShapeType="1"/>
            </p:cNvSpPr>
            <p:nvPr/>
          </p:nvSpPr>
          <p:spPr bwMode="auto">
            <a:xfrm>
              <a:off x="3562465" y="5081067"/>
              <a:ext cx="0" cy="433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5" name="Text Box 18"/>
            <p:cNvSpPr txBox="1">
              <a:spLocks noChangeArrowheads="1"/>
            </p:cNvSpPr>
            <p:nvPr/>
          </p:nvSpPr>
          <p:spPr bwMode="auto">
            <a:xfrm>
              <a:off x="2071670" y="5572140"/>
              <a:ext cx="2071702" cy="2857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400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Time and Hit </a:t>
              </a: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Barrier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 Box 4"/>
            <p:cNvSpPr txBox="1">
              <a:spLocks noChangeArrowheads="1"/>
            </p:cNvSpPr>
            <p:nvPr/>
          </p:nvSpPr>
          <p:spPr bwMode="auto">
            <a:xfrm>
              <a:off x="5357818" y="4500570"/>
              <a:ext cx="1000132" cy="2935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imageList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rot="5400000" flipH="1" flipV="1">
              <a:off x="6858016" y="2571744"/>
              <a:ext cx="715174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rot="16200000" flipH="1">
              <a:off x="6144430" y="2570950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0" idx="0"/>
              <a:endCxn id="79" idx="2"/>
            </p:cNvCxnSpPr>
            <p:nvPr/>
          </p:nvCxnSpPr>
          <p:spPr>
            <a:xfrm rot="5400000" flipH="1" flipV="1">
              <a:off x="6512160" y="3609179"/>
              <a:ext cx="772901" cy="9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5400000" flipH="1" flipV="1">
              <a:off x="7072330" y="4643446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5400000" flipH="1" flipV="1">
              <a:off x="6358744" y="4642652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rot="5400000" flipH="1" flipV="1">
              <a:off x="5999966" y="4643446"/>
              <a:ext cx="715174" cy="79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rot="5400000" flipH="1" flipV="1">
              <a:off x="2322497" y="182085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rot="16200000" flipH="1">
              <a:off x="2751125" y="182085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rot="5400000" flipH="1" flipV="1">
              <a:off x="2179621" y="289242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16200000" flipH="1">
              <a:off x="2894001" y="289242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 Box 27"/>
            <p:cNvSpPr txBox="1">
              <a:spLocks noChangeArrowheads="1"/>
            </p:cNvSpPr>
            <p:nvPr/>
          </p:nvSpPr>
          <p:spPr bwMode="auto">
            <a:xfrm>
              <a:off x="3357554" y="4643446"/>
              <a:ext cx="1071570" cy="571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Target</a:t>
              </a:r>
              <a:b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Process j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 Box 28"/>
            <p:cNvSpPr txBox="1">
              <a:spLocks noChangeArrowheads="1"/>
            </p:cNvSpPr>
            <p:nvPr/>
          </p:nvSpPr>
          <p:spPr bwMode="auto">
            <a:xfrm>
              <a:off x="1714480" y="4683127"/>
              <a:ext cx="1123452" cy="5318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Target</a:t>
              </a:r>
              <a:b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Process </a:t>
              </a: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99" name="Straight Connector 98"/>
          <p:cNvCxnSpPr/>
          <p:nvPr/>
        </p:nvCxnSpPr>
        <p:spPr>
          <a:xfrm>
            <a:off x="2428860" y="5572140"/>
            <a:ext cx="1857388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4079327" y="5779061"/>
            <a:ext cx="413844" cy="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endCxn id="85" idx="0"/>
          </p:cNvCxnSpPr>
          <p:nvPr/>
        </p:nvCxnSpPr>
        <p:spPr>
          <a:xfrm rot="16200000" flipH="1">
            <a:off x="2090323" y="4554942"/>
            <a:ext cx="1999470" cy="349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8" idx="1"/>
            <a:endCxn id="77" idx="3"/>
          </p:cNvCxnSpPr>
          <p:nvPr/>
        </p:nvCxnSpPr>
        <p:spPr>
          <a:xfrm rot="10800000" flipV="1">
            <a:off x="3571868" y="2044940"/>
            <a:ext cx="2357454" cy="1394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714612" y="5286388"/>
            <a:ext cx="32147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2678893" y="5250669"/>
            <a:ext cx="7143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>
            <a:off x="4179091" y="5250669"/>
            <a:ext cx="7143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786050" y="528638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 point where a number of processes synchronise</a:t>
            </a:r>
          </a:p>
          <a:p>
            <a:r>
              <a:rPr lang="en-GB" dirty="0" smtClean="0"/>
              <a:t>Each enrolled process synchronises on Barrier</a:t>
            </a:r>
          </a:p>
          <a:p>
            <a:pPr lvl="1"/>
            <a:r>
              <a:rPr lang="en-GB" dirty="0" smtClean="0"/>
              <a:t>Only when all enrolled process have synchronised can they all proceed in parallel</a:t>
            </a:r>
          </a:p>
          <a:p>
            <a:pPr lvl="1"/>
            <a:r>
              <a:rPr lang="en-GB" dirty="0" smtClean="0"/>
              <a:t>Processes that have synchronised on a Barrier are idle undertaking no processing whatsoever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and Hit Barrier Functionality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21497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Determines when all the targets have either</a:t>
            </a:r>
          </a:p>
          <a:p>
            <a:pPr lvl="1"/>
            <a:r>
              <a:rPr lang="en-GB" dirty="0" smtClean="0"/>
              <a:t>Been hit</a:t>
            </a:r>
          </a:p>
          <a:p>
            <a:pPr lvl="1"/>
            <a:r>
              <a:rPr lang="en-GB" dirty="0" smtClean="0"/>
              <a:t>Timed out</a:t>
            </a:r>
            <a:endParaRPr lang="en-US" dirty="0" smtClean="0"/>
          </a:p>
          <a:p>
            <a:r>
              <a:rPr lang="en-GB" dirty="0" smtClean="0"/>
              <a:t>Mouse Events may be received after a target has been hit or timed out</a:t>
            </a:r>
          </a:p>
          <a:p>
            <a:r>
              <a:rPr lang="en-GB" dirty="0" smtClean="0"/>
              <a:t>Target Controller alternates over Time and Hit Barrier and mouse point inputs</a:t>
            </a:r>
          </a:p>
          <a:p>
            <a:r>
              <a:rPr lang="en-GB" dirty="0" smtClean="0"/>
              <a:t>Target Processes alternate </a:t>
            </a:r>
          </a:p>
          <a:p>
            <a:pPr lvl="1"/>
            <a:r>
              <a:rPr lang="en-GB" dirty="0" smtClean="0"/>
              <a:t>Initially, over timer alarm and mouse point inputs</a:t>
            </a:r>
          </a:p>
          <a:p>
            <a:pPr lvl="1"/>
            <a:r>
              <a:rPr lang="en-GB" dirty="0" smtClean="0"/>
              <a:t>Then over mouse inputs and Time and Hit Barrier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GB" dirty="0" smtClean="0"/>
              <a:t>Final </a:t>
            </a:r>
            <a:r>
              <a:rPr lang="en-GB" dirty="0" err="1" smtClean="0"/>
              <a:t>Alting</a:t>
            </a:r>
            <a:r>
              <a:rPr lang="en-GB" dirty="0" smtClean="0"/>
              <a:t> Barrier</a:t>
            </a:r>
            <a:endParaRPr lang="en-US" dirty="0"/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5643570" y="1785926"/>
            <a:ext cx="217192" cy="2172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2857488" y="4500570"/>
            <a:ext cx="217192" cy="2172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47"/>
          <p:cNvSpPr txBox="1">
            <a:spLocks noChangeArrowheads="1"/>
          </p:cNvSpPr>
          <p:nvPr/>
        </p:nvSpPr>
        <p:spPr bwMode="auto">
          <a:xfrm>
            <a:off x="2714612" y="3714752"/>
            <a:ext cx="217192" cy="2172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45"/>
          <p:cNvSpPr txBox="1">
            <a:spLocks noChangeArrowheads="1"/>
          </p:cNvSpPr>
          <p:nvPr/>
        </p:nvSpPr>
        <p:spPr bwMode="auto">
          <a:xfrm>
            <a:off x="3571868" y="2571744"/>
            <a:ext cx="1285884" cy="3571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pointToTC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44"/>
          <p:cNvSpPr txBox="1">
            <a:spLocks noChangeArrowheads="1"/>
          </p:cNvSpPr>
          <p:nvPr/>
        </p:nvSpPr>
        <p:spPr bwMode="auto">
          <a:xfrm>
            <a:off x="4357686" y="5286388"/>
            <a:ext cx="1500198" cy="31336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targetStateToDC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 flipH="1">
            <a:off x="2071670" y="3571876"/>
            <a:ext cx="714380" cy="114300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2857488" y="3571876"/>
            <a:ext cx="642942" cy="10715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ext Box 5"/>
          <p:cNvSpPr txBox="1">
            <a:spLocks noChangeArrowheads="1"/>
          </p:cNvSpPr>
          <p:nvPr/>
        </p:nvSpPr>
        <p:spPr bwMode="auto">
          <a:xfrm>
            <a:off x="2285984" y="4071942"/>
            <a:ext cx="1357322" cy="2857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mousePoints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3643306" y="3357562"/>
            <a:ext cx="253257" cy="2522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AutoShape 51"/>
          <p:cNvSpPr>
            <a:spLocks noChangeAspect="1" noChangeArrowheads="1" noTextEdit="1"/>
          </p:cNvSpPr>
          <p:nvPr/>
        </p:nvSpPr>
        <p:spPr bwMode="auto">
          <a:xfrm>
            <a:off x="1571604" y="1714488"/>
            <a:ext cx="5683250" cy="4741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1" name="Text Box 50"/>
          <p:cNvSpPr txBox="1">
            <a:spLocks noChangeArrowheads="1"/>
          </p:cNvSpPr>
          <p:nvPr/>
        </p:nvSpPr>
        <p:spPr bwMode="auto">
          <a:xfrm>
            <a:off x="6572264" y="3286124"/>
            <a:ext cx="214314" cy="7143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 Box 49"/>
          <p:cNvSpPr txBox="1">
            <a:spLocks noChangeArrowheads="1"/>
          </p:cNvSpPr>
          <p:nvPr/>
        </p:nvSpPr>
        <p:spPr bwMode="auto">
          <a:xfrm>
            <a:off x="6786578" y="2214554"/>
            <a:ext cx="214314" cy="7858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 Box 48"/>
          <p:cNvSpPr txBox="1">
            <a:spLocks noChangeArrowheads="1"/>
          </p:cNvSpPr>
          <p:nvPr/>
        </p:nvSpPr>
        <p:spPr bwMode="auto">
          <a:xfrm>
            <a:off x="7072330" y="4286256"/>
            <a:ext cx="214314" cy="7143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 Box 47"/>
          <p:cNvSpPr txBox="1">
            <a:spLocks noChangeArrowheads="1"/>
          </p:cNvSpPr>
          <p:nvPr/>
        </p:nvSpPr>
        <p:spPr bwMode="auto">
          <a:xfrm>
            <a:off x="5572132" y="5000636"/>
            <a:ext cx="254869" cy="2530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 Box 43"/>
          <p:cNvSpPr txBox="1">
            <a:spLocks noChangeArrowheads="1"/>
          </p:cNvSpPr>
          <p:nvPr/>
        </p:nvSpPr>
        <p:spPr bwMode="auto">
          <a:xfrm>
            <a:off x="2786050" y="1428736"/>
            <a:ext cx="214314" cy="7143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42"/>
          <p:cNvSpPr txBox="1">
            <a:spLocks noChangeArrowheads="1"/>
          </p:cNvSpPr>
          <p:nvPr/>
        </p:nvSpPr>
        <p:spPr bwMode="auto">
          <a:xfrm>
            <a:off x="2786050" y="2500306"/>
            <a:ext cx="289331" cy="6805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 Box 41"/>
          <p:cNvSpPr txBox="1">
            <a:spLocks noChangeArrowheads="1"/>
          </p:cNvSpPr>
          <p:nvPr/>
        </p:nvSpPr>
        <p:spPr bwMode="auto">
          <a:xfrm>
            <a:off x="5286380" y="2428868"/>
            <a:ext cx="1207232" cy="3076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requestPoint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7286644" y="2428868"/>
            <a:ext cx="1214446" cy="3571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receivePoint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Box 39"/>
          <p:cNvSpPr txBox="1">
            <a:spLocks noChangeArrowheads="1"/>
          </p:cNvSpPr>
          <p:nvPr/>
        </p:nvSpPr>
        <p:spPr bwMode="auto">
          <a:xfrm>
            <a:off x="6929454" y="3500438"/>
            <a:ext cx="1335681" cy="280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mouseEvent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 Box 38"/>
          <p:cNvSpPr txBox="1">
            <a:spLocks noChangeArrowheads="1"/>
          </p:cNvSpPr>
          <p:nvPr/>
        </p:nvSpPr>
        <p:spPr bwMode="auto">
          <a:xfrm>
            <a:off x="7429520" y="4500570"/>
            <a:ext cx="1150273" cy="2561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possibles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 Box 37"/>
          <p:cNvSpPr txBox="1">
            <a:spLocks noChangeArrowheads="1"/>
          </p:cNvSpPr>
          <p:nvPr/>
        </p:nvSpPr>
        <p:spPr bwMode="auto">
          <a:xfrm>
            <a:off x="6715140" y="4500570"/>
            <a:ext cx="525982" cy="24686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hits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2143108" y="1142984"/>
            <a:ext cx="1428759" cy="2920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TargetFlusher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 Box 30"/>
          <p:cNvSpPr txBox="1">
            <a:spLocks noChangeArrowheads="1"/>
          </p:cNvSpPr>
          <p:nvPr/>
        </p:nvSpPr>
        <p:spPr bwMode="auto">
          <a:xfrm>
            <a:off x="2071670" y="2214554"/>
            <a:ext cx="1500198" cy="2857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TargetManager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 Box 29"/>
          <p:cNvSpPr txBox="1">
            <a:spLocks noChangeArrowheads="1"/>
          </p:cNvSpPr>
          <p:nvPr/>
        </p:nvSpPr>
        <p:spPr bwMode="auto">
          <a:xfrm>
            <a:off x="2071670" y="3286124"/>
            <a:ext cx="1500198" cy="3065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TargetController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 Box 26"/>
          <p:cNvSpPr txBox="1">
            <a:spLocks noChangeArrowheads="1"/>
          </p:cNvSpPr>
          <p:nvPr/>
        </p:nvSpPr>
        <p:spPr bwMode="auto">
          <a:xfrm>
            <a:off x="5929322" y="1857364"/>
            <a:ext cx="1915146" cy="3751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MouseBufferPrompt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6286512" y="2928934"/>
            <a:ext cx="1233948" cy="29866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MouseBuffer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 Box 23"/>
          <p:cNvSpPr txBox="1">
            <a:spLocks noChangeArrowheads="1"/>
          </p:cNvSpPr>
          <p:nvPr/>
        </p:nvSpPr>
        <p:spPr bwMode="auto">
          <a:xfrm>
            <a:off x="6215074" y="4000504"/>
            <a:ext cx="1357322" cy="324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Gallery</a:t>
            </a: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 Box 22"/>
          <p:cNvSpPr txBox="1">
            <a:spLocks noChangeArrowheads="1"/>
          </p:cNvSpPr>
          <p:nvPr/>
        </p:nvSpPr>
        <p:spPr bwMode="auto">
          <a:xfrm>
            <a:off x="5929322" y="5000636"/>
            <a:ext cx="1843708" cy="3481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DisplayController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 Box 21"/>
          <p:cNvSpPr txBox="1">
            <a:spLocks noChangeArrowheads="1"/>
          </p:cNvSpPr>
          <p:nvPr/>
        </p:nvSpPr>
        <p:spPr bwMode="auto">
          <a:xfrm>
            <a:off x="3851796" y="5985984"/>
            <a:ext cx="1506021" cy="3005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BarrierManager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4643438" y="5572140"/>
            <a:ext cx="2071702" cy="2857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Final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Barrier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 Box 4"/>
          <p:cNvSpPr txBox="1">
            <a:spLocks noChangeArrowheads="1"/>
          </p:cNvSpPr>
          <p:nvPr/>
        </p:nvSpPr>
        <p:spPr bwMode="auto">
          <a:xfrm>
            <a:off x="5357818" y="4500570"/>
            <a:ext cx="1000132" cy="29356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imageList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rot="5400000" flipH="1" flipV="1">
            <a:off x="6858016" y="2571744"/>
            <a:ext cx="71517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H="1">
            <a:off x="6144430" y="257095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7" idx="0"/>
            <a:endCxn id="76" idx="2"/>
          </p:cNvCxnSpPr>
          <p:nvPr/>
        </p:nvCxnSpPr>
        <p:spPr>
          <a:xfrm rot="5400000" flipH="1" flipV="1">
            <a:off x="6512160" y="3609179"/>
            <a:ext cx="772901" cy="9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 flipH="1" flipV="1">
            <a:off x="7072330" y="464344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 flipH="1" flipV="1">
            <a:off x="6358744" y="464265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 flipH="1" flipV="1">
            <a:off x="5999966" y="4643446"/>
            <a:ext cx="715174" cy="79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5400000" flipH="1" flipV="1">
            <a:off x="2322497" y="1820851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6200000" flipH="1">
            <a:off x="2751125" y="1820851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 flipH="1" flipV="1">
            <a:off x="2179621" y="2892421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16200000" flipH="1">
            <a:off x="2894001" y="2892421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 Box 27"/>
          <p:cNvSpPr txBox="1">
            <a:spLocks noChangeArrowheads="1"/>
          </p:cNvSpPr>
          <p:nvPr/>
        </p:nvSpPr>
        <p:spPr bwMode="auto">
          <a:xfrm>
            <a:off x="3357554" y="4643446"/>
            <a:ext cx="1071570" cy="5715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Target</a:t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Process j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1714480" y="4683127"/>
            <a:ext cx="1123452" cy="5318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Target</a:t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Process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4286248" y="5572140"/>
            <a:ext cx="2643206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78" idx="2"/>
          </p:cNvCxnSpPr>
          <p:nvPr/>
        </p:nvCxnSpPr>
        <p:spPr>
          <a:xfrm rot="16200000" flipV="1">
            <a:off x="6742943" y="5457067"/>
            <a:ext cx="223307" cy="68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 flipH="1" flipV="1">
            <a:off x="4079327" y="5779061"/>
            <a:ext cx="413844" cy="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5" idx="1"/>
            <a:endCxn id="74" idx="3"/>
          </p:cNvCxnSpPr>
          <p:nvPr/>
        </p:nvCxnSpPr>
        <p:spPr>
          <a:xfrm rot="10800000" flipV="1">
            <a:off x="3571868" y="2044940"/>
            <a:ext cx="2357454" cy="1394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714612" y="5286388"/>
            <a:ext cx="32147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 flipH="1" flipV="1">
            <a:off x="2678893" y="5250669"/>
            <a:ext cx="7143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4179091" y="5250669"/>
            <a:ext cx="7143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786050" y="528638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GB" dirty="0" smtClean="0"/>
              <a:t>Final Barrier Functionality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en-GB" dirty="0" smtClean="0"/>
              <a:t>Display Controller alternates over Final Barrier and inputs from the Target Processes</a:t>
            </a:r>
          </a:p>
          <a:p>
            <a:r>
              <a:rPr lang="en-GB" dirty="0" smtClean="0"/>
              <a:t>Barrier Manager is already synchronised on this barrier</a:t>
            </a:r>
          </a:p>
          <a:p>
            <a:r>
              <a:rPr lang="en-GB" dirty="0" smtClean="0"/>
              <a:t>The system then resets itself and the next cycle can commence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Barrier 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8596" y="1357298"/>
            <a:ext cx="828680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class </a:t>
            </a:r>
            <a:r>
              <a:rPr lang="en-US" sz="2000" b="1" dirty="0" err="1" smtClean="0"/>
              <a:t>BarrierManager</a:t>
            </a:r>
            <a:r>
              <a:rPr lang="en-US" sz="2000" b="1" dirty="0" smtClean="0"/>
              <a:t> implements </a:t>
            </a:r>
            <a:r>
              <a:rPr lang="en-US" sz="2000" b="1" dirty="0" err="1" smtClean="0"/>
              <a:t>CSProcess</a:t>
            </a:r>
            <a:r>
              <a:rPr lang="en-US" sz="2000" b="1" dirty="0" smtClean="0"/>
              <a:t>{</a:t>
            </a:r>
          </a:p>
          <a:p>
            <a:r>
              <a:rPr lang="en-US" sz="2000" dirty="0" smtClean="0"/>
              <a:t>  </a:t>
            </a:r>
            <a:r>
              <a:rPr lang="en-US" sz="2000" b="1" dirty="0" smtClean="0"/>
              <a:t>def </a:t>
            </a:r>
            <a:r>
              <a:rPr lang="en-US" sz="2000" b="1" dirty="0" err="1" smtClean="0"/>
              <a:t>AltingBarrier</a:t>
            </a:r>
            <a:r>
              <a:rPr lang="en-US" sz="2000" b="1" dirty="0" smtClean="0"/>
              <a:t> </a:t>
            </a:r>
            <a:r>
              <a:rPr lang="en-US" sz="2000" dirty="0" err="1" smtClean="0"/>
              <a:t>timeAndHitBarrier</a:t>
            </a:r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b="1" dirty="0" smtClean="0"/>
              <a:t>def </a:t>
            </a:r>
            <a:r>
              <a:rPr lang="en-US" sz="2000" b="1" dirty="0" err="1" smtClean="0"/>
              <a:t>AltingBarrier</a:t>
            </a:r>
            <a:r>
              <a:rPr lang="en-US" sz="2000" b="1" dirty="0" smtClean="0"/>
              <a:t> </a:t>
            </a:r>
            <a:r>
              <a:rPr lang="en-US" sz="2000" dirty="0" smtClean="0"/>
              <a:t>finalBarrier</a:t>
            </a:r>
          </a:p>
          <a:p>
            <a:r>
              <a:rPr lang="en-US" sz="2000" dirty="0" smtClean="0"/>
              <a:t>  </a:t>
            </a:r>
            <a:r>
              <a:rPr lang="en-US" sz="2000" b="1" dirty="0" smtClean="0"/>
              <a:t>def Barrier </a:t>
            </a:r>
            <a:r>
              <a:rPr lang="en-US" sz="2000" dirty="0" smtClean="0"/>
              <a:t>goBarrier</a:t>
            </a:r>
          </a:p>
          <a:p>
            <a:r>
              <a:rPr lang="en-US" sz="2000" dirty="0" smtClean="0"/>
              <a:t>  </a:t>
            </a:r>
            <a:r>
              <a:rPr lang="en-US" sz="2000" b="1" dirty="0" smtClean="0"/>
              <a:t>def Barrier </a:t>
            </a:r>
            <a:r>
              <a:rPr lang="en-US" sz="2000" dirty="0" smtClean="0"/>
              <a:t>setUpBarrier</a:t>
            </a:r>
          </a:p>
          <a:p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b="1" dirty="0" smtClean="0"/>
              <a:t>void run() {</a:t>
            </a:r>
          </a:p>
          <a:p>
            <a:r>
              <a:rPr lang="en-US" sz="2000" dirty="0" smtClean="0"/>
              <a:t>    </a:t>
            </a:r>
            <a:r>
              <a:rPr lang="en-US" sz="2000" b="1" dirty="0" smtClean="0"/>
              <a:t>def </a:t>
            </a:r>
            <a:r>
              <a:rPr lang="en-US" sz="2000" dirty="0" err="1" smtClean="0"/>
              <a:t>timeHitAlt</a:t>
            </a:r>
            <a:r>
              <a:rPr lang="en-US" sz="2000" b="1" dirty="0" smtClean="0"/>
              <a:t> = new ALT ([</a:t>
            </a:r>
            <a:r>
              <a:rPr lang="en-US" sz="2000" dirty="0" err="1" smtClean="0"/>
              <a:t>timeAndHitBarrier</a:t>
            </a:r>
            <a:r>
              <a:rPr lang="en-US" sz="2000" b="1" dirty="0" smtClean="0"/>
              <a:t>])</a:t>
            </a:r>
          </a:p>
          <a:p>
            <a:r>
              <a:rPr lang="en-US" sz="2000" dirty="0" smtClean="0"/>
              <a:t>    </a:t>
            </a:r>
            <a:r>
              <a:rPr lang="en-US" sz="2000" b="1" dirty="0" smtClean="0"/>
              <a:t>def </a:t>
            </a:r>
            <a:r>
              <a:rPr lang="en-US" sz="2000" dirty="0" err="1" smtClean="0"/>
              <a:t>finalAlt</a:t>
            </a:r>
            <a:r>
              <a:rPr lang="en-US" sz="2000" b="1" dirty="0" smtClean="0"/>
              <a:t> = new ALT ([</a:t>
            </a:r>
            <a:r>
              <a:rPr lang="en-US" sz="2000" dirty="0" smtClean="0"/>
              <a:t>finalBarrier</a:t>
            </a:r>
            <a:r>
              <a:rPr lang="en-US" sz="2000" b="1" dirty="0" smtClean="0"/>
              <a:t>])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setUpBarrier.sync</a:t>
            </a:r>
            <a:r>
              <a:rPr lang="en-US" sz="2000" dirty="0" smtClean="0"/>
              <a:t>()</a:t>
            </a:r>
          </a:p>
          <a:p>
            <a:r>
              <a:rPr lang="en-US" sz="2000" b="1" dirty="0" smtClean="0"/>
              <a:t>    while (true){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goBarrier.sync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     </a:t>
            </a:r>
            <a:r>
              <a:rPr lang="en-US" sz="2000" b="1" dirty="0" smtClean="0"/>
              <a:t>def </a:t>
            </a:r>
            <a:r>
              <a:rPr lang="en-US" sz="2000" dirty="0" smtClean="0"/>
              <a:t>t = </a:t>
            </a:r>
            <a:r>
              <a:rPr lang="en-US" sz="2000" dirty="0" err="1" smtClean="0"/>
              <a:t>timeHitAlt.select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     </a:t>
            </a:r>
            <a:r>
              <a:rPr lang="en-US" sz="2000" b="1" dirty="0" smtClean="0"/>
              <a:t>def </a:t>
            </a:r>
            <a:r>
              <a:rPr lang="en-US" sz="2000" dirty="0" smtClean="0"/>
              <a:t>f = </a:t>
            </a:r>
            <a:r>
              <a:rPr lang="en-US" sz="2000" dirty="0" err="1" smtClean="0"/>
              <a:t>finalAlt.select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   }</a:t>
            </a:r>
          </a:p>
          <a:p>
            <a:r>
              <a:rPr lang="en-US" sz="2000" dirty="0" smtClean="0"/>
              <a:t>  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Controller - Initialisation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00034" y="1500174"/>
            <a:ext cx="8501122" cy="518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class TargetController implements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CSProcess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{</a:t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ChannelOutput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getActiveTargets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ChannelInput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activatedTargets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ChannelInput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receivePoint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ChannelOutputList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sendPoint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Barrier setUpBarrier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Barrier goBarrier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AltingBarrier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timeAndHitBarrier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targets = 16</a:t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void run()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POINT = 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BARRIER = 0</a:t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controllerAlt = new ALT([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timeAndHitBarrier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receivePoint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])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setUpBarrier.sync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GB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GB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</a:b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Controller - Loop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7158" y="1643050"/>
            <a:ext cx="828680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while (true) {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en-GB" sz="1400" dirty="0" err="1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getActiveTargets.write</a:t>
            </a: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(1)                     // client request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def activeTargets = </a:t>
            </a:r>
            <a:r>
              <a:rPr lang="en-GB" sz="1400" dirty="0" err="1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activatedTargets.read</a:t>
            </a: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   // server response 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def ChannelOutputList </a:t>
            </a:r>
            <a:r>
              <a:rPr lang="en-GB" sz="1400" dirty="0" err="1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sendList</a:t>
            </a: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= []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for ( t in activeTargets) {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en-GB" sz="1400" dirty="0" err="1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sendList.append</a:t>
            </a: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en-GB" sz="1400" dirty="0" err="1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sendPoint</a:t>
            </a: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[t])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}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def active = true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en-GB" sz="1400" dirty="0" err="1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goBarrier.sync</a:t>
            </a:r>
            <a:r>
              <a:rPr lang="en-GB" sz="1400" dirty="0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  </a:t>
            </a:r>
            <a:endParaRPr lang="en-US" sz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while (active) {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switch ( </a:t>
            </a:r>
            <a:r>
              <a:rPr lang="en-GB" sz="1400" dirty="0" err="1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controllerAlt.priSelect</a:t>
            </a: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 ) {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case BARRIER: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  active = false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  break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case POINT: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  def point = </a:t>
            </a:r>
            <a:r>
              <a:rPr lang="en-GB" sz="1400" dirty="0" err="1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receivePoint.read</a:t>
            </a: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      // server request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  </a:t>
            </a:r>
            <a:r>
              <a:rPr lang="en-GB" sz="1400" dirty="0" err="1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sendList.write</a:t>
            </a: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(point)    //parallel write on Channel Output List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  break                    // client request to target processes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}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}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}</a:t>
            </a:r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Target Manager</a:t>
            </a:r>
            <a:endParaRPr lang="en-US" dirty="0"/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85720" y="928670"/>
            <a:ext cx="8572528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class TargetManager implements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CSProcess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ChannelInput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targetIdFromTarget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ChannelInput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getActiveTargets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ChannelOutput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activatedTargets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ChannelOutput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activatedTargetsToDC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ChannelInput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targetsFlushed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ChannelOutput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flushNextBucket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Barrier setUpBarrier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void run()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setUpBarrier.sync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while (true)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def targetList = [ 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getActiveTargets.read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            // server req</a:t>
            </a:r>
            <a:r>
              <a:rPr lang="en-GB" sz="16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uest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flushNextBucket.write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(1)           // client </a:t>
            </a:r>
            <a:r>
              <a:rPr lang="en-GB" sz="16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request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def targetsRunning =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targetsFlushed.read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  //client response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while (targetsRunning &gt; 0)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targetList &lt;&lt;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targetIdFromTarget.read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  </a:t>
            </a:r>
            <a:r>
              <a:rPr lang="en-GB" sz="1600" dirty="0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//client response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targetsRunning = targetsRunning - 1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activatedTargets.write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(targetList)    // server response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activatedTargetsToDC.write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(targetList)  //client request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}}</a:t>
            </a:r>
            <a:endParaRPr kumimoji="0" lang="en-GB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Flusher</a:t>
            </a:r>
            <a:endParaRPr lang="en-US" dirty="0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357158" y="1428736"/>
            <a:ext cx="8429684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class TargetFlusher implements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CSProcess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buckets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ChannelOutput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targetsFlushed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ChannelInput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flushNextBucket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Barrier initBarrier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void run()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nBuckets =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buckets.size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currentBucket = 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targetsInBucket = 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while (true)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flushNextBucket.read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                             // server request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targetsInBucket =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buckets[currentBucket].holding()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while ( targetsInBucket == 0)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currentBucket = (currentBucket + 1) % nBuckets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targetsInBucket = buckets[currentBucket].holding()      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initBarrier.reset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 targetsInBucket)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targetsFlushed.write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(targetsInBucket)             //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server response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buckets[currentBucket].flush()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currentBucket = (currentBucket + 1) % nBuckets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en-GB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GB" dirty="0" smtClean="0"/>
              <a:t>Display Controller – Outer loop</a:t>
            </a:r>
            <a:endParaRPr lang="en-US" dirty="0"/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928670"/>
            <a:ext cx="9001156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displayList.set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(targetGraphics)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hitsToGallery.write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(" " + totalHits)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possiblesToGallery.write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( " " +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possibleTargets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setUpBarrier.sync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while (true)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def active = true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runningTargets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activeTargets.read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  // a list of target Ids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possibleTargets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possibleTargets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+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runningTargets.size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possiblesToGallery.write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( " " +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possibleTargets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for ( t in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runningTargets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displayList.change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( targetColour[t][0], targetColour[t][1])      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goBarrier.sync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Lucida Console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lang="en-GB" sz="1600" dirty="0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en-GB" sz="1600" dirty="0" smtClean="0">
                <a:solidFill>
                  <a:srgbClr val="7030A0"/>
                </a:solidFill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// active loop goes 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endParaRPr lang="en-GB" sz="1600" dirty="0" smtClean="0">
              <a:solidFill>
                <a:srgbClr val="7030A0"/>
              </a:solidFill>
              <a:latin typeface="Lucida Console" pitchFamily="49" charset="0"/>
              <a:ea typeface="Times New Roman" pitchFamily="18" charset="0"/>
              <a:cs typeface="Times New Roman" pitchFamily="18" charset="0"/>
            </a:endParaRPr>
          </a:p>
          <a:p>
            <a:r>
              <a:rPr lang="en-GB" sz="1600" dirty="0" smtClean="0">
                <a:latin typeface="Lucida Console" pitchFamily="49" charset="0"/>
              </a:rPr>
              <a:t>      </a:t>
            </a:r>
            <a:r>
              <a:rPr lang="en-GB" sz="1600" dirty="0" err="1" smtClean="0">
                <a:latin typeface="Lucida Console" pitchFamily="49" charset="0"/>
              </a:rPr>
              <a:t>timer.sleep</a:t>
            </a:r>
            <a:r>
              <a:rPr lang="en-GB" sz="1600" dirty="0" smtClean="0">
                <a:latin typeface="Lucida Console" pitchFamily="49" charset="0"/>
              </a:rPr>
              <a:t>(1500)</a:t>
            </a:r>
            <a:endParaRPr lang="en-US" sz="1600" dirty="0" smtClean="0">
              <a:latin typeface="Lucida Console" pitchFamily="49" charset="0"/>
            </a:endParaRPr>
          </a:p>
          <a:p>
            <a:r>
              <a:rPr lang="en-GB" sz="1600" dirty="0" smtClean="0">
                <a:latin typeface="Lucida Console" pitchFamily="49" charset="0"/>
              </a:rPr>
              <a:t>      for ( </a:t>
            </a:r>
            <a:r>
              <a:rPr lang="en-GB" sz="1600" dirty="0" err="1" smtClean="0">
                <a:latin typeface="Lucida Console" pitchFamily="49" charset="0"/>
              </a:rPr>
              <a:t>tId</a:t>
            </a:r>
            <a:r>
              <a:rPr lang="en-GB" sz="1600" dirty="0" smtClean="0">
                <a:latin typeface="Lucida Console" pitchFamily="49" charset="0"/>
              </a:rPr>
              <a:t> in </a:t>
            </a:r>
            <a:r>
              <a:rPr lang="en-GB" sz="1600" dirty="0" err="1" smtClean="0">
                <a:latin typeface="Lucida Console" pitchFamily="49" charset="0"/>
              </a:rPr>
              <a:t>runningTargets</a:t>
            </a:r>
            <a:r>
              <a:rPr lang="en-GB" sz="1600" dirty="0" smtClean="0">
                <a:latin typeface="Lucida Console" pitchFamily="49" charset="0"/>
              </a:rPr>
              <a:t> ) {</a:t>
            </a:r>
            <a:endParaRPr lang="en-US" sz="1600" dirty="0" smtClean="0">
              <a:latin typeface="Lucida Console" pitchFamily="49" charset="0"/>
            </a:endParaRPr>
          </a:p>
          <a:p>
            <a:r>
              <a:rPr lang="en-GB" sz="1600" dirty="0" smtClean="0">
                <a:latin typeface="Lucida Console" pitchFamily="49" charset="0"/>
              </a:rPr>
              <a:t>        </a:t>
            </a:r>
            <a:r>
              <a:rPr lang="en-GB" sz="1600" dirty="0" err="1" smtClean="0">
                <a:latin typeface="Lucida Console" pitchFamily="49" charset="0"/>
              </a:rPr>
              <a:t>displayList.change</a:t>
            </a:r>
            <a:r>
              <a:rPr lang="en-GB" sz="1600" dirty="0" smtClean="0">
                <a:latin typeface="Lucida Console" pitchFamily="49" charset="0"/>
              </a:rPr>
              <a:t> ( </a:t>
            </a:r>
            <a:r>
              <a:rPr lang="en-GB" sz="1600" dirty="0" err="1" smtClean="0">
                <a:latin typeface="Lucida Console" pitchFamily="49" charset="0"/>
              </a:rPr>
              <a:t>blackSquare</a:t>
            </a:r>
            <a:r>
              <a:rPr lang="en-GB" sz="1600" dirty="0" smtClean="0">
                <a:latin typeface="Lucida Console" pitchFamily="49" charset="0"/>
              </a:rPr>
              <a:t>, targetColour[</a:t>
            </a:r>
            <a:r>
              <a:rPr lang="en-GB" sz="1600" dirty="0" err="1" smtClean="0">
                <a:latin typeface="Lucida Console" pitchFamily="49" charset="0"/>
              </a:rPr>
              <a:t>tId</a:t>
            </a:r>
            <a:r>
              <a:rPr lang="en-GB" sz="1600" dirty="0" smtClean="0">
                <a:latin typeface="Lucida Console" pitchFamily="49" charset="0"/>
              </a:rPr>
              <a:t>][1])</a:t>
            </a:r>
            <a:endParaRPr lang="en-US" sz="1600" dirty="0" smtClean="0">
              <a:latin typeface="Lucida Console" pitchFamily="49" charset="0"/>
            </a:endParaRPr>
          </a:p>
          <a:p>
            <a:r>
              <a:rPr lang="en-GB" sz="1600" dirty="0" smtClean="0">
                <a:latin typeface="Lucida Console" pitchFamily="49" charset="0"/>
              </a:rPr>
              <a:t>      }</a:t>
            </a:r>
            <a:endParaRPr lang="en-US" sz="1600" dirty="0" smtClean="0">
              <a:latin typeface="Lucida Console" pitchFamily="49" charset="0"/>
            </a:endParaRPr>
          </a:p>
          <a:p>
            <a:r>
              <a:rPr lang="en-GB" sz="1600" dirty="0" smtClean="0">
                <a:latin typeface="Lucida Console" pitchFamily="49" charset="0"/>
              </a:rPr>
              <a:t>      </a:t>
            </a:r>
            <a:r>
              <a:rPr lang="en-GB" sz="1600" dirty="0" err="1" smtClean="0">
                <a:latin typeface="Lucida Console" pitchFamily="49" charset="0"/>
              </a:rPr>
              <a:t>timer.sleep</a:t>
            </a:r>
            <a:r>
              <a:rPr lang="en-GB" sz="1600" dirty="0" smtClean="0">
                <a:latin typeface="Lucida Console" pitchFamily="49" charset="0"/>
              </a:rPr>
              <a:t> ( 500)       </a:t>
            </a:r>
            <a:endParaRPr lang="en-US" sz="1600" dirty="0" smtClean="0">
              <a:latin typeface="Lucida Console" pitchFamily="49" charset="0"/>
            </a:endParaRPr>
          </a:p>
          <a:p>
            <a:r>
              <a:rPr lang="en-GB" sz="1600" dirty="0" smtClean="0">
                <a:latin typeface="Lucida Console" pitchFamily="49" charset="0"/>
              </a:rPr>
              <a:t>    }</a:t>
            </a:r>
            <a:endParaRPr lang="en-US" sz="1600" dirty="0" smtClean="0">
              <a:latin typeface="Lucida Console" pitchFamily="49" charset="0"/>
            </a:endParaRPr>
          </a:p>
          <a:p>
            <a:r>
              <a:rPr lang="en-GB" sz="1600" dirty="0" smtClean="0">
                <a:latin typeface="Lucida Console" pitchFamily="49" charset="0"/>
              </a:rPr>
              <a:t>  }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Mouse Buffer</a:t>
            </a:r>
            <a:endParaRPr lang="en-US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428596" y="857232"/>
            <a:ext cx="8715404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class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MouseBuffer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implements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CSProcess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ChannelInput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mouseEvent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ChannelInput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getClick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ChannelOutput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sendPoint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void run()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mouseBufferAlt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= new ALT ( [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getClick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mouseEvent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] 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preCon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= new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boolean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[2]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GET = 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EVENT = 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preCon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[EVENT]= true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preCon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[GET] = false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point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while (true)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switch (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mouseBufferAlt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. select (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preCon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))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case GET: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getClick.read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sendPoint.write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(point)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preCon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[GET] = false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break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case EVENT: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def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mEvent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mouseEvent.read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if (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mEvent.getID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 ==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MouseEvent.MOUSE_PRESSED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 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preCon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[GET] = true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  point =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mEvent.getPoint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break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} } } }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Alting</a:t>
            </a:r>
            <a:r>
              <a:rPr lang="en-GB" dirty="0" smtClean="0"/>
              <a:t> Barrier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Specialisation of a Barrier that allows it to be used as a guard in an Alternative</a:t>
            </a:r>
          </a:p>
          <a:p>
            <a:r>
              <a:rPr lang="en-GB" dirty="0" err="1" smtClean="0"/>
              <a:t>Alting</a:t>
            </a:r>
            <a:r>
              <a:rPr lang="en-GB" dirty="0" smtClean="0"/>
              <a:t>-barrier can be chosen by </a:t>
            </a:r>
            <a:r>
              <a:rPr lang="en-GB" b="1" dirty="0" smtClean="0"/>
              <a:t>select</a:t>
            </a:r>
            <a:r>
              <a:rPr lang="en-GB" dirty="0" smtClean="0"/>
              <a:t> method of ALT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 Buffer Prompt</a:t>
            </a:r>
            <a:endParaRPr lang="en-US" dirty="0"/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571472" y="1571612"/>
            <a:ext cx="7643866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class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MouseBufferPrompt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implements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CSProcess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ChannelOutput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returnPoint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ChannelOutput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getPoint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ChannelInput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receivePoint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Barrier setUpBarrier</a:t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void run 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setUpBarrier.sync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while (true)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getPoint.write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( 1 )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def point =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receivePoint.read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returnPoint.write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 point 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}  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en-GB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Target Process – Properties &amp; within</a:t>
            </a:r>
            <a:endParaRPr 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357158" y="928670"/>
            <a:ext cx="8286808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class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TargetProcess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implements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CSProcess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ChannelOutput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targetRunning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ChannelOutput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stateToDC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ChannelInput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mousePoint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def Barrier setUpBarrier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Barrier initBarrier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Barrier goBarrier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AltingBarrier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timeAndHitBarrier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buckets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targetId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x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delay = 800</a:t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boolean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within ( Point p,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x,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y)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maxX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= x + 100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maxY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= y + 100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if (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p.x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&lt; x ) return false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if (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p.y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&lt; y ) return false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if (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p.x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&gt;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maxX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) return false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if (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p.y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&gt;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maxY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) return false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return true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}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Process – Setup Phase</a:t>
            </a:r>
            <a:endParaRPr lang="en-US" dirty="0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428596" y="1714488"/>
            <a:ext cx="821537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void run()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rng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= new Random()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range =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buckets.size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 / 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bucketId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rng.nextInt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 range 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timer = new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CSTimer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POINT= 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TIMER = 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BARRIER = 0  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TIMED_OUT = 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HIT = 1</a:t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</a:b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preTimeOutAlt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= new ALT ([ timer,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mousePoint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])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def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postTimeOutAlt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= new ALT ([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timeAndHitBarrier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mousePoint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])</a:t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timeAndHitBarrier.resign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setUpBarrier.sync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438" algn="l"/>
              </a:tabLst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itchFamily="49" charset="0"/>
                <a:ea typeface="Times New Roman" pitchFamily="18" charset="0"/>
                <a:cs typeface="Arial" pitchFamily="34" charset="0"/>
              </a:rPr>
              <a:t>buckets[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itchFamily="49" charset="0"/>
                <a:ea typeface="Times New Roman" pitchFamily="18" charset="0"/>
                <a:cs typeface="Arial" pitchFamily="34" charset="0"/>
              </a:rPr>
              <a:t>bucketId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itchFamily="49" charset="0"/>
                <a:ea typeface="Times New Roman" pitchFamily="18" charset="0"/>
                <a:cs typeface="Arial" pitchFamily="34" charset="0"/>
              </a:rPr>
              <a:t>].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itchFamily="49" charset="0"/>
                <a:ea typeface="Times New Roman" pitchFamily="18" charset="0"/>
                <a:cs typeface="Arial" pitchFamily="34" charset="0"/>
              </a:rPr>
              <a:t>fallInto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itchFamily="49" charset="0"/>
                <a:ea typeface="Times New Roman" pitchFamily="18" charset="0"/>
                <a:cs typeface="Arial" pitchFamily="34" charset="0"/>
              </a:rPr>
              <a:t>()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Process – post flush start-up</a:t>
            </a:r>
            <a:endParaRPr lang="en-US" dirty="0"/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00034" y="2285992"/>
            <a:ext cx="8429684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while (true)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timeAndHitBarrier.enroll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goBarrier.enroll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targetRunning.write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targetId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initBarrier.sync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  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def running = true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def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resultList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= [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targetId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goBarrier.resign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</a:t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Process – pre-Timeout</a:t>
            </a:r>
            <a:endParaRPr lang="en-US" dirty="0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428596" y="1357298"/>
            <a:ext cx="8358246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timer.setAlarm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timer.read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 + delay +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rng.nextInt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(delay) 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endParaRPr lang="en-US" sz="1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while ( running 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switch (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preTimeOutAlt.priSelect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 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case TIMER: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  running = false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resultList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&lt;&lt; TIMED_OUT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stateToDC.write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resultList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  break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case POINT: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  def point =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mousePoint.read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  if ( within(point, x, y) 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    running = false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resultList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&lt;&lt; HIT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   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stateToDC.write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resultList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    break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}</a:t>
            </a:r>
            <a:endParaRPr kumimoji="0" lang="en-GB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Process – post-Timeout</a:t>
            </a:r>
            <a:endParaRPr lang="en-US" dirty="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214282" y="1285860"/>
            <a:ext cx="864403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def awaiting = true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while (awaiting)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switch (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postTimeOutAlt.priSelect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 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case BARRIER: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awaiting = false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timeAndHitBarrier.resign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break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case POINT: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mousePoint.read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    break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bucketId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= (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bucketId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+ 2 + 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rng.nextInt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(8)) % 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buckets.size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1438" algn="l"/>
              </a:tabLst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buckets[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bucketId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].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fallInto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GB" sz="4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buckets, barriers and </a:t>
            </a:r>
            <a:r>
              <a:rPr lang="en-GB" dirty="0" err="1" smtClean="0"/>
              <a:t>alting</a:t>
            </a:r>
            <a:r>
              <a:rPr lang="en-GB" dirty="0" smtClean="0"/>
              <a:t>-barriers</a:t>
            </a:r>
          </a:p>
          <a:p>
            <a:r>
              <a:rPr lang="en-GB" dirty="0" smtClean="0"/>
              <a:t>Managed a highly complex set of interactions</a:t>
            </a:r>
          </a:p>
          <a:p>
            <a:r>
              <a:rPr lang="en-GB" dirty="0" smtClean="0"/>
              <a:t>Each process is self contained and relatively easy to comprehend</a:t>
            </a:r>
          </a:p>
          <a:p>
            <a:endParaRPr lang="en-GB" dirty="0" smtClean="0"/>
          </a:p>
          <a:p>
            <a:r>
              <a:rPr lang="en-GB" dirty="0" err="1" smtClean="0"/>
              <a:t>Alting</a:t>
            </a:r>
            <a:r>
              <a:rPr lang="en-GB" dirty="0" smtClean="0"/>
              <a:t>-barrier, currently works, only in a single JVM</a:t>
            </a:r>
          </a:p>
          <a:p>
            <a:r>
              <a:rPr lang="en-GB" dirty="0" smtClean="0"/>
              <a:t>Barrier can be distributed over a network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GB" dirty="0" smtClean="0"/>
              <a:t>Barrier Operation -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35785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Initialising a barrier</a:t>
            </a:r>
          </a:p>
          <a:p>
            <a:pPr lvl="1"/>
            <a:r>
              <a:rPr lang="en-GB" dirty="0" smtClean="0"/>
              <a:t>Number of synchronising processes can be set in the constructor</a:t>
            </a:r>
          </a:p>
          <a:p>
            <a:pPr lvl="1"/>
            <a:r>
              <a:rPr lang="en-GB" dirty="0" smtClean="0"/>
              <a:t>reset (n) – also initialises number of required processes for synchronisation to n</a:t>
            </a:r>
          </a:p>
          <a:p>
            <a:r>
              <a:rPr lang="en-GB" dirty="0" smtClean="0"/>
              <a:t>synch() – process synchronisation calling process pre-empted and becomes idle</a:t>
            </a:r>
          </a:p>
          <a:p>
            <a:pPr lvl="1"/>
            <a:r>
              <a:rPr lang="en-GB" dirty="0" smtClean="0"/>
              <a:t>Last synchronising process causes rescheduling of all waiting processes</a:t>
            </a:r>
          </a:p>
          <a:p>
            <a:r>
              <a:rPr lang="en-GB" dirty="0" smtClean="0"/>
              <a:t>enrol() -  adds process to barrier</a:t>
            </a:r>
          </a:p>
          <a:p>
            <a:r>
              <a:rPr lang="en-GB" dirty="0" smtClean="0"/>
              <a:t>resign() – removes process from barrier; </a:t>
            </a:r>
          </a:p>
          <a:p>
            <a:pPr lvl="1"/>
            <a:r>
              <a:rPr lang="en-GB" dirty="0" smtClean="0"/>
              <a:t>if this was the last process required to synchronise then barrier is satisfied and all processes rescheduled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Bucket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Bucket holds zero, one or more processes</a:t>
            </a:r>
          </a:p>
          <a:p>
            <a:r>
              <a:rPr lang="en-GB" dirty="0" smtClean="0"/>
              <a:t>A process resident in a Bucket is idle</a:t>
            </a:r>
          </a:p>
          <a:p>
            <a:r>
              <a:rPr lang="en-GB" dirty="0" smtClean="0"/>
              <a:t>A process causes itself to </a:t>
            </a:r>
            <a:r>
              <a:rPr lang="en-GB" b="1" dirty="0" err="1" smtClean="0"/>
              <a:t>fallInto</a:t>
            </a:r>
            <a:r>
              <a:rPr lang="en-GB" b="1" dirty="0" smtClean="0"/>
              <a:t>() </a:t>
            </a:r>
            <a:r>
              <a:rPr lang="en-GB" dirty="0" smtClean="0"/>
              <a:t>a bucket, which causes the process to pre-empt itself, becoming idle and save its reference in the Bucket</a:t>
            </a:r>
          </a:p>
          <a:p>
            <a:r>
              <a:rPr lang="en-GB" dirty="0" smtClean="0"/>
              <a:t>Typically, a system will use a number of Buckets into which different processes can fall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Bucket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Another process has the ability to </a:t>
            </a:r>
            <a:r>
              <a:rPr lang="en-GB" b="1" dirty="0" smtClean="0"/>
              <a:t>flush() </a:t>
            </a:r>
            <a:r>
              <a:rPr lang="en-GB" dirty="0" smtClean="0"/>
              <a:t>a bucket</a:t>
            </a:r>
          </a:p>
          <a:p>
            <a:r>
              <a:rPr lang="en-GB" dirty="0" smtClean="0"/>
              <a:t>This causes the rescheduling of all the processes in the Bucket.</a:t>
            </a:r>
          </a:p>
          <a:p>
            <a:r>
              <a:rPr lang="en-GB" dirty="0" smtClean="0"/>
              <a:t>The process that flushes the Bucket(s) must NOT be one of the processes that can fall Into a Bucket.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4500563" y="1330325"/>
            <a:ext cx="4319587" cy="43703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 Coloured Targets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Groups of targets appear randomly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mouse is used to click on a coloured target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 targets go white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target is greyed-out after a random time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tally is kept of ‘hit’ targets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Sounds easy …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034" y="1357298"/>
            <a:ext cx="3879850" cy="4370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Up Structure</a:t>
            </a:r>
            <a:endParaRPr lang="en-US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9" name="AutoShape 21"/>
          <p:cNvSpPr>
            <a:spLocks noChangeAspect="1" noChangeArrowheads="1" noTextEdit="1"/>
          </p:cNvSpPr>
          <p:nvPr/>
        </p:nvSpPr>
        <p:spPr bwMode="auto">
          <a:xfrm>
            <a:off x="1857356" y="1714488"/>
            <a:ext cx="5754688" cy="4741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2000232" y="1678865"/>
            <a:ext cx="1785950" cy="3213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TargetFlusher</a:t>
            </a:r>
            <a:endParaRPr kumimoji="0" lang="en-GB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2000232" y="2143117"/>
            <a:ext cx="1775355" cy="4286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TargetManager</a:t>
            </a:r>
            <a:endParaRPr kumimoji="0" lang="en-GB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2000232" y="2643183"/>
            <a:ext cx="1775354" cy="3571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TargetController</a:t>
            </a:r>
            <a:endParaRPr kumimoji="0" lang="en-GB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1857356" y="4357694"/>
            <a:ext cx="1193886" cy="651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Target</a:t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Process 0</a:t>
            </a:r>
            <a:endParaRPr kumimoji="0" lang="en-GB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3286116" y="4214818"/>
            <a:ext cx="1000132" cy="7956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Target</a:t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Process 15</a:t>
            </a:r>
            <a:endParaRPr kumimoji="0" lang="en-GB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5512728" y="2643183"/>
            <a:ext cx="2273982" cy="3571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MouseBufferPrompt</a:t>
            </a:r>
            <a:endParaRPr kumimoji="0" lang="en-GB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2617757" y="5552421"/>
            <a:ext cx="3546401" cy="79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5512728" y="3344645"/>
            <a:ext cx="1559602" cy="37010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MouseBuffer</a:t>
            </a:r>
            <a:endParaRPr kumimoji="0" lang="en-GB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5512729" y="3923251"/>
            <a:ext cx="1488164" cy="3630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Gallery</a:t>
            </a:r>
            <a:endParaRPr kumimoji="0" lang="en-GB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5512728" y="4857760"/>
            <a:ext cx="1773916" cy="36755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DisplayController</a:t>
            </a:r>
            <a:endParaRPr kumimoji="0" lang="en-GB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4064842" y="5914546"/>
            <a:ext cx="1721604" cy="3005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Barrier Manager</a:t>
            </a:r>
            <a:endParaRPr kumimoji="0" lang="en-GB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4680214" y="5552421"/>
            <a:ext cx="801" cy="36212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2617757" y="5009629"/>
            <a:ext cx="0" cy="542791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3811642" y="5009629"/>
            <a:ext cx="0" cy="542791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6164157" y="5226905"/>
            <a:ext cx="801" cy="32551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3196270" y="3018334"/>
            <a:ext cx="0" cy="25340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052" name="Freeform 4"/>
          <p:cNvSpPr>
            <a:spLocks/>
          </p:cNvSpPr>
          <p:nvPr/>
        </p:nvSpPr>
        <p:spPr bwMode="auto">
          <a:xfrm>
            <a:off x="3775585" y="2367302"/>
            <a:ext cx="615372" cy="31851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98" y="0"/>
              </a:cxn>
              <a:cxn ang="0">
                <a:pos x="798" y="5244"/>
              </a:cxn>
            </a:cxnLst>
            <a:rect l="0" t="0" r="r" b="b"/>
            <a:pathLst>
              <a:path w="798" h="5244">
                <a:moveTo>
                  <a:pt x="0" y="0"/>
                </a:moveTo>
                <a:lnTo>
                  <a:pt x="798" y="0"/>
                </a:lnTo>
                <a:lnTo>
                  <a:pt x="798" y="5244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051" name="Freeform 3"/>
          <p:cNvSpPr>
            <a:spLocks/>
          </p:cNvSpPr>
          <p:nvPr/>
        </p:nvSpPr>
        <p:spPr bwMode="auto">
          <a:xfrm>
            <a:off x="5078443" y="2873483"/>
            <a:ext cx="434286" cy="2678938"/>
          </a:xfrm>
          <a:custGeom>
            <a:avLst/>
            <a:gdLst/>
            <a:ahLst/>
            <a:cxnLst>
              <a:cxn ang="0">
                <a:pos x="684" y="0"/>
              </a:cxn>
              <a:cxn ang="0">
                <a:pos x="0" y="0"/>
              </a:cxn>
              <a:cxn ang="0">
                <a:pos x="0" y="4218"/>
              </a:cxn>
            </a:cxnLst>
            <a:rect l="0" t="0" r="r" b="b"/>
            <a:pathLst>
              <a:path w="684" h="4218">
                <a:moveTo>
                  <a:pt x="684" y="0"/>
                </a:moveTo>
                <a:lnTo>
                  <a:pt x="0" y="0"/>
                </a:lnTo>
                <a:lnTo>
                  <a:pt x="0" y="4218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714612" y="5552420"/>
            <a:ext cx="1357322" cy="30547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setUpBarrier</a:t>
            </a:r>
            <a:endParaRPr kumimoji="0" lang="en-GB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Setup Barrier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The processes that need to ensure they are initialised correctly are members of the </a:t>
            </a:r>
            <a:r>
              <a:rPr lang="en-GB" dirty="0" err="1" smtClean="0"/>
              <a:t>setUp</a:t>
            </a:r>
            <a:r>
              <a:rPr lang="en-GB" dirty="0" smtClean="0"/>
              <a:t> Barrier</a:t>
            </a:r>
          </a:p>
          <a:p>
            <a:pPr lvl="1"/>
            <a:r>
              <a:rPr lang="en-GB" dirty="0" smtClean="0"/>
              <a:t>Primarily the creation of the required </a:t>
            </a:r>
            <a:r>
              <a:rPr lang="en-GB" b="1" dirty="0" smtClean="0"/>
              <a:t>Alternatives</a:t>
            </a:r>
          </a:p>
          <a:p>
            <a:r>
              <a:rPr lang="en-GB" dirty="0" smtClean="0"/>
              <a:t>Enrolled processes only synchronise on </a:t>
            </a:r>
            <a:r>
              <a:rPr lang="en-GB" dirty="0" err="1" smtClean="0"/>
              <a:t>setUp</a:t>
            </a:r>
            <a:r>
              <a:rPr lang="en-GB" dirty="0" smtClean="0"/>
              <a:t> when they have completed their initialisation or set-up phase</a:t>
            </a:r>
          </a:p>
          <a:p>
            <a:pPr lvl="1"/>
            <a:r>
              <a:rPr lang="en-GB" dirty="0" smtClean="0"/>
              <a:t>Target processes determine into which </a:t>
            </a:r>
            <a:r>
              <a:rPr lang="en-GB" b="1" dirty="0" smtClean="0"/>
              <a:t>bucket</a:t>
            </a:r>
            <a:r>
              <a:rPr lang="en-GB" dirty="0" smtClean="0"/>
              <a:t> they will first </a:t>
            </a:r>
            <a:r>
              <a:rPr lang="en-GB" b="1" dirty="0" err="1" smtClean="0"/>
              <a:t>fallInto</a:t>
            </a:r>
            <a:r>
              <a:rPr lang="en-GB" b="1" dirty="0" smtClean="0"/>
              <a:t>()</a:t>
            </a:r>
          </a:p>
          <a:p>
            <a:r>
              <a:rPr lang="en-GB" dirty="0" smtClean="0"/>
              <a:t>The Barrier Manager process is enrolled on the </a:t>
            </a:r>
            <a:r>
              <a:rPr lang="en-GB" dirty="0" err="1" smtClean="0"/>
              <a:t>setUp</a:t>
            </a:r>
            <a:r>
              <a:rPr lang="en-GB" dirty="0" smtClean="0"/>
              <a:t> Barrier so that it can co-ordinate subsequent system operation.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2041</Words>
  <Application>Microsoft Office PowerPoint</Application>
  <PresentationFormat>On-screen Show (4:3)</PresentationFormat>
  <Paragraphs>551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Buckets, Barriers and  Alting Barriers</vt:lpstr>
      <vt:lpstr>Barrier</vt:lpstr>
      <vt:lpstr>Alting Barrier</vt:lpstr>
      <vt:lpstr>Barrier Operation - methods</vt:lpstr>
      <vt:lpstr>Bucket - 1</vt:lpstr>
      <vt:lpstr>Bucket - 2</vt:lpstr>
      <vt:lpstr>Example</vt:lpstr>
      <vt:lpstr>Set Up Structure</vt:lpstr>
      <vt:lpstr>Setup Barrier Operation</vt:lpstr>
      <vt:lpstr>Barrier Manager</vt:lpstr>
      <vt:lpstr>System Processes - 1</vt:lpstr>
      <vt:lpstr>System Processes - 2</vt:lpstr>
      <vt:lpstr>System Processes - 3</vt:lpstr>
      <vt:lpstr>System Processes - 4</vt:lpstr>
      <vt:lpstr>Init Barrier</vt:lpstr>
      <vt:lpstr>Init Barrier Functionality</vt:lpstr>
      <vt:lpstr>Go Barrier</vt:lpstr>
      <vt:lpstr>Go Barrier Functionality</vt:lpstr>
      <vt:lpstr>Time and Hit Alting Barrier</vt:lpstr>
      <vt:lpstr>Time and Hit Barrier Functionality</vt:lpstr>
      <vt:lpstr>Final Alting Barrier</vt:lpstr>
      <vt:lpstr>Final Barrier Functionality</vt:lpstr>
      <vt:lpstr>Barrier Manager</vt:lpstr>
      <vt:lpstr>Target Controller - Initialisation</vt:lpstr>
      <vt:lpstr>Target Controller - Loop</vt:lpstr>
      <vt:lpstr>Target Manager</vt:lpstr>
      <vt:lpstr>Target Flusher</vt:lpstr>
      <vt:lpstr>Display Controller – Outer loop</vt:lpstr>
      <vt:lpstr>Mouse Buffer</vt:lpstr>
      <vt:lpstr>Mouse Buffer Prompt</vt:lpstr>
      <vt:lpstr>Target Process – Properties &amp; within</vt:lpstr>
      <vt:lpstr>Target Process – Setup Phase</vt:lpstr>
      <vt:lpstr>Target Process – post flush start-up</vt:lpstr>
      <vt:lpstr>Target Process – pre-Timeout</vt:lpstr>
      <vt:lpstr>Target Process – post-Timeout</vt:lpstr>
      <vt:lpstr>Summary</vt:lpstr>
    </vt:vector>
  </TitlesOfParts>
  <Company>Napier University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Buckets, Barriers and  Alting Barriers</dc:title>
  <dc:creator> </dc:creator>
  <cp:lastModifiedBy>Kerridge, Jon</cp:lastModifiedBy>
  <cp:revision>14</cp:revision>
  <dcterms:created xsi:type="dcterms:W3CDTF">2009-03-11T11:33:39Z</dcterms:created>
  <dcterms:modified xsi:type="dcterms:W3CDTF">2012-02-15T14:20:33Z</dcterms:modified>
</cp:coreProperties>
</file>