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86" r:id="rId11"/>
    <p:sldId id="265" r:id="rId12"/>
    <p:sldId id="266" r:id="rId13"/>
    <p:sldId id="267" r:id="rId14"/>
    <p:sldId id="268" r:id="rId15"/>
    <p:sldId id="269"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3" autoAdjust="0"/>
    <p:restoredTop sz="94660"/>
  </p:normalViewPr>
  <p:slideViewPr>
    <p:cSldViewPr>
      <p:cViewPr>
        <p:scale>
          <a:sx n="80" d="100"/>
          <a:sy n="80" d="100"/>
        </p:scale>
        <p:origin x="-1018" y="-10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29762" y="0"/>
            <a:ext cx="2929837" cy="497126"/>
          </a:xfrm>
          <a:prstGeom prst="rect">
            <a:avLst/>
          </a:prstGeom>
        </p:spPr>
        <p:txBody>
          <a:bodyPr vert="horz" lIns="91440" tIns="45720" rIns="91440" bIns="45720" rtlCol="0"/>
          <a:lstStyle>
            <a:lvl1pPr algn="r">
              <a:defRPr sz="1200"/>
            </a:lvl1pPr>
          </a:lstStyle>
          <a:p>
            <a:fld id="{ABAA095C-0A6C-42E6-9E1E-7D38C31D5241}" type="datetimeFigureOut">
              <a:rPr lang="en-GB" smtClean="0"/>
              <a:t>20/02/2013</a:t>
            </a:fld>
            <a:endParaRPr lang="en-GB"/>
          </a:p>
        </p:txBody>
      </p:sp>
      <p:sp>
        <p:nvSpPr>
          <p:cNvPr id="4" name="Footer Placeholder 3"/>
          <p:cNvSpPr>
            <a:spLocks noGrp="1"/>
          </p:cNvSpPr>
          <p:nvPr>
            <p:ph type="ftr" sz="quarter" idx="2"/>
          </p:nvPr>
        </p:nvSpPr>
        <p:spPr>
          <a:xfrm>
            <a:off x="1" y="9443661"/>
            <a:ext cx="2929837" cy="49712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29762" y="9443661"/>
            <a:ext cx="2929837" cy="497126"/>
          </a:xfrm>
          <a:prstGeom prst="rect">
            <a:avLst/>
          </a:prstGeom>
        </p:spPr>
        <p:txBody>
          <a:bodyPr vert="horz" lIns="91440" tIns="45720" rIns="91440" bIns="45720" rtlCol="0" anchor="b"/>
          <a:lstStyle>
            <a:lvl1pPr algn="r">
              <a:defRPr sz="1200"/>
            </a:lvl1pPr>
          </a:lstStyle>
          <a:p>
            <a:fld id="{A6A160BD-0508-40A1-9016-5F2C075E6990}" type="slidenum">
              <a:rPr lang="en-GB" smtClean="0"/>
              <a:t>‹#›</a:t>
            </a:fld>
            <a:endParaRPr lang="en-GB"/>
          </a:p>
        </p:txBody>
      </p:sp>
    </p:spTree>
    <p:extLst>
      <p:ext uri="{BB962C8B-B14F-4D97-AF65-F5344CB8AC3E}">
        <p14:creationId xmlns:p14="http://schemas.microsoft.com/office/powerpoint/2010/main" val="3867454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74" cy="4976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29010" y="0"/>
            <a:ext cx="2930574" cy="497683"/>
          </a:xfrm>
          <a:prstGeom prst="rect">
            <a:avLst/>
          </a:prstGeom>
        </p:spPr>
        <p:txBody>
          <a:bodyPr vert="horz" lIns="91440" tIns="45720" rIns="91440" bIns="45720" rtlCol="0"/>
          <a:lstStyle>
            <a:lvl1pPr algn="r">
              <a:defRPr sz="1200"/>
            </a:lvl1pPr>
          </a:lstStyle>
          <a:p>
            <a:fld id="{5585C4E7-3CA7-4323-A122-5E7718299192}" type="datetimeFigureOut">
              <a:rPr lang="en-GB" smtClean="0"/>
              <a:t>20/02/2013</a:t>
            </a:fld>
            <a:endParaRPr lang="en-GB"/>
          </a:p>
        </p:txBody>
      </p:sp>
      <p:sp>
        <p:nvSpPr>
          <p:cNvPr id="4" name="Slide Image Placeholder 3"/>
          <p:cNvSpPr>
            <a:spLocks noGrp="1" noRot="1" noChangeAspect="1"/>
          </p:cNvSpPr>
          <p:nvPr>
            <p:ph type="sldImg" idx="2"/>
          </p:nvPr>
        </p:nvSpPr>
        <p:spPr>
          <a:xfrm>
            <a:off x="895350" y="746125"/>
            <a:ext cx="4970463"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5801" y="4722416"/>
            <a:ext cx="5409562" cy="447436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241"/>
            <a:ext cx="2930574" cy="49768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29010" y="9443241"/>
            <a:ext cx="2930574" cy="497682"/>
          </a:xfrm>
          <a:prstGeom prst="rect">
            <a:avLst/>
          </a:prstGeom>
        </p:spPr>
        <p:txBody>
          <a:bodyPr vert="horz" lIns="91440" tIns="45720" rIns="91440" bIns="45720" rtlCol="0" anchor="b"/>
          <a:lstStyle>
            <a:lvl1pPr algn="r">
              <a:defRPr sz="1200"/>
            </a:lvl1pPr>
          </a:lstStyle>
          <a:p>
            <a:fld id="{3EDF6AB1-E938-4559-A3D3-5966A039EEAE}" type="slidenum">
              <a:rPr lang="en-GB" smtClean="0"/>
              <a:t>‹#›</a:t>
            </a:fld>
            <a:endParaRPr lang="en-GB"/>
          </a:p>
        </p:txBody>
      </p:sp>
    </p:spTree>
    <p:extLst>
      <p:ext uri="{BB962C8B-B14F-4D97-AF65-F5344CB8AC3E}">
        <p14:creationId xmlns:p14="http://schemas.microsoft.com/office/powerpoint/2010/main" val="2235524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DF6AB1-E938-4559-A3D3-5966A039EEAE}" type="slidenum">
              <a:rPr lang="en-GB" smtClean="0"/>
              <a:t>1</a:t>
            </a:fld>
            <a:endParaRPr lang="en-GB"/>
          </a:p>
        </p:txBody>
      </p:sp>
    </p:spTree>
    <p:extLst>
      <p:ext uri="{BB962C8B-B14F-4D97-AF65-F5344CB8AC3E}">
        <p14:creationId xmlns:p14="http://schemas.microsoft.com/office/powerpoint/2010/main" val="331848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5512B2-C896-4DB8-839B-F5CE338FA73C}" type="datetimeFigureOut">
              <a:rPr lang="en-GB" smtClean="0"/>
              <a:t>20/02/2013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376469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5512B2-C896-4DB8-839B-F5CE338FA73C}" type="datetimeFigureOut">
              <a:rPr lang="en-GB" smtClean="0"/>
              <a:t>20/02/2013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123354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5512B2-C896-4DB8-839B-F5CE338FA73C}" type="datetimeFigureOut">
              <a:rPr lang="en-GB" smtClean="0"/>
              <a:t>20/02/2013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339921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5512B2-C896-4DB8-839B-F5CE338FA73C}" type="datetimeFigureOut">
              <a:rPr lang="en-GB" smtClean="0"/>
              <a:t>20/02/2013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273106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512B2-C896-4DB8-839B-F5CE338FA73C}" type="datetimeFigureOut">
              <a:rPr lang="en-GB" smtClean="0"/>
              <a:t>20/02/2013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105184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5512B2-C896-4DB8-839B-F5CE338FA73C}" type="datetimeFigureOut">
              <a:rPr lang="en-GB" smtClean="0"/>
              <a:t>20/02/2013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15229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5512B2-C896-4DB8-839B-F5CE338FA73C}" type="datetimeFigureOut">
              <a:rPr lang="en-GB" smtClean="0"/>
              <a:t>20/02/2013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400970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5512B2-C896-4DB8-839B-F5CE338FA73C}" type="datetimeFigureOut">
              <a:rPr lang="en-GB" smtClean="0"/>
              <a:t>20/02/2013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276933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512B2-C896-4DB8-839B-F5CE338FA73C}" type="datetimeFigureOut">
              <a:rPr lang="en-GB" smtClean="0"/>
              <a:t>20/02/2013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13009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512B2-C896-4DB8-839B-F5CE338FA73C}" type="datetimeFigureOut">
              <a:rPr lang="en-GB" smtClean="0"/>
              <a:t>20/02/2013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367577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512B2-C896-4DB8-839B-F5CE338FA73C}" type="datetimeFigureOut">
              <a:rPr lang="en-GB" smtClean="0"/>
              <a:t>20/02/2013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5FCD49-AD8F-4652-90A0-C24BDA975919}" type="slidenum">
              <a:rPr lang="en-GB" smtClean="0"/>
              <a:t>‹#›</a:t>
            </a:fld>
            <a:endParaRPr lang="en-GB"/>
          </a:p>
        </p:txBody>
      </p:sp>
    </p:spTree>
    <p:extLst>
      <p:ext uri="{BB962C8B-B14F-4D97-AF65-F5344CB8AC3E}">
        <p14:creationId xmlns:p14="http://schemas.microsoft.com/office/powerpoint/2010/main" val="181385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512B2-C896-4DB8-839B-F5CE338FA73C}" type="datetimeFigureOut">
              <a:rPr lang="en-GB" smtClean="0"/>
              <a:t>20/02/2013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FCD49-AD8F-4652-90A0-C24BDA975919}" type="slidenum">
              <a:rPr lang="en-GB" smtClean="0"/>
              <a:t>‹#›</a:t>
            </a:fld>
            <a:endParaRPr lang="en-GB"/>
          </a:p>
        </p:txBody>
      </p:sp>
    </p:spTree>
    <p:extLst>
      <p:ext uri="{BB962C8B-B14F-4D97-AF65-F5344CB8AC3E}">
        <p14:creationId xmlns:p14="http://schemas.microsoft.com/office/powerpoint/2010/main" val="294414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L7 A </a:t>
            </a:r>
            <a:r>
              <a:rPr lang="en-GB" dirty="0" smtClean="0"/>
              <a:t>Mobile Agents</a:t>
            </a:r>
            <a:endParaRPr lang="en-GB" dirty="0"/>
          </a:p>
        </p:txBody>
      </p:sp>
      <p:sp>
        <p:nvSpPr>
          <p:cNvPr id="3" name="Subtitle 2"/>
          <p:cNvSpPr>
            <a:spLocks noGrp="1"/>
          </p:cNvSpPr>
          <p:nvPr>
            <p:ph type="subTitle" idx="1"/>
          </p:nvPr>
        </p:nvSpPr>
        <p:spPr/>
        <p:txBody>
          <a:bodyPr/>
          <a:lstStyle/>
          <a:p>
            <a:r>
              <a:rPr lang="en-GB" dirty="0" err="1" smtClean="0"/>
              <a:t>ChapterExamples</a:t>
            </a:r>
            <a:r>
              <a:rPr lang="en-GB" dirty="0" smtClean="0"/>
              <a:t>/</a:t>
            </a:r>
            <a:r>
              <a:rPr lang="en-GB" dirty="0" err="1" smtClean="0"/>
              <a:t>src</a:t>
            </a:r>
            <a:r>
              <a:rPr lang="en-GB" dirty="0" smtClean="0"/>
              <a:t>/c18</a:t>
            </a:r>
          </a:p>
          <a:p>
            <a:r>
              <a:rPr lang="en-GB" dirty="0" smtClean="0"/>
              <a:t>Chapter 18</a:t>
            </a:r>
            <a:endParaRPr lang="en-GB" dirty="0"/>
          </a:p>
        </p:txBody>
      </p:sp>
    </p:spTree>
    <p:extLst>
      <p:ext uri="{BB962C8B-B14F-4D97-AF65-F5344CB8AC3E}">
        <p14:creationId xmlns:p14="http://schemas.microsoft.com/office/powerpoint/2010/main" val="101702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Architecture</a:t>
            </a:r>
            <a:endParaRPr lang="en-GB" dirty="0"/>
          </a:p>
        </p:txBody>
      </p:sp>
      <p:sp>
        <p:nvSpPr>
          <p:cNvPr id="4" name="TextBox 3"/>
          <p:cNvSpPr txBox="1"/>
          <p:nvPr/>
        </p:nvSpPr>
        <p:spPr>
          <a:xfrm>
            <a:off x="3779912" y="2204864"/>
            <a:ext cx="581698" cy="369332"/>
          </a:xfrm>
          <a:prstGeom prst="rect">
            <a:avLst/>
          </a:prstGeom>
          <a:noFill/>
          <a:ln>
            <a:solidFill>
              <a:schemeClr val="tx1"/>
            </a:solidFill>
          </a:ln>
        </p:spPr>
        <p:txBody>
          <a:bodyPr wrap="none" rtlCol="0">
            <a:spAutoFit/>
          </a:bodyPr>
          <a:lstStyle/>
          <a:p>
            <a:r>
              <a:rPr lang="en-GB" dirty="0" smtClean="0"/>
              <a:t>root</a:t>
            </a:r>
            <a:endParaRPr lang="en-GB" dirty="0"/>
          </a:p>
        </p:txBody>
      </p:sp>
      <p:sp>
        <p:nvSpPr>
          <p:cNvPr id="5" name="TextBox 4"/>
          <p:cNvSpPr txBox="1"/>
          <p:nvPr/>
        </p:nvSpPr>
        <p:spPr>
          <a:xfrm>
            <a:off x="5727536" y="275592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7" name="Straight Arrow Connector 6"/>
          <p:cNvCxnSpPr>
            <a:stCxn id="4" idx="3"/>
          </p:cNvCxnSpPr>
          <p:nvPr/>
        </p:nvCxnSpPr>
        <p:spPr>
          <a:xfrm>
            <a:off x="4361610" y="2389530"/>
            <a:ext cx="1365926" cy="366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10" idx="3"/>
          </p:cNvCxnSpPr>
          <p:nvPr/>
        </p:nvCxnSpPr>
        <p:spPr>
          <a:xfrm flipH="1">
            <a:off x="4445479" y="3125252"/>
            <a:ext cx="1614841" cy="15325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79912" y="447316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sp>
        <p:nvSpPr>
          <p:cNvPr id="13" name="TextBox 12"/>
          <p:cNvSpPr txBox="1"/>
          <p:nvPr/>
        </p:nvSpPr>
        <p:spPr>
          <a:xfrm>
            <a:off x="1835696" y="275592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4" name="Straight Arrow Connector 13"/>
          <p:cNvCxnSpPr>
            <a:stCxn id="13" idx="0"/>
            <a:endCxn id="4" idx="1"/>
          </p:cNvCxnSpPr>
          <p:nvPr/>
        </p:nvCxnSpPr>
        <p:spPr>
          <a:xfrm flipV="1">
            <a:off x="2168480" y="2389530"/>
            <a:ext cx="1611432" cy="366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1"/>
            <a:endCxn id="13" idx="2"/>
          </p:cNvCxnSpPr>
          <p:nvPr/>
        </p:nvCxnSpPr>
        <p:spPr>
          <a:xfrm flipH="1" flipV="1">
            <a:off x="2168480" y="3125252"/>
            <a:ext cx="1611432" cy="15325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36869" y="1835532"/>
            <a:ext cx="1351652" cy="369332"/>
          </a:xfrm>
          <a:prstGeom prst="rect">
            <a:avLst/>
          </a:prstGeom>
          <a:noFill/>
        </p:spPr>
        <p:txBody>
          <a:bodyPr wrap="none" rtlCol="0">
            <a:spAutoFit/>
          </a:bodyPr>
          <a:lstStyle/>
          <a:p>
            <a:r>
              <a:rPr lang="en-GB" dirty="0" smtClean="0"/>
              <a:t>IP: 127.0.0.1</a:t>
            </a:r>
            <a:endParaRPr lang="en-GB" dirty="0"/>
          </a:p>
        </p:txBody>
      </p:sp>
      <p:sp>
        <p:nvSpPr>
          <p:cNvPr id="25" name="TextBox 24"/>
          <p:cNvSpPr txBox="1"/>
          <p:nvPr/>
        </p:nvSpPr>
        <p:spPr>
          <a:xfrm>
            <a:off x="6660232" y="2755920"/>
            <a:ext cx="1351652" cy="369332"/>
          </a:xfrm>
          <a:prstGeom prst="rect">
            <a:avLst/>
          </a:prstGeom>
          <a:noFill/>
        </p:spPr>
        <p:txBody>
          <a:bodyPr wrap="none" rtlCol="0">
            <a:spAutoFit/>
          </a:bodyPr>
          <a:lstStyle/>
          <a:p>
            <a:r>
              <a:rPr lang="en-GB" dirty="0" smtClean="0"/>
              <a:t>IP: 127.0.0.2</a:t>
            </a:r>
            <a:endParaRPr lang="en-GB" dirty="0"/>
          </a:p>
        </p:txBody>
      </p:sp>
      <p:sp>
        <p:nvSpPr>
          <p:cNvPr id="26" name="TextBox 25"/>
          <p:cNvSpPr txBox="1"/>
          <p:nvPr/>
        </p:nvSpPr>
        <p:spPr>
          <a:xfrm>
            <a:off x="388343" y="2755920"/>
            <a:ext cx="1351652" cy="369332"/>
          </a:xfrm>
          <a:prstGeom prst="rect">
            <a:avLst/>
          </a:prstGeom>
          <a:noFill/>
        </p:spPr>
        <p:txBody>
          <a:bodyPr wrap="none" rtlCol="0">
            <a:spAutoFit/>
          </a:bodyPr>
          <a:lstStyle/>
          <a:p>
            <a:r>
              <a:rPr lang="en-GB" dirty="0" smtClean="0"/>
              <a:t>IP: 127.0.0.4</a:t>
            </a:r>
            <a:endParaRPr lang="en-GB" dirty="0"/>
          </a:p>
        </p:txBody>
      </p:sp>
      <p:sp>
        <p:nvSpPr>
          <p:cNvPr id="29" name="TextBox 28"/>
          <p:cNvSpPr txBox="1"/>
          <p:nvPr/>
        </p:nvSpPr>
        <p:spPr>
          <a:xfrm>
            <a:off x="3396664" y="4941168"/>
            <a:ext cx="1351652" cy="369332"/>
          </a:xfrm>
          <a:prstGeom prst="rect">
            <a:avLst/>
          </a:prstGeom>
          <a:noFill/>
        </p:spPr>
        <p:txBody>
          <a:bodyPr wrap="none" rtlCol="0">
            <a:spAutoFit/>
          </a:bodyPr>
          <a:lstStyle/>
          <a:p>
            <a:r>
              <a:rPr lang="en-GB" dirty="0" smtClean="0"/>
              <a:t>IP: 127.0.0.3</a:t>
            </a:r>
            <a:endParaRPr lang="en-GB" dirty="0"/>
          </a:p>
        </p:txBody>
      </p:sp>
    </p:spTree>
    <p:extLst>
      <p:ext uri="{BB962C8B-B14F-4D97-AF65-F5344CB8AC3E}">
        <p14:creationId xmlns:p14="http://schemas.microsoft.com/office/powerpoint/2010/main" val="14629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Running in a single JVM</a:t>
            </a:r>
            <a:endParaRPr lang="en-GB" dirty="0"/>
          </a:p>
        </p:txBody>
      </p:sp>
      <p:sp>
        <p:nvSpPr>
          <p:cNvPr id="3" name="Rectangle 2"/>
          <p:cNvSpPr/>
          <p:nvPr/>
        </p:nvSpPr>
        <p:spPr>
          <a:xfrm>
            <a:off x="330354" y="1124744"/>
            <a:ext cx="8568952" cy="5355312"/>
          </a:xfrm>
          <a:prstGeom prst="rect">
            <a:avLst/>
          </a:prstGeom>
        </p:spPr>
        <p:txBody>
          <a:bodyPr wrap="square">
            <a:spAutoFit/>
          </a:bodyPr>
          <a:lstStyle/>
          <a:p>
            <a:r>
              <a:rPr lang="en-GB" dirty="0" err="1"/>
              <a:t>def</a:t>
            </a:r>
            <a:r>
              <a:rPr lang="en-GB" dirty="0"/>
              <a:t> </a:t>
            </a:r>
            <a:r>
              <a:rPr lang="en-GB" dirty="0" err="1"/>
              <a:t>int</a:t>
            </a:r>
            <a:r>
              <a:rPr lang="en-GB" dirty="0"/>
              <a:t> nodes = </a:t>
            </a:r>
            <a:r>
              <a:rPr lang="en-GB" dirty="0" err="1"/>
              <a:t>Ask.</a:t>
            </a:r>
            <a:r>
              <a:rPr lang="en-GB" i="1" dirty="0" err="1"/>
              <a:t>Int</a:t>
            </a:r>
            <a:r>
              <a:rPr lang="en-GB" i="1" dirty="0"/>
              <a:t> ("Number of Nodes ? ", 1, 9)</a:t>
            </a:r>
          </a:p>
          <a:p>
            <a:r>
              <a:rPr lang="en-GB" dirty="0" err="1"/>
              <a:t>def</a:t>
            </a:r>
            <a:r>
              <a:rPr lang="en-GB" dirty="0"/>
              <a:t> </a:t>
            </a:r>
            <a:r>
              <a:rPr lang="en-GB" dirty="0" err="1"/>
              <a:t>int</a:t>
            </a:r>
            <a:r>
              <a:rPr lang="en-GB" dirty="0"/>
              <a:t> iterations = </a:t>
            </a:r>
            <a:r>
              <a:rPr lang="en-GB" dirty="0" err="1"/>
              <a:t>Ask.</a:t>
            </a:r>
            <a:r>
              <a:rPr lang="en-GB" i="1" dirty="0" err="1"/>
              <a:t>Int</a:t>
            </a:r>
            <a:r>
              <a:rPr lang="en-GB" i="1" dirty="0"/>
              <a:t> ("Number of Iterations ? ", 1, 9)</a:t>
            </a:r>
          </a:p>
          <a:p>
            <a:r>
              <a:rPr lang="en-GB" dirty="0" err="1"/>
              <a:t>def</a:t>
            </a:r>
            <a:r>
              <a:rPr lang="en-GB" dirty="0"/>
              <a:t> String </a:t>
            </a:r>
            <a:r>
              <a:rPr lang="en-GB" dirty="0" err="1"/>
              <a:t>initialValue</a:t>
            </a:r>
            <a:r>
              <a:rPr lang="en-GB" dirty="0"/>
              <a:t> = </a:t>
            </a:r>
            <a:r>
              <a:rPr lang="en-GB" dirty="0" err="1"/>
              <a:t>Ask.</a:t>
            </a:r>
            <a:r>
              <a:rPr lang="en-GB" i="1" dirty="0" err="1"/>
              <a:t>string</a:t>
            </a:r>
            <a:r>
              <a:rPr lang="en-GB" i="1" dirty="0"/>
              <a:t> ( "Initial List Value ? ")</a:t>
            </a:r>
          </a:p>
          <a:p>
            <a:endParaRPr lang="en-GB" dirty="0"/>
          </a:p>
          <a:p>
            <a:r>
              <a:rPr lang="en-GB" dirty="0" err="1"/>
              <a:t>def</a:t>
            </a:r>
            <a:r>
              <a:rPr lang="en-GB" dirty="0"/>
              <a:t> One2OneChannel [] ring = Channel.</a:t>
            </a:r>
            <a:r>
              <a:rPr lang="en-GB" i="1" dirty="0"/>
              <a:t>createOne2One(nodes+1)</a:t>
            </a:r>
          </a:p>
          <a:p>
            <a:endParaRPr lang="en-GB" dirty="0"/>
          </a:p>
          <a:p>
            <a:r>
              <a:rPr lang="en-GB" dirty="0" err="1"/>
              <a:t>def</a:t>
            </a:r>
            <a:r>
              <a:rPr lang="en-GB" dirty="0"/>
              <a:t> </a:t>
            </a:r>
            <a:r>
              <a:rPr lang="en-GB" dirty="0" err="1"/>
              <a:t>processNodes</a:t>
            </a:r>
            <a:r>
              <a:rPr lang="en-GB" dirty="0"/>
              <a:t> = (1 ..&lt; nodes).</a:t>
            </a:r>
            <a:r>
              <a:rPr lang="en-GB" i="1" dirty="0"/>
              <a:t>collect { </a:t>
            </a:r>
            <a:r>
              <a:rPr lang="en-GB" i="1" dirty="0" smtClean="0"/>
              <a:t> </a:t>
            </a:r>
            <a:r>
              <a:rPr lang="en-GB" i="1" dirty="0" err="1" smtClean="0"/>
              <a:t>i</a:t>
            </a:r>
            <a:r>
              <a:rPr lang="en-GB" i="1" dirty="0" smtClean="0"/>
              <a:t> </a:t>
            </a:r>
            <a:r>
              <a:rPr lang="en-GB" i="1" dirty="0"/>
              <a:t>-&gt; </a:t>
            </a:r>
          </a:p>
          <a:p>
            <a:r>
              <a:rPr lang="en-GB" dirty="0" smtClean="0"/>
              <a:t>			new </a:t>
            </a:r>
            <a:r>
              <a:rPr lang="en-GB" dirty="0" err="1"/>
              <a:t>ProcessNode</a:t>
            </a:r>
            <a:r>
              <a:rPr lang="en-GB" dirty="0"/>
              <a:t> ( </a:t>
            </a:r>
            <a:r>
              <a:rPr lang="en-GB" dirty="0" err="1"/>
              <a:t>inChannel</a:t>
            </a:r>
            <a:r>
              <a:rPr lang="en-GB" dirty="0"/>
              <a:t>: ring[</a:t>
            </a:r>
            <a:r>
              <a:rPr lang="en-GB" dirty="0" err="1"/>
              <a:t>i</a:t>
            </a:r>
            <a:r>
              <a:rPr lang="en-GB" dirty="0"/>
              <a:t>].in(),</a:t>
            </a:r>
          </a:p>
          <a:p>
            <a:r>
              <a:rPr lang="en-GB" dirty="0"/>
              <a:t>         </a:t>
            </a:r>
            <a:r>
              <a:rPr lang="en-GB" dirty="0" smtClean="0"/>
              <a:t>				                 </a:t>
            </a:r>
            <a:r>
              <a:rPr lang="en-GB" dirty="0" err="1"/>
              <a:t>outChannel</a:t>
            </a:r>
            <a:r>
              <a:rPr lang="en-GB" dirty="0"/>
              <a:t>: ring[i+1].out(), </a:t>
            </a:r>
            <a:r>
              <a:rPr lang="en-GB" dirty="0" smtClean="0"/>
              <a:t> </a:t>
            </a:r>
            <a:r>
              <a:rPr lang="en-GB" dirty="0" err="1" smtClean="0"/>
              <a:t>nodeId</a:t>
            </a:r>
            <a:r>
              <a:rPr lang="en-GB" dirty="0"/>
              <a:t>: </a:t>
            </a:r>
            <a:r>
              <a:rPr lang="en-GB" dirty="0" err="1"/>
              <a:t>i</a:t>
            </a:r>
            <a:r>
              <a:rPr lang="en-GB" dirty="0"/>
              <a:t>) </a:t>
            </a:r>
          </a:p>
          <a:p>
            <a:r>
              <a:rPr lang="en-GB" dirty="0"/>
              <a:t>                  </a:t>
            </a:r>
            <a:r>
              <a:rPr lang="en-GB" dirty="0" smtClean="0"/>
              <a:t>		                        </a:t>
            </a:r>
            <a:r>
              <a:rPr lang="en-GB" dirty="0"/>
              <a:t>} </a:t>
            </a:r>
          </a:p>
          <a:p>
            <a:r>
              <a:rPr lang="en-GB" dirty="0" err="1"/>
              <a:t>processNodes</a:t>
            </a:r>
            <a:r>
              <a:rPr lang="en-GB" dirty="0"/>
              <a:t> &lt;&lt; new </a:t>
            </a:r>
            <a:r>
              <a:rPr lang="en-GB" dirty="0" err="1"/>
              <a:t>ProcessNode</a:t>
            </a:r>
            <a:r>
              <a:rPr lang="en-GB" dirty="0"/>
              <a:t> ( </a:t>
            </a:r>
            <a:r>
              <a:rPr lang="en-GB" dirty="0" err="1"/>
              <a:t>inChannel</a:t>
            </a:r>
            <a:r>
              <a:rPr lang="en-GB" dirty="0"/>
              <a:t>: ring[nodes].in(),</a:t>
            </a:r>
          </a:p>
          <a:p>
            <a:r>
              <a:rPr lang="en-GB" dirty="0"/>
              <a:t>                                  </a:t>
            </a:r>
            <a:r>
              <a:rPr lang="en-GB" dirty="0" smtClean="0"/>
              <a:t>		             </a:t>
            </a:r>
            <a:r>
              <a:rPr lang="en-GB" dirty="0" err="1"/>
              <a:t>outChannel</a:t>
            </a:r>
            <a:r>
              <a:rPr lang="en-GB" dirty="0"/>
              <a:t>: ring[0].out(),</a:t>
            </a:r>
          </a:p>
          <a:p>
            <a:r>
              <a:rPr lang="en-GB" dirty="0"/>
              <a:t>                                  </a:t>
            </a:r>
            <a:r>
              <a:rPr lang="en-GB" dirty="0" smtClean="0"/>
              <a:t>		             </a:t>
            </a:r>
            <a:r>
              <a:rPr lang="en-GB" dirty="0" err="1"/>
              <a:t>nodeId</a:t>
            </a:r>
            <a:r>
              <a:rPr lang="en-GB" dirty="0"/>
              <a:t>: nodes</a:t>
            </a:r>
            <a:r>
              <a:rPr lang="en-GB" dirty="0" smtClean="0"/>
              <a:t>)</a:t>
            </a:r>
            <a:endParaRPr lang="en-GB" dirty="0"/>
          </a:p>
          <a:p>
            <a:r>
              <a:rPr lang="en-GB" dirty="0" err="1"/>
              <a:t>def</a:t>
            </a:r>
            <a:r>
              <a:rPr lang="en-GB" dirty="0"/>
              <a:t> </a:t>
            </a:r>
            <a:r>
              <a:rPr lang="en-GB" dirty="0" err="1"/>
              <a:t>rootNode</a:t>
            </a:r>
            <a:r>
              <a:rPr lang="en-GB" dirty="0"/>
              <a:t> = new Root </a:t>
            </a:r>
            <a:r>
              <a:rPr lang="en-GB" dirty="0" smtClean="0"/>
              <a:t>(	 </a:t>
            </a:r>
            <a:r>
              <a:rPr lang="en-GB" dirty="0" err="1"/>
              <a:t>inChannel</a:t>
            </a:r>
            <a:r>
              <a:rPr lang="en-GB" dirty="0"/>
              <a:t>: ring[0].in(), </a:t>
            </a:r>
          </a:p>
          <a:p>
            <a:r>
              <a:rPr lang="en-GB" dirty="0"/>
              <a:t>                           </a:t>
            </a:r>
            <a:r>
              <a:rPr lang="en-GB" dirty="0" smtClean="0"/>
              <a:t>		</a:t>
            </a:r>
            <a:r>
              <a:rPr lang="en-GB" dirty="0" err="1" smtClean="0"/>
              <a:t>outChannel</a:t>
            </a:r>
            <a:r>
              <a:rPr lang="en-GB" dirty="0"/>
              <a:t>: ring[1].out(),</a:t>
            </a:r>
          </a:p>
          <a:p>
            <a:r>
              <a:rPr lang="en-GB" dirty="0"/>
              <a:t>            </a:t>
            </a:r>
            <a:r>
              <a:rPr lang="en-GB" dirty="0" smtClean="0"/>
              <a:t>		                  </a:t>
            </a:r>
            <a:r>
              <a:rPr lang="en-GB" dirty="0"/>
              <a:t>iterations: iterations,</a:t>
            </a:r>
          </a:p>
          <a:p>
            <a:r>
              <a:rPr lang="en-GB" dirty="0"/>
              <a:t>      </a:t>
            </a:r>
            <a:r>
              <a:rPr lang="en-GB" dirty="0" smtClean="0"/>
              <a:t>	                                    </a:t>
            </a:r>
            <a:r>
              <a:rPr lang="en-GB" dirty="0" err="1"/>
              <a:t>initialValue</a:t>
            </a:r>
            <a:r>
              <a:rPr lang="en-GB" dirty="0"/>
              <a:t>: </a:t>
            </a:r>
            <a:r>
              <a:rPr lang="en-GB" dirty="0" err="1"/>
              <a:t>initialValue</a:t>
            </a:r>
            <a:r>
              <a:rPr lang="en-GB" dirty="0" smtClean="0"/>
              <a:t>)</a:t>
            </a:r>
            <a:endParaRPr lang="en-GB" dirty="0"/>
          </a:p>
          <a:p>
            <a:r>
              <a:rPr lang="en-GB" dirty="0" err="1"/>
              <a:t>def</a:t>
            </a:r>
            <a:r>
              <a:rPr lang="en-GB" dirty="0"/>
              <a:t> network = </a:t>
            </a:r>
            <a:r>
              <a:rPr lang="en-GB" dirty="0" err="1"/>
              <a:t>processNodes</a:t>
            </a:r>
            <a:r>
              <a:rPr lang="en-GB" dirty="0"/>
              <a:t> &lt;&lt; </a:t>
            </a:r>
            <a:r>
              <a:rPr lang="en-GB" dirty="0" err="1" smtClean="0"/>
              <a:t>rootNode</a:t>
            </a:r>
            <a:endParaRPr lang="en-GB" dirty="0"/>
          </a:p>
          <a:p>
            <a:r>
              <a:rPr lang="en-GB" dirty="0"/>
              <a:t>new PAR ( network ).run()</a:t>
            </a:r>
          </a:p>
        </p:txBody>
      </p:sp>
    </p:spTree>
    <p:extLst>
      <p:ext uri="{BB962C8B-B14F-4D97-AF65-F5344CB8AC3E}">
        <p14:creationId xmlns:p14="http://schemas.microsoft.com/office/powerpoint/2010/main" val="250591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Running over a Network</a:t>
            </a:r>
            <a:endParaRPr lang="en-GB" dirty="0"/>
          </a:p>
        </p:txBody>
      </p:sp>
      <p:sp>
        <p:nvSpPr>
          <p:cNvPr id="4" name="Content Placeholder 3"/>
          <p:cNvSpPr>
            <a:spLocks noGrp="1"/>
          </p:cNvSpPr>
          <p:nvPr>
            <p:ph idx="1"/>
          </p:nvPr>
        </p:nvSpPr>
        <p:spPr/>
        <p:txBody>
          <a:bodyPr/>
          <a:lstStyle/>
          <a:p>
            <a:r>
              <a:rPr lang="en-GB" dirty="0" smtClean="0"/>
              <a:t>Executing the processes in a single JVM demonstrates that they work as expected!</a:t>
            </a:r>
          </a:p>
          <a:p>
            <a:r>
              <a:rPr lang="en-GB" dirty="0" smtClean="0"/>
              <a:t>BUT does not demonstrate that it can be run over a network with only having to change the way in which each process is invoked</a:t>
            </a:r>
          </a:p>
          <a:p>
            <a:r>
              <a:rPr lang="en-GB" dirty="0" smtClean="0"/>
              <a:t>We need to run each process in its own JVM as a separate node.</a:t>
            </a:r>
          </a:p>
          <a:p>
            <a:pPr lvl="1"/>
            <a:r>
              <a:rPr lang="en-GB" dirty="0" smtClean="0"/>
              <a:t>We need to invoke a script for each instance</a:t>
            </a:r>
            <a:endParaRPr lang="en-GB" dirty="0"/>
          </a:p>
        </p:txBody>
      </p:sp>
    </p:spTree>
    <p:extLst>
      <p:ext uri="{BB962C8B-B14F-4D97-AF65-F5344CB8AC3E}">
        <p14:creationId xmlns:p14="http://schemas.microsoft.com/office/powerpoint/2010/main" val="307170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RunNode</a:t>
            </a:r>
            <a:r>
              <a:rPr lang="en-GB" dirty="0" smtClean="0"/>
              <a:t> script</a:t>
            </a:r>
            <a:endParaRPr lang="en-GB" dirty="0"/>
          </a:p>
        </p:txBody>
      </p:sp>
      <p:sp>
        <p:nvSpPr>
          <p:cNvPr id="4" name="Rectangle 3"/>
          <p:cNvSpPr/>
          <p:nvPr/>
        </p:nvSpPr>
        <p:spPr>
          <a:xfrm>
            <a:off x="179512" y="1124744"/>
            <a:ext cx="6408712" cy="5632311"/>
          </a:xfrm>
          <a:prstGeom prst="rect">
            <a:avLst/>
          </a:prstGeom>
        </p:spPr>
        <p:txBody>
          <a:bodyPr wrap="square">
            <a:spAutoFit/>
          </a:bodyPr>
          <a:lstStyle/>
          <a:p>
            <a:pPr lvl="0"/>
            <a:r>
              <a:rPr lang="en-GB" b="1" dirty="0" err="1"/>
              <a:t>def</a:t>
            </a:r>
            <a:r>
              <a:rPr lang="en-GB" dirty="0"/>
              <a:t> </a:t>
            </a:r>
            <a:r>
              <a:rPr lang="en-GB" b="1" dirty="0" err="1"/>
              <a:t>int</a:t>
            </a:r>
            <a:r>
              <a:rPr lang="en-GB" dirty="0"/>
              <a:t> </a:t>
            </a:r>
            <a:r>
              <a:rPr lang="en-GB" dirty="0" err="1"/>
              <a:t>nodeId</a:t>
            </a:r>
            <a:r>
              <a:rPr lang="en-GB" dirty="0"/>
              <a:t> = </a:t>
            </a:r>
            <a:r>
              <a:rPr lang="en-GB" dirty="0" err="1"/>
              <a:t>Ask.</a:t>
            </a:r>
            <a:r>
              <a:rPr lang="en-GB" i="1" dirty="0" err="1"/>
              <a:t>Int</a:t>
            </a:r>
            <a:r>
              <a:rPr lang="en-GB" dirty="0"/>
              <a:t> ("Node identification (2..9) ? ", 2, 9)</a:t>
            </a:r>
          </a:p>
          <a:p>
            <a:pPr lvl="0"/>
            <a:r>
              <a:rPr lang="en-GB" b="1" dirty="0" err="1"/>
              <a:t>def</a:t>
            </a:r>
            <a:r>
              <a:rPr lang="en-GB" dirty="0"/>
              <a:t> Boolean last = </a:t>
            </a:r>
            <a:r>
              <a:rPr lang="en-GB" dirty="0" err="1"/>
              <a:t>Ask.</a:t>
            </a:r>
            <a:r>
              <a:rPr lang="en-GB" i="1" dirty="0" err="1"/>
              <a:t>Boolean</a:t>
            </a:r>
            <a:r>
              <a:rPr lang="en-GB" dirty="0"/>
              <a:t> ("Is this the last node? - ( y or n):")</a:t>
            </a:r>
          </a:p>
          <a:p>
            <a:pPr lvl="0"/>
            <a:r>
              <a:rPr lang="en-GB" dirty="0"/>
              <a:t> </a:t>
            </a:r>
          </a:p>
          <a:p>
            <a:pPr lvl="0"/>
            <a:r>
              <a:rPr lang="en-GB" b="1" dirty="0" err="1"/>
              <a:t>def</a:t>
            </a:r>
            <a:r>
              <a:rPr lang="en-GB" dirty="0"/>
              <a:t> </a:t>
            </a:r>
            <a:r>
              <a:rPr lang="en-GB" dirty="0" err="1"/>
              <a:t>ipBase</a:t>
            </a:r>
            <a:r>
              <a:rPr lang="en-GB" dirty="0"/>
              <a:t> = "127.0.0."</a:t>
            </a:r>
          </a:p>
          <a:p>
            <a:pPr lvl="0"/>
            <a:r>
              <a:rPr lang="en-GB" b="1" dirty="0" err="1"/>
              <a:t>def</a:t>
            </a:r>
            <a:r>
              <a:rPr lang="en-GB" dirty="0"/>
              <a:t> </a:t>
            </a:r>
            <a:r>
              <a:rPr lang="en-GB" dirty="0" err="1"/>
              <a:t>nodeIP</a:t>
            </a:r>
            <a:r>
              <a:rPr lang="en-GB" dirty="0"/>
              <a:t> = </a:t>
            </a:r>
            <a:r>
              <a:rPr lang="en-GB" dirty="0" err="1"/>
              <a:t>ipBase</a:t>
            </a:r>
            <a:r>
              <a:rPr lang="en-GB" dirty="0"/>
              <a:t> + </a:t>
            </a:r>
            <a:r>
              <a:rPr lang="en-GB" dirty="0" err="1"/>
              <a:t>nodeId</a:t>
            </a:r>
            <a:endParaRPr lang="en-GB" dirty="0"/>
          </a:p>
          <a:p>
            <a:pPr lvl="0"/>
            <a:r>
              <a:rPr lang="en-GB" b="1" dirty="0" err="1"/>
              <a:t>def</a:t>
            </a:r>
            <a:r>
              <a:rPr lang="en-GB" dirty="0"/>
              <a:t> </a:t>
            </a:r>
            <a:r>
              <a:rPr lang="en-GB" dirty="0" err="1"/>
              <a:t>nodeAddress</a:t>
            </a:r>
            <a:r>
              <a:rPr lang="en-GB" dirty="0"/>
              <a:t> = </a:t>
            </a:r>
            <a:r>
              <a:rPr lang="en-GB" b="1" dirty="0"/>
              <a:t>new</a:t>
            </a:r>
            <a:r>
              <a:rPr lang="en-GB" dirty="0"/>
              <a:t> </a:t>
            </a:r>
            <a:r>
              <a:rPr lang="en-GB" dirty="0" err="1"/>
              <a:t>TCPIPNodeAddress</a:t>
            </a:r>
            <a:r>
              <a:rPr lang="en-GB" dirty="0"/>
              <a:t>(</a:t>
            </a:r>
            <a:r>
              <a:rPr lang="en-GB" dirty="0" err="1"/>
              <a:t>nodeIP</a:t>
            </a:r>
            <a:r>
              <a:rPr lang="en-GB" dirty="0"/>
              <a:t>, 3000)</a:t>
            </a:r>
          </a:p>
          <a:p>
            <a:pPr lvl="0"/>
            <a:r>
              <a:rPr lang="en-GB" dirty="0" err="1"/>
              <a:t>Node.</a:t>
            </a:r>
            <a:r>
              <a:rPr lang="en-GB" i="1" dirty="0" err="1"/>
              <a:t>getInstance</a:t>
            </a:r>
            <a:r>
              <a:rPr lang="en-GB" dirty="0"/>
              <a:t>().</a:t>
            </a:r>
            <a:r>
              <a:rPr lang="en-GB" dirty="0" err="1"/>
              <a:t>init</a:t>
            </a:r>
            <a:r>
              <a:rPr lang="en-GB" dirty="0"/>
              <a:t>(</a:t>
            </a:r>
            <a:r>
              <a:rPr lang="en-GB" dirty="0" err="1"/>
              <a:t>nodeAddress</a:t>
            </a:r>
            <a:r>
              <a:rPr lang="en-GB" dirty="0"/>
              <a:t>)</a:t>
            </a:r>
          </a:p>
          <a:p>
            <a:pPr lvl="0"/>
            <a:r>
              <a:rPr lang="en-GB" b="1" dirty="0" err="1"/>
              <a:t>def</a:t>
            </a:r>
            <a:r>
              <a:rPr lang="en-GB" dirty="0"/>
              <a:t> </a:t>
            </a:r>
            <a:r>
              <a:rPr lang="en-GB" dirty="0" err="1"/>
              <a:t>fromRing</a:t>
            </a:r>
            <a:r>
              <a:rPr lang="en-GB" dirty="0"/>
              <a:t> = NetChannel.</a:t>
            </a:r>
            <a:r>
              <a:rPr lang="en-GB" i="1" dirty="0"/>
              <a:t>net2one</a:t>
            </a:r>
            <a:r>
              <a:rPr lang="en-GB" dirty="0"/>
              <a:t>()</a:t>
            </a:r>
          </a:p>
          <a:p>
            <a:pPr lvl="0"/>
            <a:r>
              <a:rPr lang="en-GB" dirty="0" err="1"/>
              <a:t>fromRing.read</a:t>
            </a:r>
            <a:r>
              <a:rPr lang="en-GB" dirty="0"/>
              <a:t>()</a:t>
            </a:r>
          </a:p>
          <a:p>
            <a:pPr lvl="0"/>
            <a:r>
              <a:rPr lang="en-GB" dirty="0"/>
              <a:t> </a:t>
            </a:r>
          </a:p>
          <a:p>
            <a:pPr lvl="0"/>
            <a:r>
              <a:rPr lang="en-GB" b="1" dirty="0" err="1"/>
              <a:t>def</a:t>
            </a:r>
            <a:r>
              <a:rPr lang="en-GB" dirty="0"/>
              <a:t> </a:t>
            </a:r>
            <a:r>
              <a:rPr lang="en-GB" dirty="0" err="1"/>
              <a:t>nextNodeIP</a:t>
            </a:r>
            <a:r>
              <a:rPr lang="en-GB" dirty="0"/>
              <a:t> = (last) ? "127.0.0.1" : </a:t>
            </a:r>
            <a:r>
              <a:rPr lang="en-GB" dirty="0" err="1"/>
              <a:t>ipBase</a:t>
            </a:r>
            <a:r>
              <a:rPr lang="en-GB" dirty="0"/>
              <a:t> + (</a:t>
            </a:r>
            <a:r>
              <a:rPr lang="en-GB" dirty="0" err="1"/>
              <a:t>nodeId</a:t>
            </a:r>
            <a:r>
              <a:rPr lang="en-GB" dirty="0"/>
              <a:t> + 1)</a:t>
            </a:r>
          </a:p>
          <a:p>
            <a:pPr lvl="0"/>
            <a:r>
              <a:rPr lang="en-GB" dirty="0"/>
              <a:t> </a:t>
            </a:r>
          </a:p>
          <a:p>
            <a:pPr lvl="0"/>
            <a:r>
              <a:rPr lang="en-GB" b="1" dirty="0" err="1"/>
              <a:t>def</a:t>
            </a:r>
            <a:r>
              <a:rPr lang="en-GB" dirty="0"/>
              <a:t> </a:t>
            </a:r>
            <a:r>
              <a:rPr lang="en-GB" dirty="0" err="1"/>
              <a:t>nextNodeAddress</a:t>
            </a:r>
            <a:r>
              <a:rPr lang="en-GB" dirty="0"/>
              <a:t> = </a:t>
            </a:r>
            <a:r>
              <a:rPr lang="en-GB" b="1" dirty="0"/>
              <a:t>new</a:t>
            </a:r>
            <a:r>
              <a:rPr lang="en-GB" dirty="0"/>
              <a:t> </a:t>
            </a:r>
            <a:r>
              <a:rPr lang="en-GB" dirty="0" err="1"/>
              <a:t>TCPIPNodeAddress</a:t>
            </a:r>
            <a:r>
              <a:rPr lang="en-GB" dirty="0"/>
              <a:t>(</a:t>
            </a:r>
            <a:r>
              <a:rPr lang="en-GB" dirty="0" err="1"/>
              <a:t>nextNodeIP</a:t>
            </a:r>
            <a:r>
              <a:rPr lang="en-GB" dirty="0"/>
              <a:t>, 3000)</a:t>
            </a:r>
          </a:p>
          <a:p>
            <a:pPr lvl="0"/>
            <a:r>
              <a:rPr lang="en-GB" b="1" dirty="0" err="1"/>
              <a:t>def</a:t>
            </a:r>
            <a:r>
              <a:rPr lang="en-GB" dirty="0"/>
              <a:t> </a:t>
            </a:r>
            <a:r>
              <a:rPr lang="en-GB" dirty="0" err="1"/>
              <a:t>toRing</a:t>
            </a:r>
            <a:r>
              <a:rPr lang="en-GB" dirty="0"/>
              <a:t> = NetChannel.</a:t>
            </a:r>
            <a:r>
              <a:rPr lang="en-GB" i="1" dirty="0"/>
              <a:t>one2net</a:t>
            </a:r>
            <a:r>
              <a:rPr lang="en-GB" dirty="0"/>
              <a:t>(</a:t>
            </a:r>
            <a:r>
              <a:rPr lang="en-GB" dirty="0" err="1"/>
              <a:t>nextNodeAddress</a:t>
            </a:r>
            <a:r>
              <a:rPr lang="en-GB" dirty="0"/>
              <a:t>, 50)</a:t>
            </a:r>
          </a:p>
          <a:p>
            <a:pPr lvl="0"/>
            <a:r>
              <a:rPr lang="en-GB" dirty="0" err="1"/>
              <a:t>toRing.write</a:t>
            </a:r>
            <a:r>
              <a:rPr lang="en-GB" dirty="0"/>
              <a:t>(0)</a:t>
            </a:r>
          </a:p>
          <a:p>
            <a:pPr lvl="0"/>
            <a:r>
              <a:rPr lang="en-GB" dirty="0"/>
              <a:t> </a:t>
            </a:r>
          </a:p>
          <a:p>
            <a:pPr lvl="0"/>
            <a:r>
              <a:rPr lang="en-GB" b="1" dirty="0" err="1"/>
              <a:t>def</a:t>
            </a:r>
            <a:r>
              <a:rPr lang="en-GB" dirty="0"/>
              <a:t> </a:t>
            </a:r>
            <a:r>
              <a:rPr lang="en-GB" dirty="0" err="1"/>
              <a:t>processNode</a:t>
            </a:r>
            <a:r>
              <a:rPr lang="en-GB" dirty="0"/>
              <a:t> = </a:t>
            </a:r>
            <a:r>
              <a:rPr lang="en-GB" b="1" dirty="0"/>
              <a:t>new</a:t>
            </a:r>
            <a:r>
              <a:rPr lang="en-GB" dirty="0"/>
              <a:t> </a:t>
            </a:r>
            <a:r>
              <a:rPr lang="en-GB" dirty="0" err="1"/>
              <a:t>ProcessNode</a:t>
            </a:r>
            <a:r>
              <a:rPr lang="en-GB" dirty="0"/>
              <a:t> ( </a:t>
            </a:r>
            <a:r>
              <a:rPr lang="en-GB" dirty="0" err="1"/>
              <a:t>inChannel</a:t>
            </a:r>
            <a:r>
              <a:rPr lang="en-GB" dirty="0"/>
              <a:t>: </a:t>
            </a:r>
            <a:r>
              <a:rPr lang="en-GB" dirty="0" err="1"/>
              <a:t>fromRing</a:t>
            </a:r>
            <a:r>
              <a:rPr lang="en-GB" dirty="0"/>
              <a:t>,</a:t>
            </a:r>
          </a:p>
          <a:p>
            <a:pPr lvl="0"/>
            <a:r>
              <a:rPr lang="en-GB" dirty="0"/>
              <a:t>                                     </a:t>
            </a:r>
            <a:r>
              <a:rPr lang="en-GB" dirty="0" err="1"/>
              <a:t>outChannel</a:t>
            </a:r>
            <a:r>
              <a:rPr lang="en-GB" dirty="0"/>
              <a:t>: </a:t>
            </a:r>
            <a:r>
              <a:rPr lang="en-GB" dirty="0" err="1"/>
              <a:t>toRing</a:t>
            </a:r>
            <a:r>
              <a:rPr lang="en-GB" dirty="0"/>
              <a:t>,</a:t>
            </a:r>
          </a:p>
          <a:p>
            <a:pPr lvl="0"/>
            <a:r>
              <a:rPr lang="en-GB" dirty="0"/>
              <a:t>                                     </a:t>
            </a:r>
            <a:r>
              <a:rPr lang="en-GB" dirty="0" err="1"/>
              <a:t>nodeId</a:t>
            </a:r>
            <a:r>
              <a:rPr lang="en-GB" dirty="0"/>
              <a:t>: </a:t>
            </a:r>
            <a:r>
              <a:rPr lang="en-GB" dirty="0" err="1"/>
              <a:t>nodeId</a:t>
            </a:r>
            <a:r>
              <a:rPr lang="en-GB" dirty="0"/>
              <a:t>)  </a:t>
            </a:r>
          </a:p>
          <a:p>
            <a:pPr lvl="0"/>
            <a:r>
              <a:rPr lang="en-GB" b="1" dirty="0"/>
              <a:t>new</a:t>
            </a:r>
            <a:r>
              <a:rPr lang="en-GB" dirty="0"/>
              <a:t> PAR ([ </a:t>
            </a:r>
            <a:r>
              <a:rPr lang="en-GB" dirty="0" err="1"/>
              <a:t>processNode</a:t>
            </a:r>
            <a:r>
              <a:rPr lang="en-GB" dirty="0"/>
              <a:t>]).run()</a:t>
            </a:r>
          </a:p>
        </p:txBody>
      </p:sp>
      <p:sp>
        <p:nvSpPr>
          <p:cNvPr id="5" name="TextBox 4"/>
          <p:cNvSpPr txBox="1"/>
          <p:nvPr/>
        </p:nvSpPr>
        <p:spPr>
          <a:xfrm>
            <a:off x="6084169" y="1430586"/>
            <a:ext cx="2952328" cy="5355312"/>
          </a:xfrm>
          <a:prstGeom prst="rect">
            <a:avLst/>
          </a:prstGeom>
          <a:noFill/>
        </p:spPr>
        <p:txBody>
          <a:bodyPr wrap="square" rtlCol="0">
            <a:spAutoFit/>
          </a:bodyPr>
          <a:lstStyle/>
          <a:p>
            <a:endParaRPr lang="en-GB" dirty="0" smtClean="0">
              <a:solidFill>
                <a:srgbClr val="002060"/>
              </a:solidFill>
            </a:endParaRPr>
          </a:p>
          <a:p>
            <a:endParaRPr lang="en-GB" dirty="0">
              <a:solidFill>
                <a:srgbClr val="002060"/>
              </a:solidFill>
            </a:endParaRPr>
          </a:p>
          <a:p>
            <a:r>
              <a:rPr lang="en-GB" dirty="0" smtClean="0">
                <a:solidFill>
                  <a:srgbClr val="002060"/>
                </a:solidFill>
              </a:rPr>
              <a:t>Create a node and then obtain node specific values</a:t>
            </a:r>
          </a:p>
          <a:p>
            <a:endParaRPr lang="en-GB" dirty="0" smtClean="0">
              <a:solidFill>
                <a:srgbClr val="002060"/>
              </a:solidFill>
            </a:endParaRPr>
          </a:p>
          <a:p>
            <a:r>
              <a:rPr lang="en-GB" dirty="0" smtClean="0">
                <a:solidFill>
                  <a:srgbClr val="002060"/>
                </a:solidFill>
              </a:rPr>
              <a:t>Create the required net input channels for this node</a:t>
            </a:r>
          </a:p>
          <a:p>
            <a:r>
              <a:rPr lang="en-GB" dirty="0" smtClean="0">
                <a:solidFill>
                  <a:srgbClr val="002060"/>
                </a:solidFill>
              </a:rPr>
              <a:t>And wait for a signal</a:t>
            </a:r>
          </a:p>
          <a:p>
            <a:endParaRPr lang="en-GB" dirty="0">
              <a:solidFill>
                <a:srgbClr val="002060"/>
              </a:solidFill>
            </a:endParaRPr>
          </a:p>
          <a:p>
            <a:endParaRPr lang="en-GB" dirty="0" smtClean="0">
              <a:solidFill>
                <a:srgbClr val="002060"/>
              </a:solidFill>
            </a:endParaRPr>
          </a:p>
          <a:p>
            <a:endParaRPr lang="en-GB" dirty="0">
              <a:solidFill>
                <a:srgbClr val="002060"/>
              </a:solidFill>
            </a:endParaRPr>
          </a:p>
          <a:p>
            <a:endParaRPr lang="en-GB" dirty="0" smtClean="0">
              <a:solidFill>
                <a:srgbClr val="002060"/>
              </a:solidFill>
            </a:endParaRPr>
          </a:p>
          <a:p>
            <a:r>
              <a:rPr lang="en-GB" dirty="0" smtClean="0">
                <a:solidFill>
                  <a:srgbClr val="002060"/>
                </a:solidFill>
              </a:rPr>
              <a:t>Create the required net output channels</a:t>
            </a:r>
          </a:p>
          <a:p>
            <a:endParaRPr lang="en-GB" dirty="0">
              <a:solidFill>
                <a:srgbClr val="002060"/>
              </a:solidFill>
            </a:endParaRPr>
          </a:p>
          <a:p>
            <a:r>
              <a:rPr lang="en-GB" dirty="0" smtClean="0">
                <a:solidFill>
                  <a:srgbClr val="002060"/>
                </a:solidFill>
              </a:rPr>
              <a:t>Create the node process</a:t>
            </a:r>
            <a:endParaRPr lang="en-GB" dirty="0">
              <a:solidFill>
                <a:srgbClr val="002060"/>
              </a:solidFill>
            </a:endParaRPr>
          </a:p>
          <a:p>
            <a:endParaRPr lang="en-GB" dirty="0" smtClean="0">
              <a:solidFill>
                <a:srgbClr val="002060"/>
              </a:solidFill>
            </a:endParaRPr>
          </a:p>
          <a:p>
            <a:endParaRPr lang="en-GB" dirty="0">
              <a:solidFill>
                <a:srgbClr val="002060"/>
              </a:solidFill>
            </a:endParaRPr>
          </a:p>
          <a:p>
            <a:r>
              <a:rPr lang="en-GB" dirty="0" smtClean="0">
                <a:solidFill>
                  <a:srgbClr val="002060"/>
                </a:solidFill>
              </a:rPr>
              <a:t>And run it</a:t>
            </a:r>
            <a:endParaRPr lang="en-GB" dirty="0">
              <a:solidFill>
                <a:srgbClr val="002060"/>
              </a:solidFill>
            </a:endParaRPr>
          </a:p>
        </p:txBody>
      </p:sp>
    </p:spTree>
    <p:extLst>
      <p:ext uri="{BB962C8B-B14F-4D97-AF65-F5344CB8AC3E}">
        <p14:creationId xmlns:p14="http://schemas.microsoft.com/office/powerpoint/2010/main" val="15364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986"/>
            <a:ext cx="8229600" cy="778098"/>
          </a:xfrm>
        </p:spPr>
        <p:txBody>
          <a:bodyPr/>
          <a:lstStyle/>
          <a:p>
            <a:r>
              <a:rPr lang="en-GB" dirty="0" err="1" smtClean="0"/>
              <a:t>RunRoot</a:t>
            </a:r>
            <a:r>
              <a:rPr lang="en-GB" dirty="0" smtClean="0"/>
              <a:t> script</a:t>
            </a:r>
            <a:endParaRPr lang="en-GB" dirty="0"/>
          </a:p>
        </p:txBody>
      </p:sp>
      <p:sp>
        <p:nvSpPr>
          <p:cNvPr id="3" name="Rectangle 2"/>
          <p:cNvSpPr/>
          <p:nvPr/>
        </p:nvSpPr>
        <p:spPr>
          <a:xfrm>
            <a:off x="171525" y="775736"/>
            <a:ext cx="5760640" cy="5909310"/>
          </a:xfrm>
          <a:prstGeom prst="rect">
            <a:avLst/>
          </a:prstGeom>
        </p:spPr>
        <p:txBody>
          <a:bodyPr wrap="square">
            <a:spAutoFit/>
          </a:bodyPr>
          <a:lstStyle/>
          <a:p>
            <a:pPr lvl="0"/>
            <a:r>
              <a:rPr lang="en-GB" b="1" dirty="0" err="1"/>
              <a:t>def</a:t>
            </a:r>
            <a:r>
              <a:rPr lang="en-GB" dirty="0"/>
              <a:t> </a:t>
            </a:r>
            <a:r>
              <a:rPr lang="en-GB" dirty="0" err="1"/>
              <a:t>rootIP</a:t>
            </a:r>
            <a:r>
              <a:rPr lang="en-GB" dirty="0"/>
              <a:t> = "127.0.0.1"</a:t>
            </a:r>
          </a:p>
          <a:p>
            <a:pPr lvl="0"/>
            <a:r>
              <a:rPr lang="en-GB" b="1" dirty="0" err="1"/>
              <a:t>def</a:t>
            </a:r>
            <a:r>
              <a:rPr lang="en-GB" dirty="0"/>
              <a:t> </a:t>
            </a:r>
            <a:r>
              <a:rPr lang="en-GB" dirty="0" err="1"/>
              <a:t>rootAddress</a:t>
            </a:r>
            <a:r>
              <a:rPr lang="en-GB" dirty="0"/>
              <a:t> = </a:t>
            </a:r>
            <a:r>
              <a:rPr lang="en-GB" b="1" dirty="0"/>
              <a:t>new</a:t>
            </a:r>
            <a:r>
              <a:rPr lang="en-GB" dirty="0"/>
              <a:t> </a:t>
            </a:r>
            <a:r>
              <a:rPr lang="en-GB" dirty="0" err="1"/>
              <a:t>TCPIPNodeAddress</a:t>
            </a:r>
            <a:r>
              <a:rPr lang="en-GB" dirty="0"/>
              <a:t>(</a:t>
            </a:r>
            <a:r>
              <a:rPr lang="en-GB" dirty="0" err="1"/>
              <a:t>rootIP</a:t>
            </a:r>
            <a:r>
              <a:rPr lang="en-GB" dirty="0"/>
              <a:t>, 3000)</a:t>
            </a:r>
          </a:p>
          <a:p>
            <a:pPr lvl="0"/>
            <a:r>
              <a:rPr lang="en-GB" dirty="0" err="1"/>
              <a:t>Node.</a:t>
            </a:r>
            <a:r>
              <a:rPr lang="en-GB" i="1" dirty="0" err="1"/>
              <a:t>getInstance</a:t>
            </a:r>
            <a:r>
              <a:rPr lang="en-GB" dirty="0"/>
              <a:t>().</a:t>
            </a:r>
            <a:r>
              <a:rPr lang="en-GB" dirty="0" err="1"/>
              <a:t>init</a:t>
            </a:r>
            <a:r>
              <a:rPr lang="en-GB" dirty="0"/>
              <a:t>(</a:t>
            </a:r>
            <a:r>
              <a:rPr lang="en-GB" dirty="0" err="1"/>
              <a:t>rootAddress</a:t>
            </a:r>
            <a:r>
              <a:rPr lang="en-GB" dirty="0"/>
              <a:t>)</a:t>
            </a:r>
          </a:p>
          <a:p>
            <a:pPr lvl="0"/>
            <a:r>
              <a:rPr lang="en-GB" b="1" dirty="0" err="1"/>
              <a:t>def</a:t>
            </a:r>
            <a:r>
              <a:rPr lang="en-GB" dirty="0"/>
              <a:t> </a:t>
            </a:r>
            <a:r>
              <a:rPr lang="en-GB" dirty="0" err="1"/>
              <a:t>fromRing</a:t>
            </a:r>
            <a:r>
              <a:rPr lang="en-GB" dirty="0"/>
              <a:t> = NetChannel.</a:t>
            </a:r>
            <a:r>
              <a:rPr lang="en-GB" i="1" dirty="0"/>
              <a:t>net2one</a:t>
            </a:r>
            <a:r>
              <a:rPr lang="en-GB" dirty="0"/>
              <a:t>()</a:t>
            </a:r>
          </a:p>
          <a:p>
            <a:pPr lvl="0"/>
            <a:r>
              <a:rPr lang="en-GB" dirty="0"/>
              <a:t> </a:t>
            </a:r>
          </a:p>
          <a:p>
            <a:pPr lvl="0"/>
            <a:r>
              <a:rPr lang="en-GB" b="1" dirty="0" err="1"/>
              <a:t>def</a:t>
            </a:r>
            <a:r>
              <a:rPr lang="en-GB" dirty="0"/>
              <a:t> </a:t>
            </a:r>
            <a:r>
              <a:rPr lang="en-GB" b="1" dirty="0" err="1"/>
              <a:t>int</a:t>
            </a:r>
            <a:r>
              <a:rPr lang="en-GB" dirty="0"/>
              <a:t> iterations = </a:t>
            </a:r>
            <a:r>
              <a:rPr lang="en-GB" dirty="0" err="1"/>
              <a:t>Ask.</a:t>
            </a:r>
            <a:r>
              <a:rPr lang="en-GB" i="1" dirty="0" err="1"/>
              <a:t>Int</a:t>
            </a:r>
            <a:r>
              <a:rPr lang="en-GB" dirty="0"/>
              <a:t> ("Number of Iterations ? ", 1, 9)</a:t>
            </a:r>
          </a:p>
          <a:p>
            <a:pPr lvl="0"/>
            <a:r>
              <a:rPr lang="en-GB" b="1" dirty="0" err="1"/>
              <a:t>def</a:t>
            </a:r>
            <a:r>
              <a:rPr lang="en-GB" dirty="0"/>
              <a:t> String </a:t>
            </a:r>
            <a:r>
              <a:rPr lang="en-GB" dirty="0" err="1"/>
              <a:t>initialValue</a:t>
            </a:r>
            <a:r>
              <a:rPr lang="en-GB" dirty="0"/>
              <a:t> = </a:t>
            </a:r>
            <a:r>
              <a:rPr lang="en-GB" dirty="0" err="1"/>
              <a:t>Ask.</a:t>
            </a:r>
            <a:r>
              <a:rPr lang="en-GB" i="1" dirty="0" err="1"/>
              <a:t>string</a:t>
            </a:r>
            <a:r>
              <a:rPr lang="en-GB" dirty="0"/>
              <a:t> ( "Initial List Value ? ")</a:t>
            </a:r>
          </a:p>
          <a:p>
            <a:pPr lvl="0"/>
            <a:r>
              <a:rPr lang="en-GB" dirty="0"/>
              <a:t> </a:t>
            </a:r>
          </a:p>
          <a:p>
            <a:pPr lvl="0"/>
            <a:r>
              <a:rPr lang="en-GB" b="1" dirty="0" err="1"/>
              <a:t>def</a:t>
            </a:r>
            <a:r>
              <a:rPr lang="en-GB" dirty="0"/>
              <a:t> </a:t>
            </a:r>
            <a:r>
              <a:rPr lang="en-GB" dirty="0" err="1"/>
              <a:t>nextNodeIP</a:t>
            </a:r>
            <a:r>
              <a:rPr lang="en-GB" dirty="0"/>
              <a:t> = "127.0.0.2"</a:t>
            </a:r>
          </a:p>
          <a:p>
            <a:pPr lvl="0"/>
            <a:r>
              <a:rPr lang="en-GB" b="1" dirty="0" err="1"/>
              <a:t>def</a:t>
            </a:r>
            <a:r>
              <a:rPr lang="en-GB" dirty="0"/>
              <a:t> </a:t>
            </a:r>
            <a:r>
              <a:rPr lang="en-GB" dirty="0" err="1"/>
              <a:t>nextNodeAddress</a:t>
            </a:r>
            <a:r>
              <a:rPr lang="en-GB" dirty="0"/>
              <a:t> = </a:t>
            </a:r>
            <a:r>
              <a:rPr lang="en-GB" b="1" dirty="0"/>
              <a:t>new</a:t>
            </a:r>
            <a:r>
              <a:rPr lang="en-GB" dirty="0"/>
              <a:t> </a:t>
            </a:r>
            <a:r>
              <a:rPr lang="en-GB" dirty="0" err="1"/>
              <a:t>TCPIPNodeAddress</a:t>
            </a:r>
            <a:r>
              <a:rPr lang="en-GB" dirty="0"/>
              <a:t>(</a:t>
            </a:r>
            <a:r>
              <a:rPr lang="en-GB" dirty="0" err="1"/>
              <a:t>nextNodeIP</a:t>
            </a:r>
            <a:r>
              <a:rPr lang="en-GB" dirty="0"/>
              <a:t>, 3000)</a:t>
            </a:r>
          </a:p>
          <a:p>
            <a:pPr lvl="0"/>
            <a:r>
              <a:rPr lang="en-GB" b="1" dirty="0" err="1"/>
              <a:t>def</a:t>
            </a:r>
            <a:r>
              <a:rPr lang="en-GB" dirty="0"/>
              <a:t> </a:t>
            </a:r>
            <a:r>
              <a:rPr lang="en-GB" dirty="0" err="1"/>
              <a:t>toRing</a:t>
            </a:r>
            <a:r>
              <a:rPr lang="en-GB" dirty="0"/>
              <a:t> = NetChannel.</a:t>
            </a:r>
            <a:r>
              <a:rPr lang="en-GB" i="1" dirty="0"/>
              <a:t>one2net</a:t>
            </a:r>
            <a:r>
              <a:rPr lang="en-GB" dirty="0"/>
              <a:t>(</a:t>
            </a:r>
            <a:r>
              <a:rPr lang="en-GB" dirty="0" err="1"/>
              <a:t>nextNodeAddress</a:t>
            </a:r>
            <a:r>
              <a:rPr lang="en-GB" dirty="0"/>
              <a:t>, 50)</a:t>
            </a:r>
          </a:p>
          <a:p>
            <a:pPr lvl="0"/>
            <a:r>
              <a:rPr lang="en-GB" dirty="0"/>
              <a:t> </a:t>
            </a:r>
          </a:p>
          <a:p>
            <a:pPr lvl="0"/>
            <a:r>
              <a:rPr lang="en-GB" dirty="0" err="1"/>
              <a:t>toRing.write</a:t>
            </a:r>
            <a:r>
              <a:rPr lang="en-GB" dirty="0"/>
              <a:t>(0)</a:t>
            </a:r>
          </a:p>
          <a:p>
            <a:pPr lvl="0"/>
            <a:r>
              <a:rPr lang="en-GB" dirty="0" err="1"/>
              <a:t>fromRing.read</a:t>
            </a:r>
            <a:r>
              <a:rPr lang="en-GB" dirty="0" smtClean="0"/>
              <a:t>()</a:t>
            </a:r>
            <a:r>
              <a:rPr lang="en-GB" dirty="0"/>
              <a:t> </a:t>
            </a:r>
            <a:endParaRPr lang="en-GB" dirty="0" smtClean="0"/>
          </a:p>
          <a:p>
            <a:pPr lvl="0"/>
            <a:endParaRPr lang="en-GB" dirty="0"/>
          </a:p>
          <a:p>
            <a:pPr lvl="0"/>
            <a:r>
              <a:rPr lang="en-GB" b="1" dirty="0" err="1"/>
              <a:t>def</a:t>
            </a:r>
            <a:r>
              <a:rPr lang="en-GB" dirty="0"/>
              <a:t> </a:t>
            </a:r>
            <a:r>
              <a:rPr lang="en-GB" dirty="0" err="1"/>
              <a:t>rootNode</a:t>
            </a:r>
            <a:r>
              <a:rPr lang="en-GB" dirty="0"/>
              <a:t> = </a:t>
            </a:r>
            <a:r>
              <a:rPr lang="en-GB" b="1" dirty="0"/>
              <a:t>new</a:t>
            </a:r>
            <a:r>
              <a:rPr lang="en-GB" dirty="0"/>
              <a:t> Root ( </a:t>
            </a:r>
            <a:r>
              <a:rPr lang="en-GB" dirty="0" err="1"/>
              <a:t>inChannel</a:t>
            </a:r>
            <a:r>
              <a:rPr lang="en-GB" dirty="0"/>
              <a:t>: </a:t>
            </a:r>
            <a:r>
              <a:rPr lang="en-GB" dirty="0" err="1"/>
              <a:t>fromRing</a:t>
            </a:r>
            <a:r>
              <a:rPr lang="en-GB" dirty="0"/>
              <a:t>, </a:t>
            </a:r>
          </a:p>
          <a:p>
            <a:pPr lvl="0"/>
            <a:r>
              <a:rPr lang="en-GB" dirty="0"/>
              <a:t>                           </a:t>
            </a:r>
            <a:r>
              <a:rPr lang="en-GB" dirty="0" err="1"/>
              <a:t>outChannel</a:t>
            </a:r>
            <a:r>
              <a:rPr lang="en-GB" dirty="0"/>
              <a:t>: </a:t>
            </a:r>
            <a:r>
              <a:rPr lang="en-GB" dirty="0" err="1"/>
              <a:t>toRing</a:t>
            </a:r>
            <a:r>
              <a:rPr lang="en-GB" dirty="0"/>
              <a:t>,</a:t>
            </a:r>
          </a:p>
          <a:p>
            <a:pPr lvl="0"/>
            <a:r>
              <a:rPr lang="en-GB" dirty="0"/>
              <a:t>                           iterations: iterations,</a:t>
            </a:r>
          </a:p>
          <a:p>
            <a:pPr lvl="0"/>
            <a:r>
              <a:rPr lang="en-GB" dirty="0"/>
              <a:t>                           </a:t>
            </a:r>
            <a:r>
              <a:rPr lang="en-GB" dirty="0" err="1"/>
              <a:t>initialValue</a:t>
            </a:r>
            <a:r>
              <a:rPr lang="en-GB" dirty="0"/>
              <a:t>: </a:t>
            </a:r>
            <a:r>
              <a:rPr lang="en-GB" dirty="0" err="1"/>
              <a:t>initialValue</a:t>
            </a:r>
            <a:r>
              <a:rPr lang="en-GB" dirty="0"/>
              <a:t> </a:t>
            </a:r>
            <a:r>
              <a:rPr lang="en-GB" dirty="0" smtClean="0"/>
              <a:t>)</a:t>
            </a:r>
            <a:r>
              <a:rPr lang="en-GB" dirty="0"/>
              <a:t> </a:t>
            </a:r>
          </a:p>
          <a:p>
            <a:pPr lvl="0"/>
            <a:r>
              <a:rPr lang="en-GB" b="1" dirty="0"/>
              <a:t>new</a:t>
            </a:r>
            <a:r>
              <a:rPr lang="en-GB" dirty="0"/>
              <a:t> PAR ( [</a:t>
            </a:r>
            <a:r>
              <a:rPr lang="en-GB" dirty="0" err="1"/>
              <a:t>rootNode</a:t>
            </a:r>
            <a:r>
              <a:rPr lang="en-GB" dirty="0"/>
              <a:t>] ).run()</a:t>
            </a:r>
          </a:p>
        </p:txBody>
      </p:sp>
      <p:sp>
        <p:nvSpPr>
          <p:cNvPr id="4" name="TextBox 3"/>
          <p:cNvSpPr txBox="1"/>
          <p:nvPr/>
        </p:nvSpPr>
        <p:spPr>
          <a:xfrm>
            <a:off x="6122566" y="799772"/>
            <a:ext cx="2880320" cy="5909310"/>
          </a:xfrm>
          <a:prstGeom prst="rect">
            <a:avLst/>
          </a:prstGeom>
          <a:noFill/>
        </p:spPr>
        <p:txBody>
          <a:bodyPr wrap="square" rtlCol="0">
            <a:spAutoFit/>
          </a:bodyPr>
          <a:lstStyle/>
          <a:p>
            <a:r>
              <a:rPr lang="en-GB" dirty="0">
                <a:solidFill>
                  <a:srgbClr val="002060"/>
                </a:solidFill>
              </a:rPr>
              <a:t>The root node is numbered as 1.</a:t>
            </a:r>
          </a:p>
          <a:p>
            <a:r>
              <a:rPr lang="en-GB" dirty="0" smtClean="0">
                <a:solidFill>
                  <a:srgbClr val="002060"/>
                </a:solidFill>
              </a:rPr>
              <a:t>Create the node instance a net input channel</a:t>
            </a:r>
          </a:p>
          <a:p>
            <a:endParaRPr lang="en-GB" dirty="0">
              <a:solidFill>
                <a:srgbClr val="002060"/>
              </a:solidFill>
            </a:endParaRPr>
          </a:p>
          <a:p>
            <a:r>
              <a:rPr lang="en-GB" dirty="0" smtClean="0">
                <a:solidFill>
                  <a:srgbClr val="002060"/>
                </a:solidFill>
              </a:rPr>
              <a:t>Obtain some basic data</a:t>
            </a:r>
          </a:p>
          <a:p>
            <a:endParaRPr lang="en-GB" dirty="0">
              <a:solidFill>
                <a:srgbClr val="002060"/>
              </a:solidFill>
            </a:endParaRPr>
          </a:p>
          <a:p>
            <a:r>
              <a:rPr lang="en-GB" dirty="0" smtClean="0">
                <a:solidFill>
                  <a:srgbClr val="002060"/>
                </a:solidFill>
              </a:rPr>
              <a:t>Now create the net output channel to the next node knowing that the channel’s input end is channel number 50</a:t>
            </a:r>
          </a:p>
          <a:p>
            <a:r>
              <a:rPr lang="en-GB" dirty="0" smtClean="0">
                <a:solidFill>
                  <a:srgbClr val="002060"/>
                </a:solidFill>
              </a:rPr>
              <a:t>Write the creation signal to the ring and wait for its return</a:t>
            </a:r>
          </a:p>
          <a:p>
            <a:endParaRPr lang="en-GB" dirty="0" smtClean="0">
              <a:solidFill>
                <a:srgbClr val="002060"/>
              </a:solidFill>
            </a:endParaRPr>
          </a:p>
          <a:p>
            <a:r>
              <a:rPr lang="en-GB" dirty="0" smtClean="0">
                <a:solidFill>
                  <a:srgbClr val="002060"/>
                </a:solidFill>
              </a:rPr>
              <a:t>Create the node and run it</a:t>
            </a:r>
          </a:p>
          <a:p>
            <a:endParaRPr lang="en-GB" dirty="0">
              <a:solidFill>
                <a:srgbClr val="002060"/>
              </a:solidFill>
            </a:endParaRPr>
          </a:p>
          <a:p>
            <a:r>
              <a:rPr lang="en-GB" dirty="0" smtClean="0">
                <a:solidFill>
                  <a:srgbClr val="FF0000"/>
                </a:solidFill>
              </a:rPr>
              <a:t>The root node MUST be created after the other nodes</a:t>
            </a:r>
          </a:p>
        </p:txBody>
      </p:sp>
    </p:spTree>
    <p:extLst>
      <p:ext uri="{BB962C8B-B14F-4D97-AF65-F5344CB8AC3E}">
        <p14:creationId xmlns:p14="http://schemas.microsoft.com/office/powerpoint/2010/main" val="35101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Invoking the Scripts</a:t>
            </a:r>
            <a:endParaRPr lang="en-GB" dirty="0"/>
          </a:p>
        </p:txBody>
      </p:sp>
      <p:sp>
        <p:nvSpPr>
          <p:cNvPr id="3" name="Content Placeholder 2"/>
          <p:cNvSpPr>
            <a:spLocks noGrp="1"/>
          </p:cNvSpPr>
          <p:nvPr>
            <p:ph idx="1"/>
          </p:nvPr>
        </p:nvSpPr>
        <p:spPr>
          <a:xfrm>
            <a:off x="467544" y="1196752"/>
            <a:ext cx="8229600" cy="5184576"/>
          </a:xfrm>
        </p:spPr>
        <p:txBody>
          <a:bodyPr>
            <a:noAutofit/>
          </a:bodyPr>
          <a:lstStyle/>
          <a:p>
            <a:r>
              <a:rPr lang="en-GB" dirty="0" smtClean="0"/>
              <a:t>Eclipse</a:t>
            </a:r>
          </a:p>
          <a:p>
            <a:pPr lvl="1"/>
            <a:r>
              <a:rPr lang="en-GB" dirty="0" smtClean="0"/>
              <a:t>Execute the Run Node Script for each node</a:t>
            </a:r>
          </a:p>
          <a:p>
            <a:pPr lvl="2"/>
            <a:r>
              <a:rPr lang="en-GB" dirty="0" smtClean="0"/>
              <a:t>each in a separate JVM</a:t>
            </a:r>
          </a:p>
          <a:p>
            <a:pPr lvl="1"/>
            <a:r>
              <a:rPr lang="en-GB" dirty="0" smtClean="0"/>
              <a:t>Execute the Run Root Node script</a:t>
            </a:r>
          </a:p>
          <a:p>
            <a:r>
              <a:rPr lang="en-GB" dirty="0" smtClean="0"/>
              <a:t>Network</a:t>
            </a:r>
          </a:p>
          <a:p>
            <a:pPr lvl="1"/>
            <a:r>
              <a:rPr lang="en-GB" dirty="0" smtClean="0"/>
              <a:t>Run each node </a:t>
            </a:r>
            <a:r>
              <a:rPr lang="en-GB" dirty="0"/>
              <a:t>on </a:t>
            </a:r>
            <a:r>
              <a:rPr lang="en-GB" dirty="0" err="1" smtClean="0"/>
              <a:t>aPC</a:t>
            </a:r>
            <a:endParaRPr lang="en-GB" dirty="0"/>
          </a:p>
          <a:p>
            <a:pPr lvl="1"/>
            <a:r>
              <a:rPr lang="en-GB" dirty="0" smtClean="0"/>
              <a:t>Run </a:t>
            </a:r>
            <a:r>
              <a:rPr lang="en-GB" dirty="0"/>
              <a:t>the Root Node on </a:t>
            </a:r>
            <a:r>
              <a:rPr lang="en-GB" dirty="0" smtClean="0"/>
              <a:t>another PC</a:t>
            </a:r>
            <a:endParaRPr lang="en-GB" dirty="0"/>
          </a:p>
          <a:p>
            <a:pPr marL="914400" lvl="2" indent="0">
              <a:buNone/>
            </a:pPr>
            <a:endParaRPr lang="en-GB" dirty="0"/>
          </a:p>
          <a:p>
            <a:pPr lvl="2"/>
            <a:endParaRPr lang="en-GB" dirty="0"/>
          </a:p>
        </p:txBody>
      </p:sp>
    </p:spTree>
    <p:extLst>
      <p:ext uri="{BB962C8B-B14F-4D97-AF65-F5344CB8AC3E}">
        <p14:creationId xmlns:p14="http://schemas.microsoft.com/office/powerpoint/2010/main" val="322786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Modification of the Agent</a:t>
            </a:r>
            <a:endParaRPr lang="en-GB" dirty="0"/>
          </a:p>
        </p:txBody>
      </p:sp>
      <p:sp>
        <p:nvSpPr>
          <p:cNvPr id="3" name="Content Placeholder 2"/>
          <p:cNvSpPr>
            <a:spLocks noGrp="1"/>
          </p:cNvSpPr>
          <p:nvPr>
            <p:ph idx="1"/>
          </p:nvPr>
        </p:nvSpPr>
        <p:spPr/>
        <p:txBody>
          <a:bodyPr/>
          <a:lstStyle/>
          <a:p>
            <a:r>
              <a:rPr lang="en-GB" dirty="0" smtClean="0"/>
              <a:t>The agent is modified so that from each node it visits it can send a message straight back to the root node</a:t>
            </a:r>
          </a:p>
          <a:p>
            <a:r>
              <a:rPr lang="en-GB" dirty="0" smtClean="0"/>
              <a:t>The root node will need to be modified</a:t>
            </a:r>
          </a:p>
          <a:p>
            <a:pPr lvl="1"/>
            <a:r>
              <a:rPr lang="en-GB" dirty="0" smtClean="0"/>
              <a:t>To provide the channel by which the agent will send messages to the root node.</a:t>
            </a:r>
          </a:p>
          <a:p>
            <a:pPr lvl="1"/>
            <a:r>
              <a:rPr lang="en-GB" dirty="0" smtClean="0"/>
              <a:t>This will be an net2one (input) channel end</a:t>
            </a:r>
          </a:p>
          <a:p>
            <a:pPr lvl="2"/>
            <a:r>
              <a:rPr lang="en-GB" dirty="0"/>
              <a:t>T</a:t>
            </a:r>
            <a:r>
              <a:rPr lang="en-GB" dirty="0" smtClean="0"/>
              <a:t>he channel address is a property of the agent</a:t>
            </a:r>
            <a:endParaRPr lang="en-GB" dirty="0"/>
          </a:p>
        </p:txBody>
      </p:sp>
    </p:spTree>
    <p:extLst>
      <p:ext uri="{BB962C8B-B14F-4D97-AF65-F5344CB8AC3E}">
        <p14:creationId xmlns:p14="http://schemas.microsoft.com/office/powerpoint/2010/main" val="326683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Root with Back Channel Network</a:t>
            </a:r>
            <a:endParaRPr lang="en-GB" dirty="0"/>
          </a:p>
        </p:txBody>
      </p:sp>
      <p:sp>
        <p:nvSpPr>
          <p:cNvPr id="4" name="TextBox 3"/>
          <p:cNvSpPr txBox="1"/>
          <p:nvPr/>
        </p:nvSpPr>
        <p:spPr>
          <a:xfrm>
            <a:off x="4445479" y="1806434"/>
            <a:ext cx="581698" cy="369332"/>
          </a:xfrm>
          <a:prstGeom prst="rect">
            <a:avLst/>
          </a:prstGeom>
          <a:noFill/>
          <a:ln>
            <a:solidFill>
              <a:schemeClr val="tx1"/>
            </a:solidFill>
          </a:ln>
        </p:spPr>
        <p:txBody>
          <a:bodyPr wrap="none" rtlCol="0">
            <a:spAutoFit/>
          </a:bodyPr>
          <a:lstStyle/>
          <a:p>
            <a:r>
              <a:rPr lang="en-GB" dirty="0" smtClean="0"/>
              <a:t>root</a:t>
            </a:r>
            <a:endParaRPr lang="en-GB" dirty="0"/>
          </a:p>
        </p:txBody>
      </p:sp>
      <p:sp>
        <p:nvSpPr>
          <p:cNvPr id="5" name="TextBox 4"/>
          <p:cNvSpPr txBox="1"/>
          <p:nvPr/>
        </p:nvSpPr>
        <p:spPr>
          <a:xfrm>
            <a:off x="6393103" y="235749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6" name="Straight Arrow Connector 5"/>
          <p:cNvCxnSpPr>
            <a:stCxn id="4" idx="3"/>
          </p:cNvCxnSpPr>
          <p:nvPr/>
        </p:nvCxnSpPr>
        <p:spPr>
          <a:xfrm>
            <a:off x="5027177" y="1991100"/>
            <a:ext cx="1365926" cy="366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2"/>
            <a:endCxn id="8" idx="3"/>
          </p:cNvCxnSpPr>
          <p:nvPr/>
        </p:nvCxnSpPr>
        <p:spPr>
          <a:xfrm flipH="1">
            <a:off x="5027177" y="2726822"/>
            <a:ext cx="1698710" cy="16069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1610" y="414908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sp>
        <p:nvSpPr>
          <p:cNvPr id="10" name="TextBox 9"/>
          <p:cNvSpPr txBox="1"/>
          <p:nvPr/>
        </p:nvSpPr>
        <p:spPr>
          <a:xfrm>
            <a:off x="1997414" y="235749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1" name="Straight Arrow Connector 10"/>
          <p:cNvCxnSpPr>
            <a:stCxn id="10" idx="0"/>
            <a:endCxn id="4" idx="1"/>
          </p:cNvCxnSpPr>
          <p:nvPr/>
        </p:nvCxnSpPr>
        <p:spPr>
          <a:xfrm flipV="1">
            <a:off x="2330198" y="1991100"/>
            <a:ext cx="2115281" cy="366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a:endCxn id="10" idx="2"/>
          </p:cNvCxnSpPr>
          <p:nvPr/>
        </p:nvCxnSpPr>
        <p:spPr>
          <a:xfrm flipH="1" flipV="1">
            <a:off x="2330198" y="2726822"/>
            <a:ext cx="2031412" cy="16069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4" idx="2"/>
          </p:cNvCxnSpPr>
          <p:nvPr/>
        </p:nvCxnSpPr>
        <p:spPr>
          <a:xfrm flipV="1">
            <a:off x="4694394" y="2175766"/>
            <a:ext cx="41934" cy="19733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1"/>
          </p:cNvCxnSpPr>
          <p:nvPr/>
        </p:nvCxnSpPr>
        <p:spPr>
          <a:xfrm flipH="1" flipV="1">
            <a:off x="5027177" y="2174295"/>
            <a:ext cx="1365926" cy="3678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flipV="1">
            <a:off x="2662981" y="2174295"/>
            <a:ext cx="1759414" cy="3678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03567" y="5237021"/>
            <a:ext cx="879707"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97414" y="5052356"/>
            <a:ext cx="6823057" cy="1200329"/>
          </a:xfrm>
          <a:prstGeom prst="rect">
            <a:avLst/>
          </a:prstGeom>
          <a:noFill/>
        </p:spPr>
        <p:txBody>
          <a:bodyPr wrap="square" rtlCol="0">
            <a:spAutoFit/>
          </a:bodyPr>
          <a:lstStyle/>
          <a:p>
            <a:r>
              <a:rPr lang="en-GB" dirty="0" smtClean="0"/>
              <a:t>The back channel is dynamically created by the agent on arrival at each node.  It carries the one2net channel end location with it as one of its properties.  Once the communication has taken place the agent can then destroy the channel end at the node.</a:t>
            </a:r>
            <a:endParaRPr lang="en-GB" dirty="0"/>
          </a:p>
        </p:txBody>
      </p:sp>
    </p:spTree>
    <p:extLst>
      <p:ext uri="{BB962C8B-B14F-4D97-AF65-F5344CB8AC3E}">
        <p14:creationId xmlns:p14="http://schemas.microsoft.com/office/powerpoint/2010/main" val="104290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Modified Agent</a:t>
            </a:r>
            <a:endParaRPr lang="en-GB" dirty="0"/>
          </a:p>
        </p:txBody>
      </p:sp>
      <p:sp>
        <p:nvSpPr>
          <p:cNvPr id="5" name="Rectangle 4"/>
          <p:cNvSpPr/>
          <p:nvPr/>
        </p:nvSpPr>
        <p:spPr>
          <a:xfrm>
            <a:off x="179512" y="1196752"/>
            <a:ext cx="6048672" cy="5078313"/>
          </a:xfrm>
          <a:prstGeom prst="rect">
            <a:avLst/>
          </a:prstGeom>
        </p:spPr>
        <p:txBody>
          <a:bodyPr wrap="square">
            <a:spAutoFit/>
          </a:bodyPr>
          <a:lstStyle/>
          <a:p>
            <a:r>
              <a:rPr lang="en-GB" dirty="0"/>
              <a:t>class </a:t>
            </a:r>
            <a:r>
              <a:rPr lang="en-GB" dirty="0" err="1"/>
              <a:t>BackAgent</a:t>
            </a:r>
            <a:r>
              <a:rPr lang="en-GB" dirty="0"/>
              <a:t> implements </a:t>
            </a:r>
            <a:r>
              <a:rPr lang="en-GB" dirty="0" err="1"/>
              <a:t>MobileAgent</a:t>
            </a:r>
            <a:r>
              <a:rPr lang="en-GB" dirty="0"/>
              <a:t> {</a:t>
            </a:r>
          </a:p>
          <a:p>
            <a:r>
              <a:rPr lang="en-GB" dirty="0"/>
              <a:t>  </a:t>
            </a:r>
          </a:p>
          <a:p>
            <a:r>
              <a:rPr lang="en-GB" dirty="0"/>
              <a:t>  </a:t>
            </a:r>
            <a:r>
              <a:rPr lang="en-GB" dirty="0" err="1"/>
              <a:t>def</a:t>
            </a:r>
            <a:r>
              <a:rPr lang="en-GB" dirty="0"/>
              <a:t> </a:t>
            </a:r>
            <a:r>
              <a:rPr lang="en-GB" dirty="0" err="1"/>
              <a:t>ChannelOutput</a:t>
            </a:r>
            <a:r>
              <a:rPr lang="en-GB" dirty="0"/>
              <a:t> </a:t>
            </a:r>
            <a:r>
              <a:rPr lang="en-GB" dirty="0" err="1"/>
              <a:t>toLocal</a:t>
            </a:r>
            <a:endParaRPr lang="en-GB" dirty="0"/>
          </a:p>
          <a:p>
            <a:r>
              <a:rPr lang="en-GB" dirty="0"/>
              <a:t>  </a:t>
            </a:r>
            <a:r>
              <a:rPr lang="en-GB" dirty="0" err="1"/>
              <a:t>def</a:t>
            </a:r>
            <a:r>
              <a:rPr lang="en-GB" dirty="0"/>
              <a:t> </a:t>
            </a:r>
            <a:r>
              <a:rPr lang="en-GB" dirty="0" err="1"/>
              <a:t>ChannelInput</a:t>
            </a:r>
            <a:r>
              <a:rPr lang="en-GB" dirty="0"/>
              <a:t> </a:t>
            </a:r>
            <a:r>
              <a:rPr lang="en-GB" dirty="0" err="1"/>
              <a:t>fromLocal</a:t>
            </a:r>
            <a:endParaRPr lang="en-GB" dirty="0"/>
          </a:p>
          <a:p>
            <a:r>
              <a:rPr lang="en-GB" dirty="0"/>
              <a:t>  </a:t>
            </a:r>
            <a:r>
              <a:rPr lang="en-GB" dirty="0" err="1"/>
              <a:t>def</a:t>
            </a:r>
            <a:r>
              <a:rPr lang="en-GB" dirty="0"/>
              <a:t> </a:t>
            </a:r>
            <a:r>
              <a:rPr lang="en-GB" dirty="0" err="1"/>
              <a:t>NetChannelLocation</a:t>
            </a:r>
            <a:r>
              <a:rPr lang="en-GB" dirty="0"/>
              <a:t> </a:t>
            </a:r>
            <a:r>
              <a:rPr lang="en-GB" dirty="0" err="1"/>
              <a:t>backChannel</a:t>
            </a:r>
            <a:endParaRPr lang="en-GB" dirty="0"/>
          </a:p>
          <a:p>
            <a:r>
              <a:rPr lang="en-GB" dirty="0"/>
              <a:t>  </a:t>
            </a:r>
            <a:r>
              <a:rPr lang="en-GB" dirty="0" err="1"/>
              <a:t>def</a:t>
            </a:r>
            <a:r>
              <a:rPr lang="en-GB" dirty="0"/>
              <a:t> results = [ </a:t>
            </a:r>
            <a:r>
              <a:rPr lang="en-GB" dirty="0" smtClean="0"/>
              <a:t>]</a:t>
            </a:r>
          </a:p>
          <a:p>
            <a:endParaRPr lang="en-GB" dirty="0"/>
          </a:p>
          <a:p>
            <a:r>
              <a:rPr lang="en-GB" dirty="0" smtClean="0"/>
              <a:t>  // connect and disconnect as before</a:t>
            </a:r>
            <a:endParaRPr lang="en-GB" dirty="0"/>
          </a:p>
          <a:p>
            <a:r>
              <a:rPr lang="en-GB" dirty="0"/>
              <a:t>                  </a:t>
            </a:r>
            <a:endParaRPr lang="en-GB" dirty="0" smtClean="0"/>
          </a:p>
          <a:p>
            <a:r>
              <a:rPr lang="en-GB" dirty="0"/>
              <a:t> void run() {</a:t>
            </a:r>
          </a:p>
          <a:p>
            <a:r>
              <a:rPr lang="en-GB" dirty="0"/>
              <a:t>    </a:t>
            </a:r>
            <a:r>
              <a:rPr lang="en-GB" dirty="0" err="1"/>
              <a:t>def</a:t>
            </a:r>
            <a:r>
              <a:rPr lang="en-GB" dirty="0"/>
              <a:t> </a:t>
            </a:r>
            <a:r>
              <a:rPr lang="en-GB" dirty="0" err="1"/>
              <a:t>toRoot</a:t>
            </a:r>
            <a:r>
              <a:rPr lang="en-GB" dirty="0"/>
              <a:t> = </a:t>
            </a:r>
            <a:r>
              <a:rPr lang="en-GB" dirty="0" smtClean="0"/>
              <a:t>NetChannel.</a:t>
            </a:r>
            <a:r>
              <a:rPr lang="en-GB" i="1" dirty="0" smtClean="0">
                <a:solidFill>
                  <a:srgbClr val="FF0000"/>
                </a:solidFill>
              </a:rPr>
              <a:t>one2net</a:t>
            </a:r>
            <a:r>
              <a:rPr lang="en-GB" i="1" dirty="0" smtClean="0"/>
              <a:t> </a:t>
            </a:r>
            <a:r>
              <a:rPr lang="en-GB" i="1" dirty="0"/>
              <a:t>(</a:t>
            </a:r>
            <a:r>
              <a:rPr lang="en-GB" i="1" dirty="0" err="1"/>
              <a:t>backChannel</a:t>
            </a:r>
            <a:r>
              <a:rPr lang="en-GB" i="1" dirty="0"/>
              <a:t>)</a:t>
            </a:r>
          </a:p>
          <a:p>
            <a:r>
              <a:rPr lang="en-GB" dirty="0"/>
              <a:t>    </a:t>
            </a:r>
            <a:r>
              <a:rPr lang="en-GB" dirty="0" err="1"/>
              <a:t>toLocal.write</a:t>
            </a:r>
            <a:r>
              <a:rPr lang="en-GB" dirty="0"/>
              <a:t> (results)</a:t>
            </a:r>
          </a:p>
          <a:p>
            <a:r>
              <a:rPr lang="en-GB" dirty="0"/>
              <a:t>    results = </a:t>
            </a:r>
            <a:r>
              <a:rPr lang="en-GB" dirty="0" err="1"/>
              <a:t>fromLocal.read</a:t>
            </a:r>
            <a:r>
              <a:rPr lang="en-GB" dirty="0"/>
              <a:t>()</a:t>
            </a:r>
          </a:p>
          <a:p>
            <a:r>
              <a:rPr lang="en-GB" dirty="0"/>
              <a:t>    </a:t>
            </a:r>
            <a:r>
              <a:rPr lang="en-GB" dirty="0" err="1"/>
              <a:t>def</a:t>
            </a:r>
            <a:r>
              <a:rPr lang="en-GB" dirty="0"/>
              <a:t> last = </a:t>
            </a:r>
            <a:r>
              <a:rPr lang="en-GB" dirty="0" err="1"/>
              <a:t>results.</a:t>
            </a:r>
            <a:r>
              <a:rPr lang="en-GB" u="sng" dirty="0" err="1"/>
              <a:t>size</a:t>
            </a:r>
            <a:r>
              <a:rPr lang="en-GB" u="sng" dirty="0"/>
              <a:t> - 1</a:t>
            </a:r>
          </a:p>
          <a:p>
            <a:r>
              <a:rPr lang="en-GB" dirty="0"/>
              <a:t>    </a:t>
            </a:r>
            <a:r>
              <a:rPr lang="en-GB" dirty="0" err="1"/>
              <a:t>toRoot.write</a:t>
            </a:r>
            <a:r>
              <a:rPr lang="en-GB" dirty="0"/>
              <a:t>(results[last])</a:t>
            </a:r>
          </a:p>
          <a:p>
            <a:r>
              <a:rPr lang="en-GB" dirty="0" smtClean="0"/>
              <a:t>  }</a:t>
            </a:r>
            <a:endParaRPr lang="en-GB" dirty="0"/>
          </a:p>
          <a:p>
            <a:endParaRPr lang="en-GB" dirty="0"/>
          </a:p>
          <a:p>
            <a:r>
              <a:rPr lang="en-GB" dirty="0"/>
              <a:t>}</a:t>
            </a:r>
          </a:p>
        </p:txBody>
      </p:sp>
      <p:sp>
        <p:nvSpPr>
          <p:cNvPr id="6" name="TextBox 5"/>
          <p:cNvSpPr txBox="1"/>
          <p:nvPr/>
        </p:nvSpPr>
        <p:spPr>
          <a:xfrm>
            <a:off x="5724129" y="1700808"/>
            <a:ext cx="3168352" cy="3970318"/>
          </a:xfrm>
          <a:prstGeom prst="rect">
            <a:avLst/>
          </a:prstGeom>
          <a:noFill/>
        </p:spPr>
        <p:txBody>
          <a:bodyPr wrap="square" rtlCol="0">
            <a:spAutoFit/>
          </a:bodyPr>
          <a:lstStyle/>
          <a:p>
            <a:r>
              <a:rPr lang="en-GB" dirty="0" smtClean="0">
                <a:solidFill>
                  <a:srgbClr val="002060"/>
                </a:solidFill>
              </a:rPr>
              <a:t>Property </a:t>
            </a:r>
            <a:r>
              <a:rPr lang="en-GB" b="1" dirty="0" err="1" smtClean="0">
                <a:solidFill>
                  <a:srgbClr val="002060"/>
                </a:solidFill>
              </a:rPr>
              <a:t>backChannel</a:t>
            </a:r>
            <a:r>
              <a:rPr lang="en-GB" dirty="0" smtClean="0">
                <a:solidFill>
                  <a:srgbClr val="002060"/>
                </a:solidFill>
              </a:rPr>
              <a:t> will be initialised to the location of the input end of the net2one channel in the root node</a:t>
            </a:r>
          </a:p>
          <a:p>
            <a:endParaRPr lang="en-GB" dirty="0">
              <a:solidFill>
                <a:srgbClr val="002060"/>
              </a:solidFill>
            </a:endParaRPr>
          </a:p>
          <a:p>
            <a:r>
              <a:rPr lang="en-GB" dirty="0" smtClean="0">
                <a:solidFill>
                  <a:srgbClr val="002060"/>
                </a:solidFill>
              </a:rPr>
              <a:t>When the run() method is invoked, on arrival at a node, the agent  creates the connection to the root node.</a:t>
            </a:r>
          </a:p>
          <a:p>
            <a:endParaRPr lang="en-GB" dirty="0" smtClean="0">
              <a:solidFill>
                <a:srgbClr val="002060"/>
              </a:solidFill>
            </a:endParaRPr>
          </a:p>
          <a:p>
            <a:r>
              <a:rPr lang="en-GB" dirty="0" smtClean="0">
                <a:solidFill>
                  <a:srgbClr val="002060"/>
                </a:solidFill>
              </a:rPr>
              <a:t>The agent then proceeds as before and then writes the results back to the root node using the created back channel. </a:t>
            </a:r>
            <a:endParaRPr lang="en-GB" dirty="0">
              <a:solidFill>
                <a:srgbClr val="002060"/>
              </a:solidFill>
            </a:endParaRPr>
          </a:p>
        </p:txBody>
      </p:sp>
    </p:spTree>
    <p:extLst>
      <p:ext uri="{BB962C8B-B14F-4D97-AF65-F5344CB8AC3E}">
        <p14:creationId xmlns:p14="http://schemas.microsoft.com/office/powerpoint/2010/main" val="1048414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Modified Root – addition of </a:t>
            </a:r>
            <a:r>
              <a:rPr lang="en-GB" dirty="0" err="1" smtClean="0"/>
              <a:t>backChannel</a:t>
            </a:r>
            <a:endParaRPr lang="en-GB" dirty="0"/>
          </a:p>
        </p:txBody>
      </p:sp>
      <p:sp>
        <p:nvSpPr>
          <p:cNvPr id="3" name="Rectangle 2"/>
          <p:cNvSpPr/>
          <p:nvPr/>
        </p:nvSpPr>
        <p:spPr>
          <a:xfrm>
            <a:off x="433035" y="1484784"/>
            <a:ext cx="5723141" cy="4247317"/>
          </a:xfrm>
          <a:prstGeom prst="rect">
            <a:avLst/>
          </a:prstGeom>
        </p:spPr>
        <p:txBody>
          <a:bodyPr wrap="square">
            <a:spAutoFit/>
          </a:bodyPr>
          <a:lstStyle/>
          <a:p>
            <a:r>
              <a:rPr lang="en-GB" dirty="0"/>
              <a:t>class </a:t>
            </a:r>
            <a:r>
              <a:rPr lang="en-GB" dirty="0" err="1"/>
              <a:t>BackRoot</a:t>
            </a:r>
            <a:r>
              <a:rPr lang="en-GB" dirty="0"/>
              <a:t> implements </a:t>
            </a:r>
            <a:r>
              <a:rPr lang="en-GB" dirty="0" err="1"/>
              <a:t>CSProcess</a:t>
            </a:r>
            <a:r>
              <a:rPr lang="en-GB" dirty="0"/>
              <a:t>{</a:t>
            </a:r>
          </a:p>
          <a:p>
            <a:r>
              <a:rPr lang="en-GB" dirty="0"/>
              <a:t>  </a:t>
            </a:r>
          </a:p>
          <a:p>
            <a:r>
              <a:rPr lang="en-GB" dirty="0"/>
              <a:t>  </a:t>
            </a:r>
            <a:r>
              <a:rPr lang="en-GB" dirty="0" err="1"/>
              <a:t>def</a:t>
            </a:r>
            <a:r>
              <a:rPr lang="en-GB" dirty="0"/>
              <a:t> </a:t>
            </a:r>
            <a:r>
              <a:rPr lang="en-GB" dirty="0" err="1"/>
              <a:t>ChannelInput</a:t>
            </a:r>
            <a:r>
              <a:rPr lang="en-GB" dirty="0"/>
              <a:t> </a:t>
            </a:r>
            <a:r>
              <a:rPr lang="en-GB" dirty="0" err="1"/>
              <a:t>inChannel</a:t>
            </a:r>
            <a:endParaRPr lang="en-GB" dirty="0"/>
          </a:p>
          <a:p>
            <a:r>
              <a:rPr lang="en-GB" dirty="0"/>
              <a:t>  </a:t>
            </a:r>
            <a:r>
              <a:rPr lang="en-GB" dirty="0" err="1"/>
              <a:t>def</a:t>
            </a:r>
            <a:r>
              <a:rPr lang="en-GB" dirty="0"/>
              <a:t> </a:t>
            </a:r>
            <a:r>
              <a:rPr lang="en-GB" dirty="0" err="1"/>
              <a:t>ChannelOutput</a:t>
            </a:r>
            <a:r>
              <a:rPr lang="en-GB" dirty="0"/>
              <a:t> </a:t>
            </a:r>
            <a:r>
              <a:rPr lang="en-GB" dirty="0" err="1"/>
              <a:t>outChannel</a:t>
            </a:r>
            <a:endParaRPr lang="en-GB" dirty="0"/>
          </a:p>
          <a:p>
            <a:r>
              <a:rPr lang="en-GB" dirty="0"/>
              <a:t>  </a:t>
            </a:r>
            <a:r>
              <a:rPr lang="en-GB" dirty="0" err="1"/>
              <a:t>def</a:t>
            </a:r>
            <a:r>
              <a:rPr lang="en-GB" dirty="0"/>
              <a:t> </a:t>
            </a:r>
            <a:r>
              <a:rPr lang="en-GB" dirty="0" err="1"/>
              <a:t>int</a:t>
            </a:r>
            <a:r>
              <a:rPr lang="en-GB" dirty="0"/>
              <a:t> iterations</a:t>
            </a:r>
          </a:p>
          <a:p>
            <a:r>
              <a:rPr lang="en-GB" dirty="0"/>
              <a:t>  </a:t>
            </a:r>
            <a:r>
              <a:rPr lang="en-GB" dirty="0" err="1"/>
              <a:t>def</a:t>
            </a:r>
            <a:r>
              <a:rPr lang="en-GB" dirty="0"/>
              <a:t> String </a:t>
            </a:r>
            <a:r>
              <a:rPr lang="en-GB" dirty="0" err="1"/>
              <a:t>initialValue</a:t>
            </a:r>
            <a:endParaRPr lang="en-GB" dirty="0"/>
          </a:p>
          <a:p>
            <a:r>
              <a:rPr lang="en-GB" dirty="0"/>
              <a:t>  </a:t>
            </a:r>
            <a:r>
              <a:rPr lang="en-GB" dirty="0" err="1"/>
              <a:t>def</a:t>
            </a:r>
            <a:r>
              <a:rPr lang="en-GB" dirty="0"/>
              <a:t> </a:t>
            </a:r>
            <a:r>
              <a:rPr lang="en-GB" dirty="0" err="1"/>
              <a:t>NetChannelInput</a:t>
            </a:r>
            <a:r>
              <a:rPr lang="en-GB" dirty="0"/>
              <a:t> </a:t>
            </a:r>
            <a:r>
              <a:rPr lang="en-GB" dirty="0" err="1">
                <a:solidFill>
                  <a:srgbClr val="FF0000"/>
                </a:solidFill>
              </a:rPr>
              <a:t>backChannel</a:t>
            </a:r>
            <a:endParaRPr lang="en-GB" dirty="0">
              <a:solidFill>
                <a:srgbClr val="FF0000"/>
              </a:solidFill>
            </a:endParaRPr>
          </a:p>
          <a:p>
            <a:r>
              <a:rPr lang="en-GB" dirty="0"/>
              <a:t>  </a:t>
            </a:r>
          </a:p>
          <a:p>
            <a:r>
              <a:rPr lang="en-GB" dirty="0"/>
              <a:t>  void run() {</a:t>
            </a:r>
          </a:p>
          <a:p>
            <a:r>
              <a:rPr lang="en-GB" dirty="0"/>
              <a:t>    </a:t>
            </a:r>
            <a:r>
              <a:rPr lang="en-GB" dirty="0" err="1"/>
              <a:t>def</a:t>
            </a:r>
            <a:r>
              <a:rPr lang="en-GB" dirty="0"/>
              <a:t> </a:t>
            </a:r>
            <a:r>
              <a:rPr lang="en-GB" dirty="0" smtClean="0"/>
              <a:t>N2A </a:t>
            </a:r>
            <a:r>
              <a:rPr lang="en-GB" dirty="0"/>
              <a:t>= </a:t>
            </a:r>
            <a:r>
              <a:rPr lang="en-GB" dirty="0" smtClean="0"/>
              <a:t>Channel.</a:t>
            </a:r>
            <a:r>
              <a:rPr lang="en-GB" i="1" dirty="0" smtClean="0"/>
              <a:t>one2one()</a:t>
            </a:r>
            <a:endParaRPr lang="en-GB" i="1" dirty="0"/>
          </a:p>
          <a:p>
            <a:r>
              <a:rPr lang="en-GB" dirty="0"/>
              <a:t>    </a:t>
            </a:r>
            <a:r>
              <a:rPr lang="en-GB" dirty="0" err="1"/>
              <a:t>def</a:t>
            </a:r>
            <a:r>
              <a:rPr lang="en-GB" dirty="0"/>
              <a:t> </a:t>
            </a:r>
            <a:r>
              <a:rPr lang="en-GB" dirty="0" smtClean="0"/>
              <a:t>A2N </a:t>
            </a:r>
            <a:r>
              <a:rPr lang="en-GB" dirty="0"/>
              <a:t>= </a:t>
            </a:r>
            <a:r>
              <a:rPr lang="en-GB" dirty="0" smtClean="0"/>
              <a:t>Channel.</a:t>
            </a:r>
            <a:r>
              <a:rPr lang="en-GB" i="1" dirty="0" smtClean="0"/>
              <a:t>one2one()  </a:t>
            </a:r>
            <a:endParaRPr lang="en-GB" i="1" dirty="0"/>
          </a:p>
          <a:p>
            <a:r>
              <a:rPr lang="en-GB" dirty="0"/>
              <a:t>    </a:t>
            </a:r>
            <a:r>
              <a:rPr lang="en-GB" dirty="0" err="1"/>
              <a:t>def</a:t>
            </a:r>
            <a:r>
              <a:rPr lang="en-GB" dirty="0"/>
              <a:t> </a:t>
            </a:r>
            <a:r>
              <a:rPr lang="en-GB" dirty="0" err="1"/>
              <a:t>ChannelInput</a:t>
            </a:r>
            <a:r>
              <a:rPr lang="en-GB" dirty="0"/>
              <a:t> </a:t>
            </a:r>
            <a:r>
              <a:rPr lang="en-GB" dirty="0" err="1"/>
              <a:t>toAgentInEnd</a:t>
            </a:r>
            <a:r>
              <a:rPr lang="en-GB" dirty="0"/>
              <a:t> = N2A.in()</a:t>
            </a:r>
          </a:p>
          <a:p>
            <a:r>
              <a:rPr lang="en-GB" dirty="0"/>
              <a:t>    </a:t>
            </a:r>
            <a:r>
              <a:rPr lang="en-GB" dirty="0" err="1"/>
              <a:t>def</a:t>
            </a:r>
            <a:r>
              <a:rPr lang="en-GB" dirty="0"/>
              <a:t> </a:t>
            </a:r>
            <a:r>
              <a:rPr lang="en-GB" dirty="0" err="1"/>
              <a:t>ChannelInput</a:t>
            </a:r>
            <a:r>
              <a:rPr lang="en-GB" dirty="0"/>
              <a:t> </a:t>
            </a:r>
            <a:r>
              <a:rPr lang="en-GB" dirty="0" err="1"/>
              <a:t>fromAgentInEnd</a:t>
            </a:r>
            <a:r>
              <a:rPr lang="en-GB" dirty="0"/>
              <a:t> = A2N.in()</a:t>
            </a:r>
          </a:p>
          <a:p>
            <a:r>
              <a:rPr lang="en-GB" dirty="0"/>
              <a:t>    </a:t>
            </a:r>
            <a:r>
              <a:rPr lang="en-GB" dirty="0" err="1"/>
              <a:t>def</a:t>
            </a:r>
            <a:r>
              <a:rPr lang="en-GB" dirty="0"/>
              <a:t> </a:t>
            </a:r>
            <a:r>
              <a:rPr lang="en-GB" dirty="0" err="1"/>
              <a:t>ChannelOutput</a:t>
            </a:r>
            <a:r>
              <a:rPr lang="en-GB" dirty="0"/>
              <a:t> </a:t>
            </a:r>
            <a:r>
              <a:rPr lang="en-GB" dirty="0" err="1"/>
              <a:t>toAgentOutEnd</a:t>
            </a:r>
            <a:r>
              <a:rPr lang="en-GB" dirty="0"/>
              <a:t> = N2A.out()</a:t>
            </a:r>
          </a:p>
          <a:p>
            <a:r>
              <a:rPr lang="en-GB" dirty="0"/>
              <a:t>    </a:t>
            </a:r>
            <a:r>
              <a:rPr lang="en-GB" dirty="0" err="1"/>
              <a:t>def</a:t>
            </a:r>
            <a:r>
              <a:rPr lang="en-GB" dirty="0"/>
              <a:t> </a:t>
            </a:r>
            <a:r>
              <a:rPr lang="en-GB" dirty="0" err="1"/>
              <a:t>ChannelOutput</a:t>
            </a:r>
            <a:r>
              <a:rPr lang="en-GB" dirty="0"/>
              <a:t> </a:t>
            </a:r>
            <a:r>
              <a:rPr lang="en-GB" dirty="0" err="1"/>
              <a:t>fromAgentOutEnd</a:t>
            </a:r>
            <a:r>
              <a:rPr lang="en-GB" dirty="0"/>
              <a:t> = A2N.out</a:t>
            </a:r>
            <a:r>
              <a:rPr lang="en-GB" dirty="0" smtClean="0"/>
              <a:t>()</a:t>
            </a:r>
            <a:endParaRPr lang="en-GB" dirty="0"/>
          </a:p>
        </p:txBody>
      </p:sp>
      <p:sp>
        <p:nvSpPr>
          <p:cNvPr id="4" name="TextBox 3"/>
          <p:cNvSpPr txBox="1"/>
          <p:nvPr/>
        </p:nvSpPr>
        <p:spPr>
          <a:xfrm>
            <a:off x="5420184" y="2931271"/>
            <a:ext cx="3528392" cy="923330"/>
          </a:xfrm>
          <a:prstGeom prst="rect">
            <a:avLst/>
          </a:prstGeom>
          <a:noFill/>
        </p:spPr>
        <p:txBody>
          <a:bodyPr wrap="square" rtlCol="0">
            <a:spAutoFit/>
          </a:bodyPr>
          <a:lstStyle/>
          <a:p>
            <a:r>
              <a:rPr lang="en-GB" dirty="0" smtClean="0">
                <a:solidFill>
                  <a:srgbClr val="002060"/>
                </a:solidFill>
              </a:rPr>
              <a:t>The property </a:t>
            </a:r>
            <a:r>
              <a:rPr lang="en-GB" b="1" dirty="0" err="1" smtClean="0">
                <a:solidFill>
                  <a:srgbClr val="002060"/>
                </a:solidFill>
              </a:rPr>
              <a:t>backChannel</a:t>
            </a:r>
            <a:r>
              <a:rPr lang="en-GB" dirty="0" smtClean="0">
                <a:solidFill>
                  <a:srgbClr val="002060"/>
                </a:solidFill>
              </a:rPr>
              <a:t> is initialised with the net2one input channel</a:t>
            </a:r>
            <a:endParaRPr lang="en-GB" dirty="0">
              <a:solidFill>
                <a:srgbClr val="002060"/>
              </a:solidFill>
            </a:endParaRPr>
          </a:p>
        </p:txBody>
      </p:sp>
    </p:spTree>
    <p:extLst>
      <p:ext uri="{BB962C8B-B14F-4D97-AF65-F5344CB8AC3E}">
        <p14:creationId xmlns:p14="http://schemas.microsoft.com/office/powerpoint/2010/main" val="309621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Mobile Agent - Definition</a:t>
            </a:r>
            <a:endParaRPr lang="en-GB" dirty="0"/>
          </a:p>
        </p:txBody>
      </p:sp>
      <p:sp>
        <p:nvSpPr>
          <p:cNvPr id="3" name="Content Placeholder 2"/>
          <p:cNvSpPr>
            <a:spLocks noGrp="1"/>
          </p:cNvSpPr>
          <p:nvPr>
            <p:ph idx="1"/>
          </p:nvPr>
        </p:nvSpPr>
        <p:spPr>
          <a:xfrm>
            <a:off x="457200" y="1600200"/>
            <a:ext cx="8363272" cy="4525963"/>
          </a:xfrm>
        </p:spPr>
        <p:txBody>
          <a:bodyPr>
            <a:normAutofit fontScale="92500"/>
          </a:bodyPr>
          <a:lstStyle/>
          <a:p>
            <a:r>
              <a:rPr lang="en-GB" dirty="0" smtClean="0"/>
              <a:t>A unit of processing that can be made to visit a number of nodes</a:t>
            </a:r>
          </a:p>
          <a:p>
            <a:r>
              <a:rPr lang="en-GB" dirty="0" smtClean="0"/>
              <a:t>On arrival the agent connects itself to the node’s process structure</a:t>
            </a:r>
          </a:p>
          <a:p>
            <a:r>
              <a:rPr lang="en-GB" dirty="0" smtClean="0"/>
              <a:t>The agent then interacts with the node</a:t>
            </a:r>
          </a:p>
          <a:p>
            <a:r>
              <a:rPr lang="en-GB" dirty="0" smtClean="0"/>
              <a:t>The agent then disconnects itself from the node</a:t>
            </a:r>
          </a:p>
          <a:p>
            <a:r>
              <a:rPr lang="en-GB" dirty="0" smtClean="0"/>
              <a:t>The agent causes itself to be sent to another node</a:t>
            </a:r>
          </a:p>
          <a:p>
            <a:r>
              <a:rPr lang="en-GB" dirty="0" smtClean="0"/>
              <a:t>In due course it may return to the originating node</a:t>
            </a:r>
            <a:endParaRPr lang="en-GB" dirty="0"/>
          </a:p>
        </p:txBody>
      </p:sp>
    </p:spTree>
    <p:extLst>
      <p:ext uri="{BB962C8B-B14F-4D97-AF65-F5344CB8AC3E}">
        <p14:creationId xmlns:p14="http://schemas.microsoft.com/office/powerpoint/2010/main" val="172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 Channel Initialisation and Agent construction</a:t>
            </a:r>
            <a:endParaRPr lang="en-GB" dirty="0"/>
          </a:p>
        </p:txBody>
      </p:sp>
      <p:sp>
        <p:nvSpPr>
          <p:cNvPr id="3" name="Rectangle 2"/>
          <p:cNvSpPr/>
          <p:nvPr/>
        </p:nvSpPr>
        <p:spPr>
          <a:xfrm>
            <a:off x="107504" y="1576038"/>
            <a:ext cx="6912768" cy="2585323"/>
          </a:xfrm>
          <a:prstGeom prst="rect">
            <a:avLst/>
          </a:prstGeom>
        </p:spPr>
        <p:txBody>
          <a:bodyPr wrap="square">
            <a:spAutoFit/>
          </a:bodyPr>
          <a:lstStyle/>
          <a:p>
            <a:r>
              <a:rPr lang="en-GB" dirty="0"/>
              <a:t> </a:t>
            </a:r>
            <a:r>
              <a:rPr lang="en-GB" dirty="0" smtClean="0"/>
              <a:t>   </a:t>
            </a:r>
            <a:r>
              <a:rPr lang="en-GB" dirty="0" err="1" smtClean="0"/>
              <a:t>def</a:t>
            </a:r>
            <a:r>
              <a:rPr lang="en-GB" dirty="0" smtClean="0"/>
              <a:t> </a:t>
            </a:r>
            <a:r>
              <a:rPr lang="en-GB" dirty="0" err="1"/>
              <a:t>backChannelLocation</a:t>
            </a:r>
            <a:r>
              <a:rPr lang="en-GB" dirty="0"/>
              <a:t> = </a:t>
            </a:r>
            <a:r>
              <a:rPr lang="en-GB" dirty="0" err="1"/>
              <a:t>backChannel.getChannelLocation</a:t>
            </a:r>
            <a:r>
              <a:rPr lang="en-GB" dirty="0"/>
              <a:t>()</a:t>
            </a:r>
          </a:p>
          <a:p>
            <a:r>
              <a:rPr lang="en-GB" dirty="0"/>
              <a:t>    </a:t>
            </a:r>
          </a:p>
          <a:p>
            <a:r>
              <a:rPr lang="en-GB" dirty="0"/>
              <a:t>    </a:t>
            </a:r>
            <a:r>
              <a:rPr lang="en-GB" dirty="0" err="1"/>
              <a:t>def</a:t>
            </a:r>
            <a:r>
              <a:rPr lang="en-GB" dirty="0"/>
              <a:t> </a:t>
            </a:r>
            <a:r>
              <a:rPr lang="en-GB" dirty="0" err="1"/>
              <a:t>theAgent</a:t>
            </a:r>
            <a:r>
              <a:rPr lang="en-GB" dirty="0"/>
              <a:t> = new </a:t>
            </a:r>
            <a:r>
              <a:rPr lang="en-GB" dirty="0" err="1" smtClean="0"/>
              <a:t>BackAgent</a:t>
            </a:r>
            <a:r>
              <a:rPr lang="en-GB" dirty="0" smtClean="0"/>
              <a:t> ( </a:t>
            </a:r>
            <a:r>
              <a:rPr lang="en-GB" dirty="0"/>
              <a:t>results: [</a:t>
            </a:r>
            <a:r>
              <a:rPr lang="en-GB" dirty="0" err="1"/>
              <a:t>initialValue</a:t>
            </a:r>
            <a:r>
              <a:rPr lang="en-GB" dirty="0"/>
              <a:t>],</a:t>
            </a:r>
          </a:p>
          <a:p>
            <a:r>
              <a:rPr lang="en-GB" dirty="0"/>
              <a:t>                                  </a:t>
            </a:r>
            <a:r>
              <a:rPr lang="en-GB" dirty="0" smtClean="0"/>
              <a:t>                            </a:t>
            </a:r>
            <a:r>
              <a:rPr lang="en-GB" dirty="0" err="1" smtClean="0"/>
              <a:t>backChannel</a:t>
            </a:r>
            <a:r>
              <a:rPr lang="en-GB" dirty="0"/>
              <a:t>: </a:t>
            </a:r>
            <a:r>
              <a:rPr lang="en-GB" dirty="0" err="1"/>
              <a:t>backChannelLocation</a:t>
            </a:r>
            <a:r>
              <a:rPr lang="en-GB" dirty="0"/>
              <a:t>)</a:t>
            </a:r>
          </a:p>
          <a:p>
            <a:r>
              <a:rPr lang="en-GB" dirty="0"/>
              <a:t>    </a:t>
            </a:r>
          </a:p>
          <a:p>
            <a:r>
              <a:rPr lang="en-GB" dirty="0"/>
              <a:t>    </a:t>
            </a:r>
            <a:r>
              <a:rPr lang="en-GB" dirty="0" err="1"/>
              <a:t>def</a:t>
            </a:r>
            <a:r>
              <a:rPr lang="en-GB" dirty="0"/>
              <a:t> </a:t>
            </a:r>
            <a:r>
              <a:rPr lang="en-GB" dirty="0" err="1"/>
              <a:t>rootAlt</a:t>
            </a:r>
            <a:r>
              <a:rPr lang="en-GB" dirty="0"/>
              <a:t> = new ALT ( [</a:t>
            </a:r>
            <a:r>
              <a:rPr lang="en-GB" dirty="0" err="1"/>
              <a:t>inChannel</a:t>
            </a:r>
            <a:r>
              <a:rPr lang="en-GB" dirty="0"/>
              <a:t>, </a:t>
            </a:r>
            <a:r>
              <a:rPr lang="en-GB" dirty="0" err="1"/>
              <a:t>backChannel</a:t>
            </a:r>
            <a:r>
              <a:rPr lang="en-GB" dirty="0"/>
              <a:t>])</a:t>
            </a:r>
          </a:p>
          <a:p>
            <a:r>
              <a:rPr lang="en-GB" dirty="0"/>
              <a:t>    </a:t>
            </a:r>
            <a:r>
              <a:rPr lang="en-GB" dirty="0" err="1"/>
              <a:t>outChannel.write</a:t>
            </a:r>
            <a:r>
              <a:rPr lang="en-GB" dirty="0"/>
              <a:t>(</a:t>
            </a:r>
            <a:r>
              <a:rPr lang="en-GB" dirty="0" err="1"/>
              <a:t>theAgent</a:t>
            </a:r>
            <a:r>
              <a:rPr lang="en-GB" dirty="0"/>
              <a:t>)</a:t>
            </a:r>
          </a:p>
          <a:p>
            <a:r>
              <a:rPr lang="en-GB" dirty="0"/>
              <a:t>    </a:t>
            </a:r>
            <a:r>
              <a:rPr lang="en-GB" dirty="0" err="1"/>
              <a:t>def</a:t>
            </a:r>
            <a:r>
              <a:rPr lang="en-GB" dirty="0"/>
              <a:t> </a:t>
            </a:r>
            <a:r>
              <a:rPr lang="en-GB" dirty="0" err="1"/>
              <a:t>i</a:t>
            </a:r>
            <a:r>
              <a:rPr lang="en-GB" dirty="0"/>
              <a:t> = 1</a:t>
            </a:r>
          </a:p>
          <a:p>
            <a:r>
              <a:rPr lang="en-GB" dirty="0"/>
              <a:t>    </a:t>
            </a:r>
            <a:r>
              <a:rPr lang="en-GB" dirty="0" err="1"/>
              <a:t>def</a:t>
            </a:r>
            <a:r>
              <a:rPr lang="en-GB" dirty="0"/>
              <a:t> running = true</a:t>
            </a:r>
          </a:p>
        </p:txBody>
      </p:sp>
      <p:sp>
        <p:nvSpPr>
          <p:cNvPr id="4" name="TextBox 3"/>
          <p:cNvSpPr txBox="1"/>
          <p:nvPr/>
        </p:nvSpPr>
        <p:spPr>
          <a:xfrm>
            <a:off x="6444209" y="1391372"/>
            <a:ext cx="2592288" cy="2308324"/>
          </a:xfrm>
          <a:prstGeom prst="rect">
            <a:avLst/>
          </a:prstGeom>
          <a:noFill/>
        </p:spPr>
        <p:txBody>
          <a:bodyPr wrap="square" rtlCol="0">
            <a:spAutoFit/>
          </a:bodyPr>
          <a:lstStyle/>
          <a:p>
            <a:r>
              <a:rPr lang="en-GB" dirty="0" smtClean="0">
                <a:solidFill>
                  <a:srgbClr val="002060"/>
                </a:solidFill>
              </a:rPr>
              <a:t>Get the location of the back location.</a:t>
            </a:r>
          </a:p>
          <a:p>
            <a:r>
              <a:rPr lang="en-GB" dirty="0" smtClean="0">
                <a:solidFill>
                  <a:srgbClr val="002060"/>
                </a:solidFill>
              </a:rPr>
              <a:t>Construct an instance of 	</a:t>
            </a:r>
            <a:r>
              <a:rPr lang="en-GB" dirty="0" err="1" smtClean="0">
                <a:solidFill>
                  <a:srgbClr val="002060"/>
                </a:solidFill>
              </a:rPr>
              <a:t>BackAgent</a:t>
            </a:r>
            <a:r>
              <a:rPr lang="en-GB" dirty="0" smtClean="0">
                <a:solidFill>
                  <a:srgbClr val="002060"/>
                </a:solidFill>
              </a:rPr>
              <a:t> with 	the </a:t>
            </a:r>
            <a:r>
              <a:rPr lang="en-GB" dirty="0" err="1" smtClean="0">
                <a:solidFill>
                  <a:srgbClr val="002060"/>
                </a:solidFill>
              </a:rPr>
              <a:t>backChannelLocation</a:t>
            </a:r>
            <a:r>
              <a:rPr lang="en-GB" dirty="0" smtClean="0">
                <a:solidFill>
                  <a:srgbClr val="002060"/>
                </a:solidFill>
              </a:rPr>
              <a:t> passed as a property value.</a:t>
            </a:r>
            <a:endParaRPr lang="en-GB" dirty="0">
              <a:solidFill>
                <a:srgbClr val="002060"/>
              </a:solidFill>
            </a:endParaRPr>
          </a:p>
        </p:txBody>
      </p:sp>
      <p:sp>
        <p:nvSpPr>
          <p:cNvPr id="5" name="TextBox 4"/>
          <p:cNvSpPr txBox="1"/>
          <p:nvPr/>
        </p:nvSpPr>
        <p:spPr>
          <a:xfrm>
            <a:off x="323528" y="4581128"/>
            <a:ext cx="8424936" cy="1200329"/>
          </a:xfrm>
          <a:prstGeom prst="rect">
            <a:avLst/>
          </a:prstGeom>
          <a:noFill/>
        </p:spPr>
        <p:txBody>
          <a:bodyPr wrap="square" rtlCol="0">
            <a:spAutoFit/>
          </a:bodyPr>
          <a:lstStyle/>
          <a:p>
            <a:r>
              <a:rPr lang="en-GB" dirty="0" smtClean="0"/>
              <a:t>The root node now has two input channels, therefore an alternative is required to non-deterministically choose between inputs.  In fact the </a:t>
            </a:r>
            <a:r>
              <a:rPr lang="en-GB" b="1" dirty="0" err="1" smtClean="0"/>
              <a:t>inChannel</a:t>
            </a:r>
            <a:r>
              <a:rPr lang="en-GB" dirty="0" smtClean="0"/>
              <a:t> will only be enabled when the agent returns to the root node.  The </a:t>
            </a:r>
            <a:r>
              <a:rPr lang="en-GB" b="1" dirty="0" err="1" smtClean="0"/>
              <a:t>backChannel</a:t>
            </a:r>
            <a:r>
              <a:rPr lang="en-GB" dirty="0" smtClean="0"/>
              <a:t> will be enabled each time the agent moves to another node.</a:t>
            </a:r>
            <a:endParaRPr lang="en-GB" dirty="0"/>
          </a:p>
        </p:txBody>
      </p:sp>
    </p:spTree>
    <p:extLst>
      <p:ext uri="{BB962C8B-B14F-4D97-AF65-F5344CB8AC3E}">
        <p14:creationId xmlns:p14="http://schemas.microsoft.com/office/powerpoint/2010/main" val="39133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Root – main loop</a:t>
            </a:r>
            <a:endParaRPr lang="en-GB" dirty="0"/>
          </a:p>
        </p:txBody>
      </p:sp>
      <p:sp>
        <p:nvSpPr>
          <p:cNvPr id="3" name="Rectangle 2"/>
          <p:cNvSpPr/>
          <p:nvPr/>
        </p:nvSpPr>
        <p:spPr>
          <a:xfrm>
            <a:off x="179512" y="1340768"/>
            <a:ext cx="5184576" cy="3693319"/>
          </a:xfrm>
          <a:prstGeom prst="rect">
            <a:avLst/>
          </a:prstGeom>
        </p:spPr>
        <p:txBody>
          <a:bodyPr wrap="square">
            <a:spAutoFit/>
          </a:bodyPr>
          <a:lstStyle/>
          <a:p>
            <a:r>
              <a:rPr lang="en-GB" b="1" dirty="0"/>
              <a:t> </a:t>
            </a:r>
            <a:r>
              <a:rPr lang="en-GB" dirty="0"/>
              <a:t>while ( running) {</a:t>
            </a:r>
          </a:p>
          <a:p>
            <a:r>
              <a:rPr lang="en-GB" dirty="0"/>
              <a:t>      </a:t>
            </a:r>
            <a:r>
              <a:rPr lang="en-GB" dirty="0" err="1"/>
              <a:t>def</a:t>
            </a:r>
            <a:r>
              <a:rPr lang="en-GB" dirty="0"/>
              <a:t> index = </a:t>
            </a:r>
            <a:r>
              <a:rPr lang="en-GB" dirty="0" err="1"/>
              <a:t>rootAlt.select</a:t>
            </a:r>
            <a:r>
              <a:rPr lang="en-GB" dirty="0"/>
              <a:t>()</a:t>
            </a:r>
          </a:p>
          <a:p>
            <a:r>
              <a:rPr lang="en-GB" dirty="0"/>
              <a:t>      switch (index) {</a:t>
            </a:r>
          </a:p>
          <a:p>
            <a:r>
              <a:rPr lang="en-GB" dirty="0"/>
              <a:t>        case 0:// agent has returned</a:t>
            </a:r>
          </a:p>
          <a:p>
            <a:endParaRPr lang="en-GB" dirty="0" smtClean="0"/>
          </a:p>
          <a:p>
            <a:r>
              <a:rPr lang="en-GB" dirty="0" smtClean="0"/>
              <a:t>           // see the following slide</a:t>
            </a:r>
          </a:p>
          <a:p>
            <a:endParaRPr lang="en-GB" dirty="0"/>
          </a:p>
          <a:p>
            <a:r>
              <a:rPr lang="en-GB" dirty="0" smtClean="0"/>
              <a:t>        case </a:t>
            </a:r>
            <a:r>
              <a:rPr lang="en-GB" dirty="0"/>
              <a:t>1:  // message on back channel</a:t>
            </a:r>
          </a:p>
          <a:p>
            <a:r>
              <a:rPr lang="en-GB" dirty="0"/>
              <a:t>          </a:t>
            </a:r>
            <a:r>
              <a:rPr lang="en-GB" dirty="0" err="1"/>
              <a:t>def</a:t>
            </a:r>
            <a:r>
              <a:rPr lang="en-GB" dirty="0"/>
              <a:t> </a:t>
            </a:r>
            <a:r>
              <a:rPr lang="en-GB" dirty="0" err="1"/>
              <a:t>backValue</a:t>
            </a:r>
            <a:r>
              <a:rPr lang="en-GB" dirty="0"/>
              <a:t> = </a:t>
            </a:r>
            <a:r>
              <a:rPr lang="en-GB" dirty="0" err="1"/>
              <a:t>backChannel.read</a:t>
            </a:r>
            <a:r>
              <a:rPr lang="en-GB" dirty="0"/>
              <a:t>()</a:t>
            </a:r>
          </a:p>
          <a:p>
            <a:r>
              <a:rPr lang="en-GB" dirty="0"/>
              <a:t>          </a:t>
            </a:r>
            <a:r>
              <a:rPr lang="en-GB" i="1" dirty="0" err="1"/>
              <a:t>println</a:t>
            </a:r>
            <a:r>
              <a:rPr lang="en-GB" i="1" dirty="0"/>
              <a:t> "Root: Iteration $</a:t>
            </a:r>
            <a:r>
              <a:rPr lang="en-GB" i="1" dirty="0" err="1"/>
              <a:t>i</a:t>
            </a:r>
            <a:r>
              <a:rPr lang="en-GB" i="1" dirty="0"/>
              <a:t>: received $</a:t>
            </a:r>
            <a:r>
              <a:rPr lang="en-GB" i="1" dirty="0" err="1"/>
              <a:t>backValue</a:t>
            </a:r>
            <a:r>
              <a:rPr lang="en-GB" i="1" dirty="0"/>
              <a:t>"</a:t>
            </a:r>
          </a:p>
          <a:p>
            <a:r>
              <a:rPr lang="en-GB" dirty="0"/>
              <a:t>          break</a:t>
            </a:r>
          </a:p>
          <a:p>
            <a:r>
              <a:rPr lang="en-GB" dirty="0"/>
              <a:t>      }</a:t>
            </a:r>
          </a:p>
          <a:p>
            <a:r>
              <a:rPr lang="en-GB" dirty="0"/>
              <a:t>   </a:t>
            </a:r>
            <a:r>
              <a:rPr lang="en-GB" dirty="0" smtClean="0"/>
              <a:t>}</a:t>
            </a:r>
            <a:endParaRPr lang="en-GB" dirty="0"/>
          </a:p>
        </p:txBody>
      </p:sp>
      <p:sp>
        <p:nvSpPr>
          <p:cNvPr id="4" name="TextBox 3"/>
          <p:cNvSpPr txBox="1"/>
          <p:nvPr/>
        </p:nvSpPr>
        <p:spPr>
          <a:xfrm>
            <a:off x="5148064" y="1484784"/>
            <a:ext cx="3816424" cy="2308324"/>
          </a:xfrm>
          <a:prstGeom prst="rect">
            <a:avLst/>
          </a:prstGeom>
          <a:noFill/>
        </p:spPr>
        <p:txBody>
          <a:bodyPr wrap="square" rtlCol="0">
            <a:spAutoFit/>
          </a:bodyPr>
          <a:lstStyle/>
          <a:p>
            <a:r>
              <a:rPr lang="en-GB" dirty="0" smtClean="0">
                <a:solidFill>
                  <a:srgbClr val="002060"/>
                </a:solidFill>
              </a:rPr>
              <a:t>Determine the index of the enabled channel in the alternative.</a:t>
            </a:r>
          </a:p>
          <a:p>
            <a:endParaRPr lang="en-GB" dirty="0">
              <a:solidFill>
                <a:srgbClr val="002060"/>
              </a:solidFill>
            </a:endParaRPr>
          </a:p>
          <a:p>
            <a:endParaRPr lang="en-GB" dirty="0" smtClean="0">
              <a:solidFill>
                <a:srgbClr val="002060"/>
              </a:solidFill>
            </a:endParaRPr>
          </a:p>
          <a:p>
            <a:endParaRPr lang="en-GB" dirty="0">
              <a:solidFill>
                <a:srgbClr val="002060"/>
              </a:solidFill>
            </a:endParaRPr>
          </a:p>
          <a:p>
            <a:endParaRPr lang="en-GB" dirty="0" smtClean="0">
              <a:solidFill>
                <a:srgbClr val="002060"/>
              </a:solidFill>
            </a:endParaRPr>
          </a:p>
          <a:p>
            <a:r>
              <a:rPr lang="en-GB" dirty="0" smtClean="0">
                <a:solidFill>
                  <a:srgbClr val="002060"/>
                </a:solidFill>
              </a:rPr>
              <a:t>Read a value from the back channel and just print out its value.</a:t>
            </a:r>
            <a:endParaRPr lang="en-GB" dirty="0">
              <a:solidFill>
                <a:srgbClr val="002060"/>
              </a:solidFill>
            </a:endParaRPr>
          </a:p>
        </p:txBody>
      </p:sp>
    </p:spTree>
    <p:extLst>
      <p:ext uri="{BB962C8B-B14F-4D97-AF65-F5344CB8AC3E}">
        <p14:creationId xmlns:p14="http://schemas.microsoft.com/office/powerpoint/2010/main" val="81080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a:t>Back Root </a:t>
            </a:r>
            <a:r>
              <a:rPr lang="en-GB" dirty="0" smtClean="0"/>
              <a:t>– the returned agent</a:t>
            </a:r>
            <a:endParaRPr lang="en-GB" dirty="0"/>
          </a:p>
        </p:txBody>
      </p:sp>
      <p:sp>
        <p:nvSpPr>
          <p:cNvPr id="3" name="Rectangle 2"/>
          <p:cNvSpPr/>
          <p:nvPr/>
        </p:nvSpPr>
        <p:spPr>
          <a:xfrm>
            <a:off x="227580" y="1124744"/>
            <a:ext cx="5928596" cy="5632311"/>
          </a:xfrm>
          <a:prstGeom prst="rect">
            <a:avLst/>
          </a:prstGeom>
        </p:spPr>
        <p:txBody>
          <a:bodyPr wrap="square">
            <a:spAutoFit/>
          </a:bodyPr>
          <a:lstStyle/>
          <a:p>
            <a:r>
              <a:rPr lang="en-GB" dirty="0"/>
              <a:t> case 0:// agent has returned</a:t>
            </a:r>
          </a:p>
          <a:p>
            <a:r>
              <a:rPr lang="en-GB" dirty="0"/>
              <a:t>          </a:t>
            </a:r>
            <a:r>
              <a:rPr lang="en-GB" dirty="0" err="1"/>
              <a:t>theAgent</a:t>
            </a:r>
            <a:r>
              <a:rPr lang="en-GB" dirty="0"/>
              <a:t> = </a:t>
            </a:r>
            <a:r>
              <a:rPr lang="en-GB" dirty="0" err="1"/>
              <a:t>inChannel.read</a:t>
            </a:r>
            <a:r>
              <a:rPr lang="en-GB" dirty="0"/>
              <a:t>()</a:t>
            </a:r>
          </a:p>
          <a:p>
            <a:r>
              <a:rPr lang="en-GB" dirty="0"/>
              <a:t>          </a:t>
            </a:r>
            <a:r>
              <a:rPr lang="en-GB" dirty="0" err="1"/>
              <a:t>theAgent.connect</a:t>
            </a:r>
            <a:r>
              <a:rPr lang="en-GB" dirty="0"/>
              <a:t> ( [</a:t>
            </a:r>
            <a:r>
              <a:rPr lang="en-GB" dirty="0" err="1"/>
              <a:t>fromAgentOutEnd</a:t>
            </a:r>
            <a:r>
              <a:rPr lang="en-GB" dirty="0"/>
              <a:t>, </a:t>
            </a:r>
            <a:r>
              <a:rPr lang="en-GB" dirty="0" err="1"/>
              <a:t>toAgentInEnd</a:t>
            </a:r>
            <a:r>
              <a:rPr lang="en-GB" dirty="0"/>
              <a:t>] )</a:t>
            </a:r>
          </a:p>
          <a:p>
            <a:r>
              <a:rPr lang="en-GB" dirty="0"/>
              <a:t>          </a:t>
            </a:r>
            <a:r>
              <a:rPr lang="en-GB" dirty="0" err="1"/>
              <a:t>def</a:t>
            </a:r>
            <a:r>
              <a:rPr lang="en-GB" dirty="0"/>
              <a:t> </a:t>
            </a:r>
            <a:r>
              <a:rPr lang="en-GB" dirty="0" err="1"/>
              <a:t>agentManager</a:t>
            </a:r>
            <a:r>
              <a:rPr lang="en-GB" dirty="0"/>
              <a:t> = new </a:t>
            </a:r>
            <a:r>
              <a:rPr lang="en-GB" dirty="0" err="1"/>
              <a:t>ProcessManager</a:t>
            </a:r>
            <a:r>
              <a:rPr lang="en-GB" dirty="0"/>
              <a:t> (</a:t>
            </a:r>
            <a:r>
              <a:rPr lang="en-GB" dirty="0" err="1"/>
              <a:t>theAgent</a:t>
            </a:r>
            <a:r>
              <a:rPr lang="en-GB" dirty="0"/>
              <a:t>)</a:t>
            </a:r>
          </a:p>
          <a:p>
            <a:r>
              <a:rPr lang="en-GB" dirty="0"/>
              <a:t>          </a:t>
            </a:r>
            <a:r>
              <a:rPr lang="en-GB" dirty="0" err="1"/>
              <a:t>agentManager.start</a:t>
            </a:r>
            <a:r>
              <a:rPr lang="en-GB" dirty="0"/>
              <a:t>()</a:t>
            </a:r>
          </a:p>
          <a:p>
            <a:r>
              <a:rPr lang="en-GB" dirty="0"/>
              <a:t>          </a:t>
            </a:r>
            <a:r>
              <a:rPr lang="en-GB" dirty="0" err="1"/>
              <a:t>def</a:t>
            </a:r>
            <a:r>
              <a:rPr lang="en-GB" dirty="0"/>
              <a:t> </a:t>
            </a:r>
            <a:r>
              <a:rPr lang="en-GB" dirty="0" err="1"/>
              <a:t>returnedResults</a:t>
            </a:r>
            <a:r>
              <a:rPr lang="en-GB" dirty="0"/>
              <a:t> = </a:t>
            </a:r>
            <a:r>
              <a:rPr lang="en-GB" dirty="0" err="1"/>
              <a:t>fromAgentInEnd.read</a:t>
            </a:r>
            <a:r>
              <a:rPr lang="en-GB" dirty="0"/>
              <a:t>()</a:t>
            </a:r>
          </a:p>
          <a:p>
            <a:r>
              <a:rPr lang="en-GB" dirty="0"/>
              <a:t>          </a:t>
            </a:r>
            <a:r>
              <a:rPr lang="en-GB" dirty="0" err="1"/>
              <a:t>println</a:t>
            </a:r>
            <a:r>
              <a:rPr lang="en-GB" dirty="0"/>
              <a:t> "Root: Iteration: $</a:t>
            </a:r>
            <a:r>
              <a:rPr lang="en-GB" dirty="0" err="1"/>
              <a:t>i</a:t>
            </a:r>
            <a:r>
              <a:rPr lang="en-GB" dirty="0"/>
              <a:t> is $</a:t>
            </a:r>
            <a:r>
              <a:rPr lang="en-GB" dirty="0" err="1"/>
              <a:t>returnedResults</a:t>
            </a:r>
            <a:r>
              <a:rPr lang="en-GB" dirty="0"/>
              <a:t> "    </a:t>
            </a:r>
          </a:p>
          <a:p>
            <a:r>
              <a:rPr lang="en-GB" dirty="0"/>
              <a:t>          </a:t>
            </a:r>
            <a:r>
              <a:rPr lang="en-GB" dirty="0" err="1"/>
              <a:t>returnedResults</a:t>
            </a:r>
            <a:r>
              <a:rPr lang="en-GB" dirty="0"/>
              <a:t> &lt;&lt; "end of " + </a:t>
            </a:r>
            <a:r>
              <a:rPr lang="en-GB" dirty="0" err="1"/>
              <a:t>i</a:t>
            </a:r>
            <a:endParaRPr lang="en-GB" dirty="0"/>
          </a:p>
          <a:p>
            <a:r>
              <a:rPr lang="en-GB" dirty="0"/>
              <a:t>          </a:t>
            </a:r>
            <a:r>
              <a:rPr lang="en-GB" dirty="0" err="1"/>
              <a:t>toAgentOutEnd.write</a:t>
            </a:r>
            <a:r>
              <a:rPr lang="en-GB" dirty="0"/>
              <a:t> (</a:t>
            </a:r>
            <a:r>
              <a:rPr lang="en-GB" dirty="0" err="1"/>
              <a:t>returnedResults</a:t>
            </a:r>
            <a:r>
              <a:rPr lang="en-GB" dirty="0"/>
              <a:t>)</a:t>
            </a:r>
          </a:p>
          <a:p>
            <a:r>
              <a:rPr lang="en-GB" dirty="0"/>
              <a:t>          </a:t>
            </a:r>
            <a:r>
              <a:rPr lang="en-GB" b="1" dirty="0" err="1"/>
              <a:t>def</a:t>
            </a:r>
            <a:r>
              <a:rPr lang="en-GB" b="1" dirty="0"/>
              <a:t> </a:t>
            </a:r>
            <a:r>
              <a:rPr lang="en-GB" b="1" dirty="0" err="1"/>
              <a:t>backValue</a:t>
            </a:r>
            <a:r>
              <a:rPr lang="en-GB" b="1" dirty="0"/>
              <a:t> = </a:t>
            </a:r>
            <a:r>
              <a:rPr lang="en-GB" b="1" dirty="0" err="1"/>
              <a:t>backChannel.read</a:t>
            </a:r>
            <a:r>
              <a:rPr lang="en-GB" b="1" dirty="0"/>
              <a:t>()</a:t>
            </a:r>
          </a:p>
          <a:p>
            <a:r>
              <a:rPr lang="en-GB" dirty="0"/>
              <a:t>          </a:t>
            </a:r>
            <a:r>
              <a:rPr lang="en-GB" dirty="0" err="1"/>
              <a:t>agentManager.join</a:t>
            </a:r>
            <a:r>
              <a:rPr lang="en-GB" dirty="0"/>
              <a:t>()</a:t>
            </a:r>
          </a:p>
          <a:p>
            <a:r>
              <a:rPr lang="en-GB" dirty="0"/>
              <a:t>          </a:t>
            </a:r>
            <a:r>
              <a:rPr lang="en-GB" dirty="0" err="1"/>
              <a:t>theAgent.disconnect</a:t>
            </a:r>
            <a:r>
              <a:rPr lang="en-GB" dirty="0"/>
              <a:t>()</a:t>
            </a:r>
          </a:p>
          <a:p>
            <a:r>
              <a:rPr lang="en-GB" dirty="0"/>
              <a:t>          </a:t>
            </a:r>
            <a:r>
              <a:rPr lang="en-GB" dirty="0" err="1"/>
              <a:t>i</a:t>
            </a:r>
            <a:r>
              <a:rPr lang="en-GB" dirty="0"/>
              <a:t> = </a:t>
            </a:r>
            <a:r>
              <a:rPr lang="en-GB" dirty="0" err="1"/>
              <a:t>i</a:t>
            </a:r>
            <a:r>
              <a:rPr lang="en-GB" dirty="0"/>
              <a:t> + 1</a:t>
            </a:r>
          </a:p>
          <a:p>
            <a:r>
              <a:rPr lang="en-GB" dirty="0"/>
              <a:t>          if (</a:t>
            </a:r>
            <a:r>
              <a:rPr lang="en-GB" dirty="0" err="1"/>
              <a:t>i</a:t>
            </a:r>
            <a:r>
              <a:rPr lang="en-GB" dirty="0"/>
              <a:t> &lt;= iterations) {</a:t>
            </a:r>
          </a:p>
          <a:p>
            <a:r>
              <a:rPr lang="en-GB" dirty="0"/>
              <a:t>            </a:t>
            </a:r>
            <a:r>
              <a:rPr lang="en-GB" dirty="0" err="1"/>
              <a:t>outChannel.write</a:t>
            </a:r>
            <a:r>
              <a:rPr lang="en-GB" dirty="0"/>
              <a:t>(</a:t>
            </a:r>
            <a:r>
              <a:rPr lang="en-GB" dirty="0" err="1"/>
              <a:t>theAgent</a:t>
            </a:r>
            <a:r>
              <a:rPr lang="en-GB" dirty="0"/>
              <a:t>)</a:t>
            </a:r>
          </a:p>
          <a:p>
            <a:r>
              <a:rPr lang="en-GB" dirty="0"/>
              <a:t>          }</a:t>
            </a:r>
          </a:p>
          <a:p>
            <a:r>
              <a:rPr lang="en-GB" dirty="0"/>
              <a:t>          else {</a:t>
            </a:r>
          </a:p>
          <a:p>
            <a:r>
              <a:rPr lang="en-GB" dirty="0"/>
              <a:t>            running = false</a:t>
            </a:r>
          </a:p>
          <a:p>
            <a:r>
              <a:rPr lang="en-GB" dirty="0"/>
              <a:t>          }</a:t>
            </a:r>
          </a:p>
          <a:p>
            <a:r>
              <a:rPr lang="en-GB" dirty="0"/>
              <a:t>          break</a:t>
            </a:r>
          </a:p>
        </p:txBody>
      </p:sp>
      <p:sp>
        <p:nvSpPr>
          <p:cNvPr id="4" name="TextBox 3"/>
          <p:cNvSpPr txBox="1"/>
          <p:nvPr/>
        </p:nvSpPr>
        <p:spPr>
          <a:xfrm>
            <a:off x="5436096" y="2636912"/>
            <a:ext cx="3384376" cy="2031325"/>
          </a:xfrm>
          <a:prstGeom prst="rect">
            <a:avLst/>
          </a:prstGeom>
          <a:noFill/>
        </p:spPr>
        <p:txBody>
          <a:bodyPr wrap="square" rtlCol="0">
            <a:spAutoFit/>
          </a:bodyPr>
          <a:lstStyle/>
          <a:p>
            <a:r>
              <a:rPr lang="en-GB" dirty="0" smtClean="0">
                <a:solidFill>
                  <a:srgbClr val="002060"/>
                </a:solidFill>
              </a:rPr>
              <a:t>This part of the root node is hardly modified except that the agent always writes to the </a:t>
            </a:r>
            <a:r>
              <a:rPr lang="en-GB" b="1" dirty="0" err="1" smtClean="0">
                <a:solidFill>
                  <a:srgbClr val="002060"/>
                </a:solidFill>
              </a:rPr>
              <a:t>backChannel</a:t>
            </a:r>
            <a:r>
              <a:rPr lang="en-GB" dirty="0" smtClean="0">
                <a:solidFill>
                  <a:srgbClr val="002060"/>
                </a:solidFill>
              </a:rPr>
              <a:t> and so the root must also read the </a:t>
            </a:r>
            <a:r>
              <a:rPr lang="en-GB" b="1" dirty="0" err="1" smtClean="0">
                <a:solidFill>
                  <a:srgbClr val="002060"/>
                </a:solidFill>
              </a:rPr>
              <a:t>backChannel</a:t>
            </a:r>
            <a:r>
              <a:rPr lang="en-GB" dirty="0" smtClean="0">
                <a:solidFill>
                  <a:srgbClr val="002060"/>
                </a:solidFill>
              </a:rPr>
              <a:t>, even though this value will not be used.</a:t>
            </a:r>
            <a:endParaRPr lang="en-GB" dirty="0">
              <a:solidFill>
                <a:srgbClr val="002060"/>
              </a:solidFill>
            </a:endParaRPr>
          </a:p>
        </p:txBody>
      </p:sp>
    </p:spTree>
    <p:extLst>
      <p:ext uri="{BB962C8B-B14F-4D97-AF65-F5344CB8AC3E}">
        <p14:creationId xmlns:p14="http://schemas.microsoft.com/office/powerpoint/2010/main" val="178838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Agent with Pre-defined Trip</a:t>
            </a:r>
            <a:endParaRPr lang="en-GB" dirty="0"/>
          </a:p>
        </p:txBody>
      </p:sp>
      <p:sp>
        <p:nvSpPr>
          <p:cNvPr id="4" name="Content Placeholder 3"/>
          <p:cNvSpPr>
            <a:spLocks noGrp="1"/>
          </p:cNvSpPr>
          <p:nvPr>
            <p:ph idx="1"/>
          </p:nvPr>
        </p:nvSpPr>
        <p:spPr/>
        <p:txBody>
          <a:bodyPr>
            <a:normAutofit lnSpcReduction="10000"/>
          </a:bodyPr>
          <a:lstStyle/>
          <a:p>
            <a:r>
              <a:rPr lang="en-GB" dirty="0" smtClean="0"/>
              <a:t>The root node has to be informed of a channel associated with each node</a:t>
            </a:r>
          </a:p>
          <a:p>
            <a:pPr lvl="1"/>
            <a:r>
              <a:rPr lang="en-GB" dirty="0" smtClean="0"/>
              <a:t>Essentially each node registers with the root node</a:t>
            </a:r>
          </a:p>
          <a:p>
            <a:r>
              <a:rPr lang="en-GB" dirty="0" smtClean="0"/>
              <a:t>The root can then build up a list of nodes to which the agent will travel.</a:t>
            </a:r>
          </a:p>
          <a:p>
            <a:pPr lvl="1"/>
            <a:r>
              <a:rPr lang="en-GB" dirty="0" smtClean="0"/>
              <a:t>This is a set of channel locations to which the agent can be written</a:t>
            </a:r>
          </a:p>
          <a:p>
            <a:r>
              <a:rPr lang="en-GB" dirty="0" smtClean="0"/>
              <a:t>The agent is initialised with list of channel locations</a:t>
            </a:r>
            <a:endParaRPr lang="en-GB" dirty="0"/>
          </a:p>
        </p:txBody>
      </p:sp>
    </p:spTree>
    <p:extLst>
      <p:ext uri="{BB962C8B-B14F-4D97-AF65-F5344CB8AC3E}">
        <p14:creationId xmlns:p14="http://schemas.microsoft.com/office/powerpoint/2010/main" val="2539856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Trip Network</a:t>
            </a:r>
            <a:endParaRPr lang="en-GB" dirty="0"/>
          </a:p>
        </p:txBody>
      </p:sp>
      <p:sp>
        <p:nvSpPr>
          <p:cNvPr id="4" name="TextBox 3"/>
          <p:cNvSpPr txBox="1"/>
          <p:nvPr/>
        </p:nvSpPr>
        <p:spPr>
          <a:xfrm>
            <a:off x="4445479" y="1806434"/>
            <a:ext cx="581698" cy="369332"/>
          </a:xfrm>
          <a:prstGeom prst="rect">
            <a:avLst/>
          </a:prstGeom>
          <a:noFill/>
          <a:ln>
            <a:solidFill>
              <a:schemeClr val="tx1"/>
            </a:solidFill>
          </a:ln>
        </p:spPr>
        <p:txBody>
          <a:bodyPr wrap="none" rtlCol="0">
            <a:spAutoFit/>
          </a:bodyPr>
          <a:lstStyle/>
          <a:p>
            <a:r>
              <a:rPr lang="en-GB" dirty="0" smtClean="0"/>
              <a:t>root</a:t>
            </a:r>
            <a:endParaRPr lang="en-GB" dirty="0"/>
          </a:p>
        </p:txBody>
      </p:sp>
      <p:sp>
        <p:nvSpPr>
          <p:cNvPr id="8" name="TextBox 7"/>
          <p:cNvSpPr txBox="1"/>
          <p:nvPr/>
        </p:nvSpPr>
        <p:spPr>
          <a:xfrm>
            <a:off x="6393102" y="407473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9" name="Straight Arrow Connector 8"/>
          <p:cNvCxnSpPr>
            <a:stCxn id="8" idx="0"/>
          </p:cNvCxnSpPr>
          <p:nvPr/>
        </p:nvCxnSpPr>
        <p:spPr>
          <a:xfrm flipV="1">
            <a:off x="6725886" y="2420888"/>
            <a:ext cx="0" cy="165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2"/>
          </p:cNvCxnSpPr>
          <p:nvPr/>
        </p:nvCxnSpPr>
        <p:spPr>
          <a:xfrm flipV="1">
            <a:off x="4736328" y="2175766"/>
            <a:ext cx="0" cy="2451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65336" y="407473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3" name="Straight Arrow Connector 12"/>
          <p:cNvCxnSpPr>
            <a:stCxn id="12" idx="0"/>
          </p:cNvCxnSpPr>
          <p:nvPr/>
        </p:nvCxnSpPr>
        <p:spPr>
          <a:xfrm flipV="1">
            <a:off x="5198120" y="2420888"/>
            <a:ext cx="0" cy="165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6383" y="407473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5" name="Straight Arrow Connector 14"/>
          <p:cNvCxnSpPr>
            <a:stCxn id="14" idx="0"/>
          </p:cNvCxnSpPr>
          <p:nvPr/>
        </p:nvCxnSpPr>
        <p:spPr>
          <a:xfrm flipV="1">
            <a:off x="3749167" y="2420888"/>
            <a:ext cx="0" cy="165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97414" y="407473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7" name="Straight Arrow Connector 16"/>
          <p:cNvCxnSpPr>
            <a:stCxn id="16" idx="0"/>
          </p:cNvCxnSpPr>
          <p:nvPr/>
        </p:nvCxnSpPr>
        <p:spPr>
          <a:xfrm flipV="1">
            <a:off x="2330198" y="2420888"/>
            <a:ext cx="0" cy="1653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187624" y="5237022"/>
            <a:ext cx="0" cy="5118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97414" y="5052356"/>
            <a:ext cx="6823057" cy="1200329"/>
          </a:xfrm>
          <a:prstGeom prst="rect">
            <a:avLst/>
          </a:prstGeom>
          <a:noFill/>
        </p:spPr>
        <p:txBody>
          <a:bodyPr wrap="square" rtlCol="0">
            <a:spAutoFit/>
          </a:bodyPr>
          <a:lstStyle/>
          <a:p>
            <a:r>
              <a:rPr lang="en-GB" dirty="0" smtClean="0"/>
              <a:t>The node creates a net input channel, the location of which it writes to the root node on the </a:t>
            </a:r>
            <a:r>
              <a:rPr lang="en-GB" b="1" dirty="0" err="1" smtClean="0"/>
              <a:t>toRoot</a:t>
            </a:r>
            <a:r>
              <a:rPr lang="en-GB" dirty="0" smtClean="0"/>
              <a:t> channel.  Once all the nodes have sent their input channel locations the root can send the agent round the nodes.</a:t>
            </a:r>
            <a:endParaRPr lang="en-GB" dirty="0"/>
          </a:p>
        </p:txBody>
      </p:sp>
      <p:cxnSp>
        <p:nvCxnSpPr>
          <p:cNvPr id="35" name="Straight Connector 34"/>
          <p:cNvCxnSpPr/>
          <p:nvPr/>
        </p:nvCxnSpPr>
        <p:spPr>
          <a:xfrm>
            <a:off x="2330198" y="2420888"/>
            <a:ext cx="4395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24128" y="1991100"/>
            <a:ext cx="822085" cy="369332"/>
          </a:xfrm>
          <a:prstGeom prst="rect">
            <a:avLst/>
          </a:prstGeom>
          <a:noFill/>
        </p:spPr>
        <p:txBody>
          <a:bodyPr wrap="none" rtlCol="0">
            <a:spAutoFit/>
          </a:bodyPr>
          <a:lstStyle/>
          <a:p>
            <a:r>
              <a:rPr lang="en-GB" dirty="0" err="1" smtClean="0"/>
              <a:t>toRoot</a:t>
            </a:r>
            <a:endParaRPr lang="en-GB" dirty="0"/>
          </a:p>
        </p:txBody>
      </p:sp>
      <p:cxnSp>
        <p:nvCxnSpPr>
          <p:cNvPr id="42" name="Straight Arrow Connector 41"/>
          <p:cNvCxnSpPr/>
          <p:nvPr/>
        </p:nvCxnSpPr>
        <p:spPr>
          <a:xfrm>
            <a:off x="6300192" y="3642689"/>
            <a:ext cx="96477" cy="43204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785180" y="3661794"/>
            <a:ext cx="96477" cy="43204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081950" y="3661794"/>
            <a:ext cx="130010" cy="43204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2670494" y="3642688"/>
            <a:ext cx="130010" cy="43204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72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Trip Agent</a:t>
            </a:r>
            <a:endParaRPr lang="en-GB" dirty="0"/>
          </a:p>
        </p:txBody>
      </p:sp>
      <p:sp>
        <p:nvSpPr>
          <p:cNvPr id="3" name="Rectangle 2"/>
          <p:cNvSpPr/>
          <p:nvPr/>
        </p:nvSpPr>
        <p:spPr>
          <a:xfrm>
            <a:off x="179512" y="1052736"/>
            <a:ext cx="7416824" cy="5632311"/>
          </a:xfrm>
          <a:prstGeom prst="rect">
            <a:avLst/>
          </a:prstGeom>
        </p:spPr>
        <p:txBody>
          <a:bodyPr wrap="square">
            <a:spAutoFit/>
          </a:bodyPr>
          <a:lstStyle/>
          <a:p>
            <a:r>
              <a:rPr lang="en-GB" dirty="0"/>
              <a:t>class </a:t>
            </a:r>
            <a:r>
              <a:rPr lang="en-GB" dirty="0" err="1"/>
              <a:t>TripAgent</a:t>
            </a:r>
            <a:r>
              <a:rPr lang="en-GB" dirty="0"/>
              <a:t> implements </a:t>
            </a:r>
            <a:r>
              <a:rPr lang="en-GB" dirty="0" err="1"/>
              <a:t>MobileAgent</a:t>
            </a:r>
            <a:r>
              <a:rPr lang="en-GB" dirty="0"/>
              <a:t> </a:t>
            </a:r>
            <a:r>
              <a:rPr lang="en-GB" dirty="0" smtClean="0"/>
              <a:t>{  </a:t>
            </a:r>
            <a:endParaRPr lang="en-GB" dirty="0"/>
          </a:p>
          <a:p>
            <a:r>
              <a:rPr lang="en-GB" dirty="0"/>
              <a:t>  </a:t>
            </a:r>
            <a:r>
              <a:rPr lang="en-GB" dirty="0" err="1"/>
              <a:t>def</a:t>
            </a:r>
            <a:r>
              <a:rPr lang="en-GB" dirty="0"/>
              <a:t> </a:t>
            </a:r>
            <a:r>
              <a:rPr lang="en-GB" dirty="0" err="1"/>
              <a:t>ChannelOutput</a:t>
            </a:r>
            <a:r>
              <a:rPr lang="en-GB" dirty="0"/>
              <a:t> </a:t>
            </a:r>
            <a:r>
              <a:rPr lang="en-GB" dirty="0" err="1"/>
              <a:t>toLocal</a:t>
            </a:r>
            <a:endParaRPr lang="en-GB" dirty="0"/>
          </a:p>
          <a:p>
            <a:r>
              <a:rPr lang="en-GB" dirty="0"/>
              <a:t>  </a:t>
            </a:r>
            <a:r>
              <a:rPr lang="en-GB" dirty="0" err="1"/>
              <a:t>def</a:t>
            </a:r>
            <a:r>
              <a:rPr lang="en-GB" dirty="0"/>
              <a:t> </a:t>
            </a:r>
            <a:r>
              <a:rPr lang="en-GB" dirty="0" err="1"/>
              <a:t>ChannelInput</a:t>
            </a:r>
            <a:r>
              <a:rPr lang="en-GB" dirty="0"/>
              <a:t> </a:t>
            </a:r>
            <a:r>
              <a:rPr lang="en-GB" dirty="0" err="1"/>
              <a:t>fromLocal</a:t>
            </a:r>
            <a:endParaRPr lang="en-GB" dirty="0"/>
          </a:p>
          <a:p>
            <a:r>
              <a:rPr lang="en-GB" dirty="0"/>
              <a:t>  </a:t>
            </a:r>
            <a:r>
              <a:rPr lang="en-GB" dirty="0" err="1"/>
              <a:t>def</a:t>
            </a:r>
            <a:r>
              <a:rPr lang="en-GB" dirty="0"/>
              <a:t> </a:t>
            </a:r>
            <a:r>
              <a:rPr lang="en-GB" dirty="0" err="1"/>
              <a:t>tripList</a:t>
            </a:r>
            <a:r>
              <a:rPr lang="en-GB" dirty="0"/>
              <a:t> = [ ]</a:t>
            </a:r>
          </a:p>
          <a:p>
            <a:r>
              <a:rPr lang="en-GB" dirty="0"/>
              <a:t>  </a:t>
            </a:r>
            <a:r>
              <a:rPr lang="en-GB" dirty="0" err="1"/>
              <a:t>def</a:t>
            </a:r>
            <a:r>
              <a:rPr lang="en-GB" dirty="0"/>
              <a:t> results = [ ]</a:t>
            </a:r>
          </a:p>
          <a:p>
            <a:r>
              <a:rPr lang="en-GB" dirty="0"/>
              <a:t>  </a:t>
            </a:r>
            <a:r>
              <a:rPr lang="en-GB" dirty="0" err="1"/>
              <a:t>def</a:t>
            </a:r>
            <a:r>
              <a:rPr lang="en-GB" dirty="0"/>
              <a:t> </a:t>
            </a:r>
            <a:r>
              <a:rPr lang="en-GB" dirty="0" err="1"/>
              <a:t>int</a:t>
            </a:r>
            <a:r>
              <a:rPr lang="en-GB" dirty="0"/>
              <a:t> </a:t>
            </a:r>
            <a:r>
              <a:rPr lang="en-GB" dirty="0" smtClean="0"/>
              <a:t>pointer</a:t>
            </a:r>
            <a:endParaRPr lang="en-GB" dirty="0"/>
          </a:p>
          <a:p>
            <a:r>
              <a:rPr lang="en-GB" dirty="0"/>
              <a:t>  void run() {</a:t>
            </a:r>
          </a:p>
          <a:p>
            <a:r>
              <a:rPr lang="en-GB" dirty="0"/>
              <a:t>    </a:t>
            </a:r>
            <a:r>
              <a:rPr lang="en-GB" dirty="0" err="1"/>
              <a:t>toLocal.write</a:t>
            </a:r>
            <a:r>
              <a:rPr lang="en-GB" dirty="0"/>
              <a:t> (results)</a:t>
            </a:r>
          </a:p>
          <a:p>
            <a:r>
              <a:rPr lang="en-GB" dirty="0"/>
              <a:t>    results = </a:t>
            </a:r>
            <a:r>
              <a:rPr lang="en-GB" dirty="0" err="1"/>
              <a:t>fromLocal.read</a:t>
            </a:r>
            <a:r>
              <a:rPr lang="en-GB" dirty="0"/>
              <a:t>()</a:t>
            </a:r>
          </a:p>
          <a:p>
            <a:r>
              <a:rPr lang="en-GB" dirty="0"/>
              <a:t>    if (pointer &gt; 0) {</a:t>
            </a:r>
          </a:p>
          <a:p>
            <a:r>
              <a:rPr lang="en-GB" dirty="0"/>
              <a:t>      pointer = pointer - 1</a:t>
            </a:r>
          </a:p>
          <a:p>
            <a:r>
              <a:rPr lang="en-GB" dirty="0"/>
              <a:t>      </a:t>
            </a:r>
            <a:r>
              <a:rPr lang="en-GB" b="1" dirty="0" err="1"/>
              <a:t>def</a:t>
            </a:r>
            <a:r>
              <a:rPr lang="en-GB" b="1" dirty="0"/>
              <a:t> </a:t>
            </a:r>
            <a:r>
              <a:rPr lang="en-GB" b="1" dirty="0" err="1"/>
              <a:t>nextChannel</a:t>
            </a:r>
            <a:r>
              <a:rPr lang="en-GB" b="1" dirty="0"/>
              <a:t> = </a:t>
            </a:r>
            <a:r>
              <a:rPr lang="en-GB" b="1" dirty="0" smtClean="0"/>
              <a:t>NetChannel.o</a:t>
            </a:r>
            <a:r>
              <a:rPr lang="en-GB" b="1" i="1" dirty="0" smtClean="0"/>
              <a:t>ne2net </a:t>
            </a:r>
            <a:r>
              <a:rPr lang="en-GB" b="1" i="1" dirty="0"/>
              <a:t>(</a:t>
            </a:r>
            <a:r>
              <a:rPr lang="en-GB" b="1" i="1" dirty="0" err="1"/>
              <a:t>tripList.get</a:t>
            </a:r>
            <a:r>
              <a:rPr lang="en-GB" b="1" i="1" dirty="0"/>
              <a:t>(pointer))</a:t>
            </a:r>
          </a:p>
          <a:p>
            <a:r>
              <a:rPr lang="en-GB" dirty="0"/>
              <a:t>      disconnect()</a:t>
            </a:r>
          </a:p>
          <a:p>
            <a:r>
              <a:rPr lang="en-GB" b="1" dirty="0"/>
              <a:t>      </a:t>
            </a:r>
            <a:r>
              <a:rPr lang="en-GB" b="1" dirty="0" err="1"/>
              <a:t>nextChannel.write</a:t>
            </a:r>
            <a:r>
              <a:rPr lang="en-GB" b="1" dirty="0"/>
              <a:t>(this)</a:t>
            </a:r>
          </a:p>
          <a:p>
            <a:r>
              <a:rPr lang="en-GB" dirty="0"/>
              <a:t>    }</a:t>
            </a:r>
          </a:p>
          <a:p>
            <a:r>
              <a:rPr lang="en-GB" dirty="0"/>
              <a:t>    else {</a:t>
            </a:r>
          </a:p>
          <a:p>
            <a:r>
              <a:rPr lang="en-GB" dirty="0"/>
              <a:t>      </a:t>
            </a:r>
            <a:r>
              <a:rPr lang="en-GB" i="1" dirty="0" err="1"/>
              <a:t>println</a:t>
            </a:r>
            <a:r>
              <a:rPr lang="en-GB" i="1" dirty="0"/>
              <a:t> "Agent has returned to </a:t>
            </a:r>
            <a:r>
              <a:rPr lang="en-GB" i="1" dirty="0" err="1"/>
              <a:t>TripRoot</a:t>
            </a:r>
            <a:r>
              <a:rPr lang="en-GB" i="1" dirty="0"/>
              <a:t>"</a:t>
            </a:r>
          </a:p>
          <a:p>
            <a:r>
              <a:rPr lang="en-GB" dirty="0"/>
              <a:t>    }</a:t>
            </a:r>
          </a:p>
          <a:p>
            <a:r>
              <a:rPr lang="en-GB" dirty="0"/>
              <a:t>  </a:t>
            </a:r>
            <a:r>
              <a:rPr lang="en-GB" dirty="0" smtClean="0"/>
              <a:t>}</a:t>
            </a:r>
            <a:endParaRPr lang="en-GB" dirty="0"/>
          </a:p>
          <a:p>
            <a:r>
              <a:rPr lang="en-GB" dirty="0"/>
              <a:t>}</a:t>
            </a:r>
          </a:p>
        </p:txBody>
      </p:sp>
      <p:sp>
        <p:nvSpPr>
          <p:cNvPr id="4" name="TextBox 3"/>
          <p:cNvSpPr txBox="1"/>
          <p:nvPr/>
        </p:nvSpPr>
        <p:spPr>
          <a:xfrm>
            <a:off x="3419872" y="1467664"/>
            <a:ext cx="5472608" cy="3693319"/>
          </a:xfrm>
          <a:prstGeom prst="rect">
            <a:avLst/>
          </a:prstGeom>
          <a:noFill/>
        </p:spPr>
        <p:txBody>
          <a:bodyPr wrap="square" rtlCol="0">
            <a:spAutoFit/>
          </a:bodyPr>
          <a:lstStyle/>
          <a:p>
            <a:r>
              <a:rPr lang="en-GB" dirty="0" smtClean="0">
                <a:solidFill>
                  <a:srgbClr val="002060"/>
                </a:solidFill>
              </a:rPr>
              <a:t>The property </a:t>
            </a:r>
            <a:r>
              <a:rPr lang="en-GB" b="1" dirty="0" err="1" smtClean="0">
                <a:solidFill>
                  <a:srgbClr val="002060"/>
                </a:solidFill>
              </a:rPr>
              <a:t>tripList</a:t>
            </a:r>
            <a:r>
              <a:rPr lang="en-GB" dirty="0" smtClean="0">
                <a:solidFill>
                  <a:srgbClr val="002060"/>
                </a:solidFill>
              </a:rPr>
              <a:t> is initialised with the channel locations of all the nodes.  The first channel location in the list is the location of the </a:t>
            </a:r>
            <a:r>
              <a:rPr lang="en-GB" i="1" dirty="0" err="1" smtClean="0">
                <a:solidFill>
                  <a:srgbClr val="002060"/>
                </a:solidFill>
              </a:rPr>
              <a:t>toRoot</a:t>
            </a:r>
            <a:r>
              <a:rPr lang="en-GB" dirty="0" smtClean="0">
                <a:solidFill>
                  <a:srgbClr val="002060"/>
                </a:solidFill>
              </a:rPr>
              <a:t> channel so the agent can return to the root node.  The property </a:t>
            </a:r>
            <a:r>
              <a:rPr lang="en-GB" b="1" dirty="0" smtClean="0">
                <a:solidFill>
                  <a:srgbClr val="002060"/>
                </a:solidFill>
              </a:rPr>
              <a:t>pointer</a:t>
            </a:r>
            <a:r>
              <a:rPr lang="en-GB" dirty="0" smtClean="0">
                <a:solidFill>
                  <a:srgbClr val="002060"/>
                </a:solidFill>
              </a:rPr>
              <a:t> indicates the current channel address to be used.</a:t>
            </a:r>
          </a:p>
          <a:p>
            <a:endParaRPr lang="en-GB" dirty="0">
              <a:solidFill>
                <a:srgbClr val="002060"/>
              </a:solidFill>
            </a:endParaRPr>
          </a:p>
          <a:p>
            <a:r>
              <a:rPr lang="en-GB" dirty="0" smtClean="0">
                <a:solidFill>
                  <a:srgbClr val="002060"/>
                </a:solidFill>
              </a:rPr>
              <a:t>The variable </a:t>
            </a:r>
            <a:r>
              <a:rPr lang="en-GB" dirty="0" err="1" smtClean="0">
                <a:solidFill>
                  <a:srgbClr val="002060"/>
                </a:solidFill>
              </a:rPr>
              <a:t>nextChannel</a:t>
            </a:r>
            <a:r>
              <a:rPr lang="en-GB" dirty="0" smtClean="0">
                <a:solidFill>
                  <a:srgbClr val="002060"/>
                </a:solidFill>
              </a:rPr>
              <a:t> is assigned the location of the next node’s agent input channel.</a:t>
            </a:r>
          </a:p>
          <a:p>
            <a:endParaRPr lang="en-GB" dirty="0">
              <a:solidFill>
                <a:srgbClr val="002060"/>
              </a:solidFill>
            </a:endParaRPr>
          </a:p>
          <a:p>
            <a:endParaRPr lang="en-GB" dirty="0" smtClean="0">
              <a:solidFill>
                <a:srgbClr val="002060"/>
              </a:solidFill>
            </a:endParaRPr>
          </a:p>
          <a:p>
            <a:endParaRPr lang="en-GB" dirty="0">
              <a:solidFill>
                <a:srgbClr val="002060"/>
              </a:solidFill>
            </a:endParaRPr>
          </a:p>
          <a:p>
            <a:r>
              <a:rPr lang="en-GB" dirty="0" smtClean="0">
                <a:solidFill>
                  <a:srgbClr val="002060"/>
                </a:solidFill>
              </a:rPr>
              <a:t>Once the local channels have been </a:t>
            </a:r>
            <a:r>
              <a:rPr lang="en-GB" b="1" dirty="0" smtClean="0">
                <a:solidFill>
                  <a:srgbClr val="002060"/>
                </a:solidFill>
              </a:rPr>
              <a:t>disconnect</a:t>
            </a:r>
            <a:r>
              <a:rPr lang="en-GB" dirty="0" smtClean="0">
                <a:solidFill>
                  <a:srgbClr val="002060"/>
                </a:solidFill>
              </a:rPr>
              <a:t>ed the agent writes itself to the </a:t>
            </a:r>
            <a:r>
              <a:rPr lang="en-GB" dirty="0" err="1" smtClean="0">
                <a:solidFill>
                  <a:srgbClr val="002060"/>
                </a:solidFill>
              </a:rPr>
              <a:t>nextChannel</a:t>
            </a:r>
            <a:r>
              <a:rPr lang="en-GB" dirty="0" smtClean="0">
                <a:solidFill>
                  <a:srgbClr val="002060"/>
                </a:solidFill>
              </a:rPr>
              <a:t> location.</a:t>
            </a:r>
            <a:endParaRPr lang="en-GB" dirty="0">
              <a:solidFill>
                <a:srgbClr val="002060"/>
              </a:solidFill>
            </a:endParaRPr>
          </a:p>
        </p:txBody>
      </p:sp>
    </p:spTree>
    <p:extLst>
      <p:ext uri="{BB962C8B-B14F-4D97-AF65-F5344CB8AC3E}">
        <p14:creationId xmlns:p14="http://schemas.microsoft.com/office/powerpoint/2010/main" val="2929647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3579"/>
            <a:ext cx="8229600" cy="634082"/>
          </a:xfrm>
        </p:spPr>
        <p:txBody>
          <a:bodyPr>
            <a:normAutofit fontScale="90000"/>
          </a:bodyPr>
          <a:lstStyle/>
          <a:p>
            <a:r>
              <a:rPr lang="en-GB" dirty="0" smtClean="0"/>
              <a:t>Trip Node Process</a:t>
            </a:r>
            <a:endParaRPr lang="en-GB" dirty="0"/>
          </a:p>
        </p:txBody>
      </p:sp>
      <p:sp>
        <p:nvSpPr>
          <p:cNvPr id="3" name="Rectangle 2"/>
          <p:cNvSpPr/>
          <p:nvPr/>
        </p:nvSpPr>
        <p:spPr>
          <a:xfrm>
            <a:off x="73793" y="671691"/>
            <a:ext cx="5938367" cy="6186309"/>
          </a:xfrm>
          <a:prstGeom prst="rect">
            <a:avLst/>
          </a:prstGeom>
        </p:spPr>
        <p:txBody>
          <a:bodyPr wrap="square">
            <a:spAutoFit/>
          </a:bodyPr>
          <a:lstStyle/>
          <a:p>
            <a:r>
              <a:rPr lang="en-GB" dirty="0"/>
              <a:t>class </a:t>
            </a:r>
            <a:r>
              <a:rPr lang="en-GB" dirty="0" err="1"/>
              <a:t>TripNode</a:t>
            </a:r>
            <a:r>
              <a:rPr lang="en-GB" dirty="0"/>
              <a:t> implements </a:t>
            </a:r>
            <a:r>
              <a:rPr lang="en-GB" dirty="0" err="1"/>
              <a:t>CSProcess</a:t>
            </a:r>
            <a:r>
              <a:rPr lang="en-GB" dirty="0" smtClean="0"/>
              <a:t>{  </a:t>
            </a:r>
            <a:endParaRPr lang="en-GB" dirty="0"/>
          </a:p>
          <a:p>
            <a:r>
              <a:rPr lang="en-GB" dirty="0"/>
              <a:t>  </a:t>
            </a:r>
            <a:r>
              <a:rPr lang="en-GB" dirty="0" err="1"/>
              <a:t>def</a:t>
            </a:r>
            <a:r>
              <a:rPr lang="en-GB" dirty="0"/>
              <a:t> </a:t>
            </a:r>
            <a:r>
              <a:rPr lang="en-GB" dirty="0" err="1"/>
              <a:t>ChannelOutput</a:t>
            </a:r>
            <a:r>
              <a:rPr lang="en-GB" dirty="0"/>
              <a:t> </a:t>
            </a:r>
            <a:r>
              <a:rPr lang="en-GB" b="1" dirty="0" err="1"/>
              <a:t>toRoot</a:t>
            </a:r>
            <a:endParaRPr lang="en-GB" b="1" dirty="0"/>
          </a:p>
          <a:p>
            <a:r>
              <a:rPr lang="en-GB" dirty="0"/>
              <a:t>  </a:t>
            </a:r>
            <a:r>
              <a:rPr lang="en-GB" dirty="0" err="1"/>
              <a:t>def</a:t>
            </a:r>
            <a:r>
              <a:rPr lang="en-GB" dirty="0"/>
              <a:t> </a:t>
            </a:r>
            <a:r>
              <a:rPr lang="en-GB" dirty="0" err="1"/>
              <a:t>int</a:t>
            </a:r>
            <a:r>
              <a:rPr lang="en-GB" dirty="0"/>
              <a:t> </a:t>
            </a:r>
            <a:r>
              <a:rPr lang="en-GB" dirty="0" err="1" smtClean="0"/>
              <a:t>nodeId</a:t>
            </a:r>
            <a:r>
              <a:rPr lang="en-GB" dirty="0" smtClean="0"/>
              <a:t>  </a:t>
            </a:r>
            <a:endParaRPr lang="en-GB" dirty="0"/>
          </a:p>
          <a:p>
            <a:r>
              <a:rPr lang="en-GB" dirty="0"/>
              <a:t>  </a:t>
            </a:r>
            <a:r>
              <a:rPr lang="en-GB" dirty="0" err="1"/>
              <a:t>def</a:t>
            </a:r>
            <a:r>
              <a:rPr lang="en-GB" dirty="0"/>
              <a:t> </a:t>
            </a:r>
            <a:r>
              <a:rPr lang="en-GB" dirty="0" smtClean="0"/>
              <a:t>N2A </a:t>
            </a:r>
            <a:r>
              <a:rPr lang="en-GB" dirty="0"/>
              <a:t>= </a:t>
            </a:r>
            <a:r>
              <a:rPr lang="en-GB" dirty="0" smtClean="0"/>
              <a:t>Channel.</a:t>
            </a:r>
            <a:r>
              <a:rPr lang="en-GB" i="1" dirty="0" smtClean="0"/>
              <a:t>one2one</a:t>
            </a:r>
            <a:r>
              <a:rPr lang="en-GB" i="1" dirty="0"/>
              <a:t>()</a:t>
            </a:r>
          </a:p>
          <a:p>
            <a:r>
              <a:rPr lang="en-GB" dirty="0"/>
              <a:t>  </a:t>
            </a:r>
            <a:r>
              <a:rPr lang="en-GB" dirty="0" err="1"/>
              <a:t>def</a:t>
            </a:r>
            <a:r>
              <a:rPr lang="en-GB" dirty="0"/>
              <a:t> </a:t>
            </a:r>
            <a:r>
              <a:rPr lang="en-GB" dirty="0" smtClean="0"/>
              <a:t>A2N </a:t>
            </a:r>
            <a:r>
              <a:rPr lang="en-GB" dirty="0"/>
              <a:t>= </a:t>
            </a:r>
            <a:r>
              <a:rPr lang="en-GB" dirty="0" smtClean="0"/>
              <a:t>Channel.</a:t>
            </a:r>
            <a:r>
              <a:rPr lang="en-GB" i="1" dirty="0" smtClean="0"/>
              <a:t>one2one()</a:t>
            </a:r>
            <a:endParaRPr lang="en-GB" dirty="0"/>
          </a:p>
          <a:p>
            <a:r>
              <a:rPr lang="en-GB" dirty="0"/>
              <a:t>  void run() {</a:t>
            </a:r>
          </a:p>
          <a:p>
            <a:r>
              <a:rPr lang="en-GB" dirty="0"/>
              <a:t>    </a:t>
            </a:r>
            <a:r>
              <a:rPr lang="en-GB" dirty="0" err="1"/>
              <a:t>def</a:t>
            </a:r>
            <a:r>
              <a:rPr lang="en-GB" dirty="0"/>
              <a:t> </a:t>
            </a:r>
            <a:r>
              <a:rPr lang="en-GB" dirty="0" err="1"/>
              <a:t>ChannelInput</a:t>
            </a:r>
            <a:r>
              <a:rPr lang="en-GB" dirty="0"/>
              <a:t> </a:t>
            </a:r>
            <a:r>
              <a:rPr lang="en-GB" dirty="0" err="1"/>
              <a:t>toAgentInEnd</a:t>
            </a:r>
            <a:r>
              <a:rPr lang="en-GB" dirty="0"/>
              <a:t> = N2A.in()</a:t>
            </a:r>
          </a:p>
          <a:p>
            <a:r>
              <a:rPr lang="en-GB" dirty="0"/>
              <a:t>    </a:t>
            </a:r>
            <a:r>
              <a:rPr lang="en-GB" dirty="0" err="1"/>
              <a:t>def</a:t>
            </a:r>
            <a:r>
              <a:rPr lang="en-GB" dirty="0"/>
              <a:t> </a:t>
            </a:r>
            <a:r>
              <a:rPr lang="en-GB" dirty="0" err="1"/>
              <a:t>ChannelInput</a:t>
            </a:r>
            <a:r>
              <a:rPr lang="en-GB" dirty="0"/>
              <a:t> </a:t>
            </a:r>
            <a:r>
              <a:rPr lang="en-GB" dirty="0" err="1"/>
              <a:t>fromAgentInEnd</a:t>
            </a:r>
            <a:r>
              <a:rPr lang="en-GB" dirty="0"/>
              <a:t> = A2N.in()</a:t>
            </a:r>
          </a:p>
          <a:p>
            <a:r>
              <a:rPr lang="en-GB" dirty="0"/>
              <a:t>    </a:t>
            </a:r>
            <a:r>
              <a:rPr lang="en-GB" dirty="0" err="1"/>
              <a:t>def</a:t>
            </a:r>
            <a:r>
              <a:rPr lang="en-GB" dirty="0"/>
              <a:t> </a:t>
            </a:r>
            <a:r>
              <a:rPr lang="en-GB" dirty="0" err="1"/>
              <a:t>ChannelOutput</a:t>
            </a:r>
            <a:r>
              <a:rPr lang="en-GB" dirty="0"/>
              <a:t> </a:t>
            </a:r>
            <a:r>
              <a:rPr lang="en-GB" dirty="0" err="1"/>
              <a:t>toAgentOutEnd</a:t>
            </a:r>
            <a:r>
              <a:rPr lang="en-GB" dirty="0"/>
              <a:t> = N2A.out()</a:t>
            </a:r>
          </a:p>
          <a:p>
            <a:r>
              <a:rPr lang="en-GB" dirty="0"/>
              <a:t>    </a:t>
            </a:r>
            <a:r>
              <a:rPr lang="en-GB" dirty="0" err="1"/>
              <a:t>def</a:t>
            </a:r>
            <a:r>
              <a:rPr lang="en-GB" dirty="0"/>
              <a:t> </a:t>
            </a:r>
            <a:r>
              <a:rPr lang="en-GB" dirty="0" err="1"/>
              <a:t>ChannelOutput</a:t>
            </a:r>
            <a:r>
              <a:rPr lang="en-GB" dirty="0"/>
              <a:t> </a:t>
            </a:r>
            <a:r>
              <a:rPr lang="en-GB" dirty="0" err="1"/>
              <a:t>fromAgentOutEnd</a:t>
            </a:r>
            <a:r>
              <a:rPr lang="en-GB" dirty="0"/>
              <a:t> = A2N.out</a:t>
            </a:r>
            <a:r>
              <a:rPr lang="en-GB" dirty="0" smtClean="0"/>
              <a:t>()    </a:t>
            </a:r>
            <a:endParaRPr lang="en-GB" dirty="0"/>
          </a:p>
          <a:p>
            <a:r>
              <a:rPr lang="en-GB" b="1" dirty="0"/>
              <a:t>    </a:t>
            </a:r>
            <a:r>
              <a:rPr lang="en-GB" b="1" dirty="0" err="1"/>
              <a:t>def</a:t>
            </a:r>
            <a:r>
              <a:rPr lang="en-GB" b="1" dirty="0"/>
              <a:t> </a:t>
            </a:r>
            <a:r>
              <a:rPr lang="en-GB" b="1" dirty="0" err="1"/>
              <a:t>agentInputChannel</a:t>
            </a:r>
            <a:r>
              <a:rPr lang="en-GB" b="1" dirty="0"/>
              <a:t> = </a:t>
            </a:r>
            <a:r>
              <a:rPr lang="en-GB" b="1" dirty="0" smtClean="0"/>
              <a:t>NetChannel.</a:t>
            </a:r>
            <a:r>
              <a:rPr lang="en-GB" b="1" i="1" dirty="0" smtClean="0"/>
              <a:t>net2one</a:t>
            </a:r>
            <a:r>
              <a:rPr lang="en-GB" b="1" i="1" dirty="0"/>
              <a:t>()</a:t>
            </a:r>
          </a:p>
          <a:p>
            <a:r>
              <a:rPr lang="en-GB" b="1" dirty="0"/>
              <a:t>    </a:t>
            </a:r>
            <a:r>
              <a:rPr lang="en-GB" b="1" dirty="0" err="1"/>
              <a:t>toRoot.write</a:t>
            </a:r>
            <a:r>
              <a:rPr lang="en-GB" b="1" dirty="0"/>
              <a:t> ( </a:t>
            </a:r>
            <a:r>
              <a:rPr lang="en-GB" b="1" dirty="0" err="1"/>
              <a:t>agentInputChannel.getChannelLocation</a:t>
            </a:r>
            <a:r>
              <a:rPr lang="en-GB" b="1" dirty="0"/>
              <a:t>())</a:t>
            </a:r>
          </a:p>
          <a:p>
            <a:r>
              <a:rPr lang="en-GB" dirty="0"/>
              <a:t>    </a:t>
            </a:r>
            <a:r>
              <a:rPr lang="en-GB" b="1" dirty="0" err="1"/>
              <a:t>def</a:t>
            </a:r>
            <a:r>
              <a:rPr lang="en-GB" b="1" dirty="0"/>
              <a:t> </a:t>
            </a:r>
            <a:r>
              <a:rPr lang="en-GB" b="1" dirty="0" err="1"/>
              <a:t>theAgent</a:t>
            </a:r>
            <a:r>
              <a:rPr lang="en-GB" b="1" dirty="0"/>
              <a:t> = </a:t>
            </a:r>
            <a:r>
              <a:rPr lang="en-GB" b="1" dirty="0" err="1"/>
              <a:t>agentInputChannel.read</a:t>
            </a:r>
            <a:r>
              <a:rPr lang="en-GB" b="1" dirty="0"/>
              <a:t>()</a:t>
            </a:r>
          </a:p>
          <a:p>
            <a:r>
              <a:rPr lang="en-GB" dirty="0"/>
              <a:t>    </a:t>
            </a:r>
            <a:r>
              <a:rPr lang="en-GB" dirty="0" err="1"/>
              <a:t>theAgent.connect</a:t>
            </a:r>
            <a:r>
              <a:rPr lang="en-GB" dirty="0"/>
              <a:t> ( [</a:t>
            </a:r>
            <a:r>
              <a:rPr lang="en-GB" dirty="0" err="1"/>
              <a:t>fromAgentOutEnd</a:t>
            </a:r>
            <a:r>
              <a:rPr lang="en-GB" dirty="0"/>
              <a:t>, </a:t>
            </a:r>
            <a:r>
              <a:rPr lang="en-GB" dirty="0" err="1"/>
              <a:t>toAgentInEnd</a:t>
            </a:r>
            <a:r>
              <a:rPr lang="en-GB" dirty="0"/>
              <a:t>] )</a:t>
            </a:r>
          </a:p>
          <a:p>
            <a:r>
              <a:rPr lang="en-GB" dirty="0"/>
              <a:t>    </a:t>
            </a:r>
            <a:r>
              <a:rPr lang="en-GB" dirty="0" err="1"/>
              <a:t>def</a:t>
            </a:r>
            <a:r>
              <a:rPr lang="en-GB" dirty="0"/>
              <a:t> </a:t>
            </a:r>
            <a:r>
              <a:rPr lang="en-GB" dirty="0" err="1"/>
              <a:t>agentManager</a:t>
            </a:r>
            <a:r>
              <a:rPr lang="en-GB" dirty="0"/>
              <a:t> = new </a:t>
            </a:r>
            <a:r>
              <a:rPr lang="en-GB" dirty="0" err="1"/>
              <a:t>ProcessManager</a:t>
            </a:r>
            <a:r>
              <a:rPr lang="en-GB" dirty="0"/>
              <a:t> (</a:t>
            </a:r>
            <a:r>
              <a:rPr lang="en-GB" dirty="0" err="1"/>
              <a:t>theAgent</a:t>
            </a:r>
            <a:r>
              <a:rPr lang="en-GB" dirty="0"/>
              <a:t>)</a:t>
            </a:r>
          </a:p>
          <a:p>
            <a:r>
              <a:rPr lang="en-GB" dirty="0"/>
              <a:t>    </a:t>
            </a:r>
            <a:r>
              <a:rPr lang="en-GB" dirty="0" err="1"/>
              <a:t>agentManager.start</a:t>
            </a:r>
            <a:r>
              <a:rPr lang="en-GB" dirty="0"/>
              <a:t>()</a:t>
            </a:r>
          </a:p>
          <a:p>
            <a:r>
              <a:rPr lang="en-GB" dirty="0"/>
              <a:t>    </a:t>
            </a:r>
            <a:r>
              <a:rPr lang="en-GB" dirty="0" err="1"/>
              <a:t>def</a:t>
            </a:r>
            <a:r>
              <a:rPr lang="en-GB" dirty="0"/>
              <a:t> </a:t>
            </a:r>
            <a:r>
              <a:rPr lang="en-GB" dirty="0" err="1"/>
              <a:t>currentList</a:t>
            </a:r>
            <a:r>
              <a:rPr lang="en-GB" dirty="0"/>
              <a:t> = </a:t>
            </a:r>
            <a:r>
              <a:rPr lang="en-GB" dirty="0" err="1"/>
              <a:t>fromAgentInEnd.read</a:t>
            </a:r>
            <a:r>
              <a:rPr lang="en-GB" dirty="0"/>
              <a:t>()</a:t>
            </a:r>
          </a:p>
          <a:p>
            <a:r>
              <a:rPr lang="en-GB" dirty="0"/>
              <a:t>    </a:t>
            </a:r>
            <a:r>
              <a:rPr lang="en-GB" dirty="0" err="1"/>
              <a:t>currentList</a:t>
            </a:r>
            <a:r>
              <a:rPr lang="en-GB" dirty="0"/>
              <a:t> &lt;&lt; </a:t>
            </a:r>
            <a:r>
              <a:rPr lang="en-GB" dirty="0" err="1"/>
              <a:t>nodeId</a:t>
            </a:r>
            <a:endParaRPr lang="en-GB" dirty="0"/>
          </a:p>
          <a:p>
            <a:r>
              <a:rPr lang="en-GB" dirty="0"/>
              <a:t>    </a:t>
            </a:r>
            <a:r>
              <a:rPr lang="en-GB" dirty="0" err="1"/>
              <a:t>toAgentOutEnd.write</a:t>
            </a:r>
            <a:r>
              <a:rPr lang="en-GB" dirty="0"/>
              <a:t> (</a:t>
            </a:r>
            <a:r>
              <a:rPr lang="en-GB" dirty="0" err="1"/>
              <a:t>currentList</a:t>
            </a:r>
            <a:r>
              <a:rPr lang="en-GB" dirty="0"/>
              <a:t>)</a:t>
            </a:r>
          </a:p>
          <a:p>
            <a:r>
              <a:rPr lang="en-GB" dirty="0"/>
              <a:t>    </a:t>
            </a:r>
            <a:r>
              <a:rPr lang="en-GB" dirty="0" err="1"/>
              <a:t>agentManager.join</a:t>
            </a:r>
            <a:r>
              <a:rPr lang="en-GB" dirty="0"/>
              <a:t>()</a:t>
            </a:r>
          </a:p>
          <a:p>
            <a:r>
              <a:rPr lang="en-GB" dirty="0"/>
              <a:t>  </a:t>
            </a:r>
            <a:r>
              <a:rPr lang="en-GB" dirty="0" smtClean="0"/>
              <a:t>}</a:t>
            </a:r>
            <a:endParaRPr lang="en-GB" dirty="0"/>
          </a:p>
          <a:p>
            <a:r>
              <a:rPr lang="en-GB" dirty="0"/>
              <a:t>}</a:t>
            </a:r>
          </a:p>
        </p:txBody>
      </p:sp>
      <p:sp>
        <p:nvSpPr>
          <p:cNvPr id="4" name="TextBox 3"/>
          <p:cNvSpPr txBox="1"/>
          <p:nvPr/>
        </p:nvSpPr>
        <p:spPr>
          <a:xfrm>
            <a:off x="6012160" y="908720"/>
            <a:ext cx="2952328" cy="3416320"/>
          </a:xfrm>
          <a:prstGeom prst="rect">
            <a:avLst/>
          </a:prstGeom>
          <a:noFill/>
        </p:spPr>
        <p:txBody>
          <a:bodyPr wrap="square" rtlCol="0">
            <a:spAutoFit/>
          </a:bodyPr>
          <a:lstStyle/>
          <a:p>
            <a:r>
              <a:rPr lang="en-GB" dirty="0" smtClean="0">
                <a:solidFill>
                  <a:srgbClr val="002060"/>
                </a:solidFill>
              </a:rPr>
              <a:t>The channel </a:t>
            </a:r>
            <a:r>
              <a:rPr lang="en-GB" b="1" dirty="0" err="1" smtClean="0">
                <a:solidFill>
                  <a:srgbClr val="002060"/>
                </a:solidFill>
              </a:rPr>
              <a:t>toRoot</a:t>
            </a:r>
            <a:r>
              <a:rPr lang="en-GB" dirty="0" smtClean="0">
                <a:solidFill>
                  <a:srgbClr val="002060"/>
                </a:solidFill>
              </a:rPr>
              <a:t> is the </a:t>
            </a:r>
            <a:r>
              <a:rPr lang="en-GB" i="1" dirty="0" smtClean="0">
                <a:solidFill>
                  <a:srgbClr val="002060"/>
                </a:solidFill>
              </a:rPr>
              <a:t>any2net</a:t>
            </a:r>
            <a:r>
              <a:rPr lang="en-GB" dirty="0" smtClean="0">
                <a:solidFill>
                  <a:srgbClr val="002060"/>
                </a:solidFill>
              </a:rPr>
              <a:t> channel by which the node sends its agent input channel location to the root node.</a:t>
            </a:r>
          </a:p>
          <a:p>
            <a:endParaRPr lang="en-GB" dirty="0">
              <a:solidFill>
                <a:srgbClr val="002060"/>
              </a:solidFill>
            </a:endParaRPr>
          </a:p>
          <a:p>
            <a:r>
              <a:rPr lang="en-GB" dirty="0" smtClean="0">
                <a:solidFill>
                  <a:srgbClr val="002060"/>
                </a:solidFill>
              </a:rPr>
              <a:t>The agent input channel is created as a </a:t>
            </a:r>
            <a:r>
              <a:rPr lang="en-GB" i="1" dirty="0" smtClean="0">
                <a:solidFill>
                  <a:srgbClr val="002060"/>
                </a:solidFill>
              </a:rPr>
              <a:t>net2one</a:t>
            </a:r>
            <a:r>
              <a:rPr lang="en-GB" dirty="0" smtClean="0">
                <a:solidFill>
                  <a:srgbClr val="002060"/>
                </a:solidFill>
              </a:rPr>
              <a:t> channel,  the location of which is then written to the root node.  The node then waits for the agent to arrive.</a:t>
            </a:r>
            <a:endParaRPr lang="en-GB" dirty="0">
              <a:solidFill>
                <a:srgbClr val="002060"/>
              </a:solidFill>
            </a:endParaRPr>
          </a:p>
        </p:txBody>
      </p:sp>
    </p:spTree>
    <p:extLst>
      <p:ext uri="{BB962C8B-B14F-4D97-AF65-F5344CB8AC3E}">
        <p14:creationId xmlns:p14="http://schemas.microsoft.com/office/powerpoint/2010/main" val="146565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922114"/>
          </a:xfrm>
        </p:spPr>
        <p:txBody>
          <a:bodyPr>
            <a:normAutofit fontScale="90000"/>
          </a:bodyPr>
          <a:lstStyle/>
          <a:p>
            <a:r>
              <a:rPr lang="en-GB" dirty="0" smtClean="0"/>
              <a:t>Trip Root Process – Get Node Locations</a:t>
            </a:r>
            <a:endParaRPr lang="en-GB" dirty="0"/>
          </a:p>
        </p:txBody>
      </p:sp>
      <p:sp>
        <p:nvSpPr>
          <p:cNvPr id="3" name="Rectangle 2"/>
          <p:cNvSpPr/>
          <p:nvPr/>
        </p:nvSpPr>
        <p:spPr>
          <a:xfrm>
            <a:off x="251520" y="1340768"/>
            <a:ext cx="5040560" cy="4524315"/>
          </a:xfrm>
          <a:prstGeom prst="rect">
            <a:avLst/>
          </a:prstGeom>
        </p:spPr>
        <p:txBody>
          <a:bodyPr wrap="square">
            <a:spAutoFit/>
          </a:bodyPr>
          <a:lstStyle/>
          <a:p>
            <a:r>
              <a:rPr lang="en-GB" dirty="0"/>
              <a:t>class </a:t>
            </a:r>
            <a:r>
              <a:rPr lang="en-GB" dirty="0" err="1"/>
              <a:t>TripRoot</a:t>
            </a:r>
            <a:r>
              <a:rPr lang="en-GB" dirty="0"/>
              <a:t> implements </a:t>
            </a:r>
            <a:r>
              <a:rPr lang="en-GB" dirty="0" err="1"/>
              <a:t>CSProcess</a:t>
            </a:r>
            <a:r>
              <a:rPr lang="en-GB" dirty="0"/>
              <a:t>{</a:t>
            </a:r>
          </a:p>
          <a:p>
            <a:r>
              <a:rPr lang="en-GB" dirty="0"/>
              <a:t>  </a:t>
            </a:r>
          </a:p>
          <a:p>
            <a:r>
              <a:rPr lang="en-GB" dirty="0"/>
              <a:t>  </a:t>
            </a:r>
            <a:r>
              <a:rPr lang="en-GB" dirty="0" err="1"/>
              <a:t>def</a:t>
            </a:r>
            <a:r>
              <a:rPr lang="en-GB" dirty="0"/>
              <a:t> </a:t>
            </a:r>
            <a:r>
              <a:rPr lang="en-GB" dirty="0" err="1"/>
              <a:t>ChannelInput</a:t>
            </a:r>
            <a:r>
              <a:rPr lang="en-GB" dirty="0"/>
              <a:t> </a:t>
            </a:r>
            <a:r>
              <a:rPr lang="en-GB" dirty="0" err="1"/>
              <a:t>fromNodes</a:t>
            </a:r>
            <a:endParaRPr lang="en-GB" dirty="0"/>
          </a:p>
          <a:p>
            <a:r>
              <a:rPr lang="en-GB" dirty="0"/>
              <a:t>  </a:t>
            </a:r>
            <a:r>
              <a:rPr lang="en-GB" dirty="0" err="1"/>
              <a:t>def</a:t>
            </a:r>
            <a:r>
              <a:rPr lang="en-GB" dirty="0"/>
              <a:t> String </a:t>
            </a:r>
            <a:r>
              <a:rPr lang="en-GB" dirty="0" err="1"/>
              <a:t>initialValue</a:t>
            </a:r>
            <a:endParaRPr lang="en-GB" dirty="0"/>
          </a:p>
          <a:p>
            <a:r>
              <a:rPr lang="en-GB" dirty="0"/>
              <a:t>  </a:t>
            </a:r>
            <a:r>
              <a:rPr lang="en-GB" dirty="0" err="1"/>
              <a:t>def</a:t>
            </a:r>
            <a:r>
              <a:rPr lang="en-GB" dirty="0"/>
              <a:t> </a:t>
            </a:r>
            <a:r>
              <a:rPr lang="en-GB" dirty="0" err="1"/>
              <a:t>int</a:t>
            </a:r>
            <a:r>
              <a:rPr lang="en-GB" dirty="0"/>
              <a:t> nodes</a:t>
            </a:r>
          </a:p>
          <a:p>
            <a:r>
              <a:rPr lang="en-GB" dirty="0"/>
              <a:t>  </a:t>
            </a:r>
          </a:p>
          <a:p>
            <a:r>
              <a:rPr lang="en-GB" dirty="0"/>
              <a:t>  void run() </a:t>
            </a:r>
            <a:r>
              <a:rPr lang="en-GB" dirty="0" smtClean="0"/>
              <a:t>{</a:t>
            </a:r>
          </a:p>
          <a:p>
            <a:endParaRPr lang="en-GB" dirty="0" smtClean="0"/>
          </a:p>
          <a:p>
            <a:r>
              <a:rPr lang="en-GB" dirty="0"/>
              <a:t> </a:t>
            </a:r>
            <a:r>
              <a:rPr lang="en-GB" dirty="0" smtClean="0"/>
              <a:t>   // create the internal channels (as before)</a:t>
            </a:r>
          </a:p>
          <a:p>
            <a:endParaRPr lang="en-GB" dirty="0" smtClean="0"/>
          </a:p>
          <a:p>
            <a:r>
              <a:rPr lang="en-GB" dirty="0"/>
              <a:t> </a:t>
            </a:r>
            <a:r>
              <a:rPr lang="en-GB" dirty="0" smtClean="0"/>
              <a:t>   </a:t>
            </a:r>
            <a:r>
              <a:rPr lang="en-GB" dirty="0" err="1" smtClean="0"/>
              <a:t>def</a:t>
            </a:r>
            <a:r>
              <a:rPr lang="en-GB" dirty="0" smtClean="0"/>
              <a:t> </a:t>
            </a:r>
            <a:r>
              <a:rPr lang="en-GB" dirty="0" err="1"/>
              <a:t>tripList</a:t>
            </a:r>
            <a:r>
              <a:rPr lang="en-GB" dirty="0"/>
              <a:t> = [ </a:t>
            </a:r>
            <a:r>
              <a:rPr lang="en-GB" dirty="0" err="1"/>
              <a:t>fromNodes.getChannelLocation</a:t>
            </a:r>
            <a:r>
              <a:rPr lang="en-GB" dirty="0"/>
              <a:t>() ]</a:t>
            </a:r>
          </a:p>
          <a:p>
            <a:r>
              <a:rPr lang="en-GB" dirty="0"/>
              <a:t>                     </a:t>
            </a:r>
          </a:p>
          <a:p>
            <a:r>
              <a:rPr lang="nn-NO" dirty="0"/>
              <a:t>    for ( i in 0 ..&lt; nodes) {</a:t>
            </a:r>
          </a:p>
          <a:p>
            <a:r>
              <a:rPr lang="en-GB" dirty="0"/>
              <a:t>      </a:t>
            </a:r>
            <a:r>
              <a:rPr lang="en-GB" dirty="0" err="1"/>
              <a:t>def</a:t>
            </a:r>
            <a:r>
              <a:rPr lang="en-GB" dirty="0"/>
              <a:t> </a:t>
            </a:r>
            <a:r>
              <a:rPr lang="en-GB" dirty="0" err="1"/>
              <a:t>nodeChannelLocation</a:t>
            </a:r>
            <a:r>
              <a:rPr lang="en-GB" dirty="0"/>
              <a:t> = </a:t>
            </a:r>
            <a:r>
              <a:rPr lang="en-GB" dirty="0" err="1"/>
              <a:t>fromNodes.read</a:t>
            </a:r>
            <a:r>
              <a:rPr lang="en-GB" dirty="0"/>
              <a:t>()</a:t>
            </a:r>
          </a:p>
          <a:p>
            <a:r>
              <a:rPr lang="en-GB" dirty="0"/>
              <a:t>      </a:t>
            </a:r>
            <a:r>
              <a:rPr lang="en-GB" dirty="0" err="1"/>
              <a:t>tripList</a:t>
            </a:r>
            <a:r>
              <a:rPr lang="en-GB" dirty="0"/>
              <a:t> &lt;&lt; </a:t>
            </a:r>
            <a:r>
              <a:rPr lang="en-GB" dirty="0" err="1"/>
              <a:t>nodeChannelLocation</a:t>
            </a:r>
            <a:endParaRPr lang="en-GB" dirty="0"/>
          </a:p>
          <a:p>
            <a:r>
              <a:rPr lang="en-GB" dirty="0"/>
              <a:t>    </a:t>
            </a:r>
            <a:r>
              <a:rPr lang="en-GB" dirty="0" smtClean="0"/>
              <a:t>}</a:t>
            </a:r>
            <a:endParaRPr lang="en-GB" dirty="0"/>
          </a:p>
        </p:txBody>
      </p:sp>
      <p:sp>
        <p:nvSpPr>
          <p:cNvPr id="4" name="TextBox 3"/>
          <p:cNvSpPr txBox="1"/>
          <p:nvPr/>
        </p:nvSpPr>
        <p:spPr>
          <a:xfrm>
            <a:off x="5508105" y="1628800"/>
            <a:ext cx="3456384" cy="4247317"/>
          </a:xfrm>
          <a:prstGeom prst="rect">
            <a:avLst/>
          </a:prstGeom>
          <a:noFill/>
        </p:spPr>
        <p:txBody>
          <a:bodyPr wrap="square" rtlCol="0">
            <a:spAutoFit/>
          </a:bodyPr>
          <a:lstStyle/>
          <a:p>
            <a:r>
              <a:rPr lang="en-GB" dirty="0" smtClean="0">
                <a:solidFill>
                  <a:srgbClr val="002060"/>
                </a:solidFill>
              </a:rPr>
              <a:t>The input channel </a:t>
            </a:r>
            <a:r>
              <a:rPr lang="en-GB" b="1" dirty="0" err="1" smtClean="0">
                <a:solidFill>
                  <a:srgbClr val="002060"/>
                </a:solidFill>
              </a:rPr>
              <a:t>fromNodes</a:t>
            </a:r>
            <a:r>
              <a:rPr lang="en-GB" dirty="0" smtClean="0">
                <a:solidFill>
                  <a:srgbClr val="002060"/>
                </a:solidFill>
              </a:rPr>
              <a:t> is the net channel used by the nodes to communicate their agent input channel location.  </a:t>
            </a:r>
            <a:r>
              <a:rPr lang="en-GB" b="1" dirty="0" smtClean="0">
                <a:solidFill>
                  <a:srgbClr val="002060"/>
                </a:solidFill>
              </a:rPr>
              <a:t>Nodes</a:t>
            </a:r>
            <a:r>
              <a:rPr lang="en-GB" dirty="0" smtClean="0">
                <a:solidFill>
                  <a:srgbClr val="002060"/>
                </a:solidFill>
              </a:rPr>
              <a:t> is the number of nodes in the network.</a:t>
            </a:r>
          </a:p>
          <a:p>
            <a:endParaRPr lang="en-GB" dirty="0">
              <a:solidFill>
                <a:srgbClr val="002060"/>
              </a:solidFill>
            </a:endParaRPr>
          </a:p>
          <a:p>
            <a:r>
              <a:rPr lang="en-GB" dirty="0" smtClean="0">
                <a:solidFill>
                  <a:srgbClr val="002060"/>
                </a:solidFill>
              </a:rPr>
              <a:t>The list </a:t>
            </a:r>
            <a:r>
              <a:rPr lang="en-GB" b="1" dirty="0" err="1" smtClean="0">
                <a:solidFill>
                  <a:srgbClr val="002060"/>
                </a:solidFill>
              </a:rPr>
              <a:t>tripList</a:t>
            </a:r>
            <a:r>
              <a:rPr lang="en-GB" dirty="0" smtClean="0">
                <a:solidFill>
                  <a:srgbClr val="002060"/>
                </a:solidFill>
              </a:rPr>
              <a:t> contains the channel locations the agent is to visit.  The first channel location is the </a:t>
            </a:r>
            <a:r>
              <a:rPr lang="en-GB" b="1" dirty="0" err="1" smtClean="0">
                <a:solidFill>
                  <a:srgbClr val="002060"/>
                </a:solidFill>
              </a:rPr>
              <a:t>fromNodes</a:t>
            </a:r>
            <a:r>
              <a:rPr lang="en-GB" dirty="0" smtClean="0">
                <a:solidFill>
                  <a:srgbClr val="002060"/>
                </a:solidFill>
              </a:rPr>
              <a:t> channel location so the agent can return.</a:t>
            </a:r>
          </a:p>
          <a:p>
            <a:r>
              <a:rPr lang="en-GB" dirty="0" smtClean="0">
                <a:solidFill>
                  <a:srgbClr val="002060"/>
                </a:solidFill>
              </a:rPr>
              <a:t>As each node sends its agent input channel location they are appended to </a:t>
            </a:r>
            <a:r>
              <a:rPr lang="en-GB" b="1" dirty="0" err="1" smtClean="0">
                <a:solidFill>
                  <a:srgbClr val="002060"/>
                </a:solidFill>
              </a:rPr>
              <a:t>tripList</a:t>
            </a:r>
            <a:r>
              <a:rPr lang="en-GB" dirty="0" smtClean="0">
                <a:solidFill>
                  <a:srgbClr val="002060"/>
                </a:solidFill>
              </a:rPr>
              <a:t>.  The order is not significant.</a:t>
            </a:r>
            <a:endParaRPr lang="en-GB" dirty="0">
              <a:solidFill>
                <a:srgbClr val="002060"/>
              </a:solidFill>
            </a:endParaRPr>
          </a:p>
        </p:txBody>
      </p:sp>
    </p:spTree>
    <p:extLst>
      <p:ext uri="{BB962C8B-B14F-4D97-AF65-F5344CB8AC3E}">
        <p14:creationId xmlns:p14="http://schemas.microsoft.com/office/powerpoint/2010/main" val="339235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a:t>Trip Root Process – </a:t>
            </a:r>
            <a:r>
              <a:rPr lang="en-GB" dirty="0" smtClean="0"/>
              <a:t>Agent Processing</a:t>
            </a:r>
            <a:endParaRPr lang="en-GB" dirty="0"/>
          </a:p>
        </p:txBody>
      </p:sp>
      <p:sp>
        <p:nvSpPr>
          <p:cNvPr id="3" name="Rectangle 2"/>
          <p:cNvSpPr/>
          <p:nvPr/>
        </p:nvSpPr>
        <p:spPr>
          <a:xfrm>
            <a:off x="0" y="836712"/>
            <a:ext cx="7452320" cy="5909310"/>
          </a:xfrm>
          <a:prstGeom prst="rect">
            <a:avLst/>
          </a:prstGeom>
        </p:spPr>
        <p:txBody>
          <a:bodyPr wrap="square">
            <a:spAutoFit/>
          </a:bodyPr>
          <a:lstStyle/>
          <a:p>
            <a:r>
              <a:rPr lang="en-GB" b="1" dirty="0"/>
              <a:t> </a:t>
            </a:r>
            <a:r>
              <a:rPr lang="en-GB" b="1" dirty="0" smtClean="0"/>
              <a:t>   </a:t>
            </a:r>
            <a:r>
              <a:rPr lang="en-GB" b="1" dirty="0" err="1" smtClean="0"/>
              <a:t>def</a:t>
            </a:r>
            <a:r>
              <a:rPr lang="en-GB" b="1" dirty="0" smtClean="0"/>
              <a:t> </a:t>
            </a:r>
            <a:r>
              <a:rPr lang="en-GB" b="1" dirty="0" err="1"/>
              <a:t>firstNodeLocation</a:t>
            </a:r>
            <a:r>
              <a:rPr lang="en-GB" b="1" dirty="0"/>
              <a:t> = </a:t>
            </a:r>
            <a:r>
              <a:rPr lang="en-GB" b="1" dirty="0" err="1"/>
              <a:t>tripList.get</a:t>
            </a:r>
            <a:r>
              <a:rPr lang="en-GB" b="1" dirty="0"/>
              <a:t>(nodes</a:t>
            </a:r>
            <a:r>
              <a:rPr lang="en-GB" b="1" dirty="0" smtClean="0"/>
              <a:t>)</a:t>
            </a:r>
          </a:p>
          <a:p>
            <a:endParaRPr lang="en-GB" b="1" dirty="0" smtClean="0"/>
          </a:p>
          <a:p>
            <a:endParaRPr lang="en-GB" dirty="0" smtClean="0"/>
          </a:p>
          <a:p>
            <a:endParaRPr lang="en-GB" dirty="0"/>
          </a:p>
          <a:p>
            <a:r>
              <a:rPr lang="en-GB" b="1" dirty="0"/>
              <a:t>    </a:t>
            </a:r>
            <a:r>
              <a:rPr lang="en-GB" b="1" dirty="0" err="1"/>
              <a:t>def</a:t>
            </a:r>
            <a:r>
              <a:rPr lang="en-GB" b="1" dirty="0"/>
              <a:t> </a:t>
            </a:r>
            <a:r>
              <a:rPr lang="en-GB" b="1" dirty="0" err="1"/>
              <a:t>firstNodeChannel</a:t>
            </a:r>
            <a:r>
              <a:rPr lang="en-GB" b="1" dirty="0"/>
              <a:t> = </a:t>
            </a:r>
            <a:r>
              <a:rPr lang="en-GB" b="1" dirty="0" smtClean="0"/>
              <a:t>NetChannel.</a:t>
            </a:r>
            <a:r>
              <a:rPr lang="en-GB" b="1" i="1" dirty="0" smtClean="0"/>
              <a:t>one2net(</a:t>
            </a:r>
            <a:r>
              <a:rPr lang="en-GB" b="1" dirty="0" err="1" smtClean="0"/>
              <a:t>firstNodeLocation</a:t>
            </a:r>
            <a:r>
              <a:rPr lang="en-GB" b="1" i="1" dirty="0" smtClean="0"/>
              <a:t>)</a:t>
            </a:r>
          </a:p>
          <a:p>
            <a:endParaRPr lang="en-GB" i="1" dirty="0"/>
          </a:p>
          <a:p>
            <a:r>
              <a:rPr lang="en-GB" dirty="0"/>
              <a:t>    </a:t>
            </a:r>
            <a:r>
              <a:rPr lang="en-GB" dirty="0" err="1"/>
              <a:t>def</a:t>
            </a:r>
            <a:r>
              <a:rPr lang="en-GB" dirty="0"/>
              <a:t> </a:t>
            </a:r>
            <a:r>
              <a:rPr lang="en-GB" dirty="0" err="1"/>
              <a:t>theAgent</a:t>
            </a:r>
            <a:r>
              <a:rPr lang="en-GB" dirty="0"/>
              <a:t> = new </a:t>
            </a:r>
            <a:r>
              <a:rPr lang="en-GB" dirty="0" err="1"/>
              <a:t>TripAgent</a:t>
            </a:r>
            <a:r>
              <a:rPr lang="en-GB" dirty="0"/>
              <a:t>( </a:t>
            </a:r>
            <a:r>
              <a:rPr lang="en-GB" dirty="0" err="1"/>
              <a:t>tripList</a:t>
            </a:r>
            <a:r>
              <a:rPr lang="en-GB" dirty="0"/>
              <a:t>: </a:t>
            </a:r>
            <a:r>
              <a:rPr lang="en-GB" dirty="0" err="1"/>
              <a:t>tripList</a:t>
            </a:r>
            <a:r>
              <a:rPr lang="en-GB" dirty="0"/>
              <a:t>, </a:t>
            </a:r>
          </a:p>
          <a:p>
            <a:r>
              <a:rPr lang="en-GB" dirty="0"/>
              <a:t>                                   </a:t>
            </a:r>
            <a:r>
              <a:rPr lang="en-GB" dirty="0" smtClean="0"/>
              <a:t>                  results</a:t>
            </a:r>
            <a:r>
              <a:rPr lang="en-GB" dirty="0"/>
              <a:t>: [</a:t>
            </a:r>
            <a:r>
              <a:rPr lang="en-GB" dirty="0" err="1"/>
              <a:t>initialValue</a:t>
            </a:r>
            <a:r>
              <a:rPr lang="en-GB" dirty="0"/>
              <a:t>],</a:t>
            </a:r>
          </a:p>
          <a:p>
            <a:r>
              <a:rPr lang="en-GB" dirty="0"/>
              <a:t>                                   </a:t>
            </a:r>
            <a:r>
              <a:rPr lang="en-GB" dirty="0" smtClean="0"/>
              <a:t>                  pointer</a:t>
            </a:r>
            <a:r>
              <a:rPr lang="en-GB" dirty="0"/>
              <a:t>: nodes)</a:t>
            </a:r>
          </a:p>
          <a:p>
            <a:r>
              <a:rPr lang="en-GB" dirty="0"/>
              <a:t>    </a:t>
            </a:r>
            <a:r>
              <a:rPr lang="en-GB" b="1" dirty="0" err="1"/>
              <a:t>firstNodeChannel.write</a:t>
            </a:r>
            <a:r>
              <a:rPr lang="en-GB" b="1" dirty="0"/>
              <a:t>(</a:t>
            </a:r>
            <a:r>
              <a:rPr lang="en-GB" b="1" dirty="0" err="1"/>
              <a:t>theAgent</a:t>
            </a:r>
            <a:r>
              <a:rPr lang="en-GB" b="1" dirty="0" smtClean="0"/>
              <a:t>)</a:t>
            </a:r>
          </a:p>
          <a:p>
            <a:endParaRPr lang="en-GB" dirty="0"/>
          </a:p>
          <a:p>
            <a:r>
              <a:rPr lang="en-GB" dirty="0"/>
              <a:t>    </a:t>
            </a:r>
            <a:r>
              <a:rPr lang="en-GB" dirty="0" err="1"/>
              <a:t>theAgent</a:t>
            </a:r>
            <a:r>
              <a:rPr lang="en-GB" dirty="0"/>
              <a:t> = </a:t>
            </a:r>
            <a:r>
              <a:rPr lang="en-GB" dirty="0" err="1"/>
              <a:t>fromNodes.read</a:t>
            </a:r>
            <a:r>
              <a:rPr lang="en-GB" dirty="0"/>
              <a:t>()</a:t>
            </a:r>
          </a:p>
          <a:p>
            <a:r>
              <a:rPr lang="en-GB" dirty="0"/>
              <a:t>    </a:t>
            </a:r>
            <a:r>
              <a:rPr lang="en-GB" dirty="0" err="1"/>
              <a:t>theAgent.connect</a:t>
            </a:r>
            <a:r>
              <a:rPr lang="en-GB" dirty="0"/>
              <a:t> ( [</a:t>
            </a:r>
            <a:r>
              <a:rPr lang="en-GB" dirty="0" err="1"/>
              <a:t>fromAgentOutEnd</a:t>
            </a:r>
            <a:r>
              <a:rPr lang="en-GB" dirty="0"/>
              <a:t>, </a:t>
            </a:r>
            <a:r>
              <a:rPr lang="en-GB" dirty="0" err="1"/>
              <a:t>toAgentInEnd</a:t>
            </a:r>
            <a:r>
              <a:rPr lang="en-GB" dirty="0"/>
              <a:t>] )</a:t>
            </a:r>
          </a:p>
          <a:p>
            <a:r>
              <a:rPr lang="en-GB" dirty="0"/>
              <a:t>    </a:t>
            </a:r>
            <a:r>
              <a:rPr lang="en-GB" dirty="0" err="1"/>
              <a:t>def</a:t>
            </a:r>
            <a:r>
              <a:rPr lang="en-GB" dirty="0"/>
              <a:t> </a:t>
            </a:r>
            <a:r>
              <a:rPr lang="en-GB" dirty="0" err="1"/>
              <a:t>agentManager</a:t>
            </a:r>
            <a:r>
              <a:rPr lang="en-GB" dirty="0"/>
              <a:t> = new </a:t>
            </a:r>
            <a:r>
              <a:rPr lang="en-GB" dirty="0" err="1"/>
              <a:t>ProcessManager</a:t>
            </a:r>
            <a:r>
              <a:rPr lang="en-GB" dirty="0"/>
              <a:t> (</a:t>
            </a:r>
            <a:r>
              <a:rPr lang="en-GB" dirty="0" err="1"/>
              <a:t>theAgent</a:t>
            </a:r>
            <a:r>
              <a:rPr lang="en-GB" dirty="0"/>
              <a:t>)</a:t>
            </a:r>
          </a:p>
          <a:p>
            <a:r>
              <a:rPr lang="en-GB" dirty="0"/>
              <a:t>    </a:t>
            </a:r>
            <a:r>
              <a:rPr lang="en-GB" dirty="0" err="1"/>
              <a:t>agentManager.start</a:t>
            </a:r>
            <a:r>
              <a:rPr lang="en-GB" dirty="0"/>
              <a:t>()</a:t>
            </a:r>
          </a:p>
          <a:p>
            <a:r>
              <a:rPr lang="en-GB" dirty="0"/>
              <a:t>    </a:t>
            </a:r>
            <a:r>
              <a:rPr lang="en-GB" dirty="0" err="1"/>
              <a:t>def</a:t>
            </a:r>
            <a:r>
              <a:rPr lang="en-GB" dirty="0"/>
              <a:t> </a:t>
            </a:r>
            <a:r>
              <a:rPr lang="en-GB" dirty="0" err="1"/>
              <a:t>returnedResults</a:t>
            </a:r>
            <a:r>
              <a:rPr lang="en-GB" dirty="0"/>
              <a:t> = </a:t>
            </a:r>
            <a:r>
              <a:rPr lang="en-GB" dirty="0" err="1"/>
              <a:t>fromAgentInEnd.read</a:t>
            </a:r>
            <a:r>
              <a:rPr lang="en-GB" dirty="0"/>
              <a:t>()</a:t>
            </a:r>
          </a:p>
          <a:p>
            <a:r>
              <a:rPr lang="en-GB" dirty="0"/>
              <a:t>    </a:t>
            </a:r>
            <a:r>
              <a:rPr lang="en-GB" i="1" dirty="0" err="1"/>
              <a:t>println</a:t>
            </a:r>
            <a:r>
              <a:rPr lang="en-GB" i="1" dirty="0"/>
              <a:t> "</a:t>
            </a:r>
            <a:r>
              <a:rPr lang="en-GB" i="1" dirty="0" err="1"/>
              <a:t>TripRoot</a:t>
            </a:r>
            <a:r>
              <a:rPr lang="en-GB" i="1" dirty="0"/>
              <a:t>: has received $</a:t>
            </a:r>
            <a:r>
              <a:rPr lang="en-GB" i="1" dirty="0" err="1"/>
              <a:t>returnedResults</a:t>
            </a:r>
            <a:r>
              <a:rPr lang="en-GB" i="1" dirty="0"/>
              <a:t> "    </a:t>
            </a:r>
          </a:p>
          <a:p>
            <a:r>
              <a:rPr lang="en-GB" dirty="0"/>
              <a:t>    </a:t>
            </a:r>
            <a:r>
              <a:rPr lang="en-GB" dirty="0" err="1"/>
              <a:t>toAgentOutEnd.write</a:t>
            </a:r>
            <a:r>
              <a:rPr lang="en-GB" dirty="0"/>
              <a:t> (</a:t>
            </a:r>
            <a:r>
              <a:rPr lang="en-GB" dirty="0" err="1"/>
              <a:t>returnedResults</a:t>
            </a:r>
            <a:r>
              <a:rPr lang="en-GB" dirty="0"/>
              <a:t>)</a:t>
            </a:r>
          </a:p>
          <a:p>
            <a:r>
              <a:rPr lang="en-GB" dirty="0"/>
              <a:t>    </a:t>
            </a:r>
            <a:r>
              <a:rPr lang="en-GB" dirty="0" err="1"/>
              <a:t>agentManager.join</a:t>
            </a:r>
            <a:r>
              <a:rPr lang="en-GB" dirty="0"/>
              <a:t>()</a:t>
            </a:r>
          </a:p>
          <a:p>
            <a:r>
              <a:rPr lang="en-GB" dirty="0"/>
              <a:t>    </a:t>
            </a:r>
            <a:r>
              <a:rPr lang="en-GB" dirty="0" err="1"/>
              <a:t>theAgent.disconnect</a:t>
            </a:r>
            <a:r>
              <a:rPr lang="en-GB" dirty="0"/>
              <a:t>()    </a:t>
            </a:r>
          </a:p>
          <a:p>
            <a:r>
              <a:rPr lang="en-GB" dirty="0"/>
              <a:t> </a:t>
            </a:r>
          </a:p>
        </p:txBody>
      </p:sp>
      <p:sp>
        <p:nvSpPr>
          <p:cNvPr id="4" name="TextBox 3"/>
          <p:cNvSpPr txBox="1"/>
          <p:nvPr/>
        </p:nvSpPr>
        <p:spPr>
          <a:xfrm>
            <a:off x="4860032" y="836712"/>
            <a:ext cx="4104456" cy="5632311"/>
          </a:xfrm>
          <a:prstGeom prst="rect">
            <a:avLst/>
          </a:prstGeom>
          <a:noFill/>
        </p:spPr>
        <p:txBody>
          <a:bodyPr wrap="square" rtlCol="0">
            <a:spAutoFit/>
          </a:bodyPr>
          <a:lstStyle/>
          <a:p>
            <a:r>
              <a:rPr lang="en-GB" dirty="0" smtClean="0">
                <a:solidFill>
                  <a:srgbClr val="002060"/>
                </a:solidFill>
              </a:rPr>
              <a:t>The </a:t>
            </a:r>
            <a:r>
              <a:rPr lang="en-GB" b="1" dirty="0" err="1" smtClean="0">
                <a:solidFill>
                  <a:srgbClr val="002060"/>
                </a:solidFill>
              </a:rPr>
              <a:t>firstNodeChannel</a:t>
            </a:r>
            <a:r>
              <a:rPr lang="en-GB" dirty="0" smtClean="0">
                <a:solidFill>
                  <a:srgbClr val="002060"/>
                </a:solidFill>
              </a:rPr>
              <a:t> is in fact the agent input channel of the last node to register. It is created from the last element of the </a:t>
            </a:r>
            <a:r>
              <a:rPr lang="en-GB" b="1" dirty="0" err="1" smtClean="0">
                <a:solidFill>
                  <a:srgbClr val="002060"/>
                </a:solidFill>
              </a:rPr>
              <a:t>tripList</a:t>
            </a:r>
            <a:r>
              <a:rPr lang="en-GB" dirty="0" smtClean="0">
                <a:solidFill>
                  <a:srgbClr val="002060"/>
                </a:solidFill>
              </a:rPr>
              <a:t>.</a:t>
            </a:r>
          </a:p>
          <a:p>
            <a:endParaRPr lang="en-GB" b="1" dirty="0">
              <a:solidFill>
                <a:srgbClr val="002060"/>
              </a:solidFill>
            </a:endParaRPr>
          </a:p>
          <a:p>
            <a:endParaRPr lang="en-GB" b="1" dirty="0" smtClean="0">
              <a:solidFill>
                <a:srgbClr val="002060"/>
              </a:solidFill>
            </a:endParaRPr>
          </a:p>
          <a:p>
            <a:r>
              <a:rPr lang="en-GB" dirty="0" smtClean="0">
                <a:solidFill>
                  <a:srgbClr val="002060"/>
                </a:solidFill>
              </a:rPr>
              <a:t>The agent is constructed with the initial values as required and then written to the </a:t>
            </a:r>
            <a:r>
              <a:rPr lang="en-GB" b="1" dirty="0" err="1" smtClean="0">
                <a:solidFill>
                  <a:srgbClr val="002060"/>
                </a:solidFill>
              </a:rPr>
              <a:t>firstNodeChannel</a:t>
            </a:r>
            <a:r>
              <a:rPr lang="en-GB" dirty="0" smtClean="0">
                <a:solidFill>
                  <a:srgbClr val="002060"/>
                </a:solidFill>
              </a:rPr>
              <a:t>.</a:t>
            </a:r>
          </a:p>
          <a:p>
            <a:endParaRPr lang="en-GB" dirty="0">
              <a:solidFill>
                <a:srgbClr val="002060"/>
              </a:solidFill>
            </a:endParaRPr>
          </a:p>
          <a:p>
            <a:r>
              <a:rPr lang="en-GB" dirty="0" smtClean="0">
                <a:solidFill>
                  <a:srgbClr val="002060"/>
                </a:solidFill>
              </a:rPr>
              <a:t>The node then waits for the return of the agent and process the results.</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solidFill>
                  <a:srgbClr val="002060"/>
                </a:solidFill>
              </a:rPr>
              <a:t>This ensures the node terminates correctly</a:t>
            </a:r>
            <a:endParaRPr lang="en-GB" dirty="0">
              <a:solidFill>
                <a:srgbClr val="002060"/>
              </a:solidFill>
            </a:endParaRPr>
          </a:p>
        </p:txBody>
      </p:sp>
    </p:spTree>
    <p:extLst>
      <p:ext uri="{BB962C8B-B14F-4D97-AF65-F5344CB8AC3E}">
        <p14:creationId xmlns:p14="http://schemas.microsoft.com/office/powerpoint/2010/main" val="9791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78098"/>
          </a:xfrm>
        </p:spPr>
        <p:txBody>
          <a:bodyPr/>
          <a:lstStyle/>
          <a:p>
            <a:r>
              <a:rPr lang="en-GB" dirty="0" smtClean="0"/>
              <a:t>More Complex Agents</a:t>
            </a:r>
            <a:endParaRPr lang="en-GB" dirty="0"/>
          </a:p>
        </p:txBody>
      </p:sp>
      <p:sp>
        <p:nvSpPr>
          <p:cNvPr id="4" name="Content Placeholder 3"/>
          <p:cNvSpPr>
            <a:spLocks noGrp="1"/>
          </p:cNvSpPr>
          <p:nvPr>
            <p:ph idx="1"/>
          </p:nvPr>
        </p:nvSpPr>
        <p:spPr>
          <a:xfrm>
            <a:off x="467544" y="1124744"/>
            <a:ext cx="8229600" cy="5472608"/>
          </a:xfrm>
        </p:spPr>
        <p:txBody>
          <a:bodyPr>
            <a:normAutofit fontScale="92500"/>
          </a:bodyPr>
          <a:lstStyle/>
          <a:p>
            <a:r>
              <a:rPr lang="en-GB" dirty="0" smtClean="0"/>
              <a:t>Chapter 18 contains a further example</a:t>
            </a:r>
          </a:p>
          <a:p>
            <a:pPr lvl="1"/>
            <a:r>
              <a:rPr lang="en-GB" dirty="0" smtClean="0"/>
              <a:t>The agent dynamically sets up a bi-directional channel structure with the root node when it arrives at a new node</a:t>
            </a:r>
          </a:p>
          <a:p>
            <a:pPr lvl="1"/>
            <a:r>
              <a:rPr lang="en-GB" dirty="0" smtClean="0"/>
              <a:t>This means that the agent can use the root node as a blackboard</a:t>
            </a:r>
          </a:p>
          <a:p>
            <a:pPr lvl="2"/>
            <a:r>
              <a:rPr lang="en-GB" dirty="0" smtClean="0"/>
              <a:t>The blackboard acts as a central repository, of possibly transient data</a:t>
            </a:r>
          </a:p>
          <a:p>
            <a:pPr lvl="2"/>
            <a:r>
              <a:rPr lang="en-GB" dirty="0" smtClean="0"/>
              <a:t>This can be accessed from other nodes and other agents</a:t>
            </a:r>
          </a:p>
          <a:p>
            <a:r>
              <a:rPr lang="en-GB" dirty="0" smtClean="0"/>
              <a:t>More complex systems can have many agents running on different nodes</a:t>
            </a:r>
          </a:p>
          <a:p>
            <a:pPr lvl="1"/>
            <a:r>
              <a:rPr lang="en-GB" dirty="0" smtClean="0"/>
              <a:t>See later!</a:t>
            </a:r>
          </a:p>
          <a:p>
            <a:pPr lvl="2"/>
            <a:endParaRPr lang="en-GB" dirty="0"/>
          </a:p>
        </p:txBody>
      </p:sp>
    </p:spTree>
    <p:extLst>
      <p:ext uri="{BB962C8B-B14F-4D97-AF65-F5344CB8AC3E}">
        <p14:creationId xmlns:p14="http://schemas.microsoft.com/office/powerpoint/2010/main" val="87929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Mobile Agent Interface</a:t>
            </a:r>
            <a:endParaRPr lang="en-GB" dirty="0"/>
          </a:p>
        </p:txBody>
      </p:sp>
      <p:sp>
        <p:nvSpPr>
          <p:cNvPr id="4" name="Rectangle 3"/>
          <p:cNvSpPr/>
          <p:nvPr/>
        </p:nvSpPr>
        <p:spPr>
          <a:xfrm>
            <a:off x="1763688" y="1568013"/>
            <a:ext cx="5742384" cy="1477328"/>
          </a:xfrm>
          <a:prstGeom prst="rect">
            <a:avLst/>
          </a:prstGeom>
        </p:spPr>
        <p:txBody>
          <a:bodyPr wrap="square">
            <a:spAutoFit/>
          </a:bodyPr>
          <a:lstStyle/>
          <a:p>
            <a:pPr lvl="0"/>
            <a:r>
              <a:rPr lang="en-GB" dirty="0"/>
              <a:t>interface </a:t>
            </a:r>
            <a:r>
              <a:rPr lang="en-GB" dirty="0" err="1"/>
              <a:t>MobileAgent</a:t>
            </a:r>
            <a:r>
              <a:rPr lang="en-GB" dirty="0"/>
              <a:t> extends </a:t>
            </a:r>
            <a:r>
              <a:rPr lang="en-GB" dirty="0" err="1"/>
              <a:t>CSProcess</a:t>
            </a:r>
            <a:r>
              <a:rPr lang="en-GB" dirty="0"/>
              <a:t>, </a:t>
            </a:r>
            <a:r>
              <a:rPr lang="en-GB" dirty="0" err="1"/>
              <a:t>Serializable</a:t>
            </a:r>
            <a:r>
              <a:rPr lang="en-GB" dirty="0"/>
              <a:t> {</a:t>
            </a:r>
          </a:p>
          <a:p>
            <a:pPr lvl="0"/>
            <a:r>
              <a:rPr lang="en-GB" dirty="0"/>
              <a:t> </a:t>
            </a:r>
          </a:p>
          <a:p>
            <a:pPr lvl="0"/>
            <a:r>
              <a:rPr lang="en-GB" dirty="0"/>
              <a:t>   abstract connect(List x)</a:t>
            </a:r>
          </a:p>
          <a:p>
            <a:pPr lvl="0"/>
            <a:r>
              <a:rPr lang="en-GB" dirty="0"/>
              <a:t>   abstract disconnect()</a:t>
            </a:r>
          </a:p>
          <a:p>
            <a:pPr lvl="0"/>
            <a:r>
              <a:rPr lang="en-GB" dirty="0"/>
              <a:t>}</a:t>
            </a:r>
          </a:p>
        </p:txBody>
      </p:sp>
      <p:sp>
        <p:nvSpPr>
          <p:cNvPr id="5" name="TextBox 4"/>
          <p:cNvSpPr txBox="1"/>
          <p:nvPr/>
        </p:nvSpPr>
        <p:spPr>
          <a:xfrm>
            <a:off x="611560" y="3501008"/>
            <a:ext cx="8136904" cy="2308324"/>
          </a:xfrm>
          <a:prstGeom prst="rect">
            <a:avLst/>
          </a:prstGeom>
          <a:noFill/>
        </p:spPr>
        <p:txBody>
          <a:bodyPr wrap="square" rtlCol="0">
            <a:spAutoFit/>
          </a:bodyPr>
          <a:lstStyle/>
          <a:p>
            <a:r>
              <a:rPr lang="en-GB" dirty="0" smtClean="0"/>
              <a:t>The interface extends </a:t>
            </a:r>
            <a:r>
              <a:rPr lang="en-GB" dirty="0" err="1" smtClean="0"/>
              <a:t>CSProcess</a:t>
            </a:r>
            <a:r>
              <a:rPr lang="en-GB" dirty="0" smtClean="0"/>
              <a:t> so that an agent can implement a run() method and </a:t>
            </a:r>
            <a:r>
              <a:rPr lang="en-GB" dirty="0" err="1" smtClean="0"/>
              <a:t>Serializable</a:t>
            </a:r>
            <a:r>
              <a:rPr lang="en-GB" dirty="0" smtClean="0"/>
              <a:t> so that the implementing class can be transmitted over a net channel.</a:t>
            </a:r>
          </a:p>
          <a:p>
            <a:endParaRPr lang="en-GB" dirty="0"/>
          </a:p>
          <a:p>
            <a:r>
              <a:rPr lang="en-GB" dirty="0" smtClean="0"/>
              <a:t>The List x comprises the set of channel ends to which the agent has to connect to interact with the host node’s processes.</a:t>
            </a:r>
          </a:p>
          <a:p>
            <a:endParaRPr lang="en-GB" dirty="0"/>
          </a:p>
          <a:p>
            <a:r>
              <a:rPr lang="en-GB" dirty="0" smtClean="0"/>
              <a:t>The method disconnect() simply sets all the agent’s channel ends to null.  A channel address is not </a:t>
            </a:r>
            <a:r>
              <a:rPr lang="en-GB" dirty="0" err="1" smtClean="0"/>
              <a:t>serializable</a:t>
            </a:r>
            <a:r>
              <a:rPr lang="en-GB" dirty="0" smtClean="0"/>
              <a:t>.</a:t>
            </a:r>
            <a:endParaRPr lang="en-GB" dirty="0"/>
          </a:p>
        </p:txBody>
      </p:sp>
    </p:spTree>
    <p:extLst>
      <p:ext uri="{BB962C8B-B14F-4D97-AF65-F5344CB8AC3E}">
        <p14:creationId xmlns:p14="http://schemas.microsoft.com/office/powerpoint/2010/main" val="1818591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Summary</a:t>
            </a:r>
            <a:endParaRPr lang="en-GB" dirty="0"/>
          </a:p>
        </p:txBody>
      </p:sp>
      <p:sp>
        <p:nvSpPr>
          <p:cNvPr id="4" name="Content Placeholder 3"/>
          <p:cNvSpPr>
            <a:spLocks noGrp="1"/>
          </p:cNvSpPr>
          <p:nvPr>
            <p:ph idx="1"/>
          </p:nvPr>
        </p:nvSpPr>
        <p:spPr>
          <a:xfrm>
            <a:off x="467544" y="1268760"/>
            <a:ext cx="8229600" cy="4525963"/>
          </a:xfrm>
        </p:spPr>
        <p:txBody>
          <a:bodyPr>
            <a:normAutofit fontScale="92500" lnSpcReduction="10000"/>
          </a:bodyPr>
          <a:lstStyle/>
          <a:p>
            <a:r>
              <a:rPr lang="en-GB" dirty="0" smtClean="0"/>
              <a:t>Agent systems are a simple extension of the process concept</a:t>
            </a:r>
          </a:p>
          <a:p>
            <a:pPr lvl="1"/>
            <a:r>
              <a:rPr lang="en-GB" dirty="0" smtClean="0"/>
              <a:t>An agent implemented </a:t>
            </a:r>
            <a:r>
              <a:rPr lang="en-GB" smtClean="0"/>
              <a:t>as a Serializable</a:t>
            </a:r>
            <a:r>
              <a:rPr lang="en-GB" dirty="0" smtClean="0"/>
              <a:t> </a:t>
            </a:r>
            <a:r>
              <a:rPr lang="en-GB" dirty="0" err="1" smtClean="0"/>
              <a:t>CSProcess</a:t>
            </a:r>
            <a:r>
              <a:rPr lang="en-GB" dirty="0" smtClean="0"/>
              <a:t> is an object that can be written over any channel</a:t>
            </a:r>
          </a:p>
          <a:p>
            <a:pPr lvl="1"/>
            <a:r>
              <a:rPr lang="en-GB" dirty="0"/>
              <a:t>The agent requires a well defined channel infrastructure by which it connects to a </a:t>
            </a:r>
            <a:r>
              <a:rPr lang="en-GB" dirty="0" smtClean="0"/>
              <a:t>node</a:t>
            </a:r>
          </a:p>
          <a:p>
            <a:pPr lvl="2"/>
            <a:r>
              <a:rPr lang="en-GB" dirty="0" smtClean="0"/>
              <a:t>Must implement the connect and disconnect methods</a:t>
            </a:r>
          </a:p>
          <a:p>
            <a:pPr lvl="2"/>
            <a:r>
              <a:rPr lang="en-GB" dirty="0" smtClean="0"/>
              <a:t>The agent run method MUST terminate</a:t>
            </a:r>
            <a:endParaRPr lang="en-GB" dirty="0"/>
          </a:p>
          <a:p>
            <a:pPr lvl="1"/>
            <a:r>
              <a:rPr lang="en-GB" dirty="0" smtClean="0"/>
              <a:t>An agent can set up dynamic channel connections</a:t>
            </a:r>
          </a:p>
          <a:p>
            <a:pPr lvl="1"/>
            <a:r>
              <a:rPr lang="en-GB" dirty="0" smtClean="0"/>
              <a:t>Agents maintain internal data that can be transferred between nodes</a:t>
            </a:r>
            <a:endParaRPr lang="en-GB" dirty="0"/>
          </a:p>
        </p:txBody>
      </p:sp>
    </p:spTree>
    <p:extLst>
      <p:ext uri="{BB962C8B-B14F-4D97-AF65-F5344CB8AC3E}">
        <p14:creationId xmlns:p14="http://schemas.microsoft.com/office/powerpoint/2010/main" val="265169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A Simple Agent</a:t>
            </a:r>
            <a:endParaRPr lang="en-GB" dirty="0"/>
          </a:p>
        </p:txBody>
      </p:sp>
      <p:sp>
        <p:nvSpPr>
          <p:cNvPr id="3" name="Rectangle 2"/>
          <p:cNvSpPr/>
          <p:nvPr/>
        </p:nvSpPr>
        <p:spPr>
          <a:xfrm>
            <a:off x="539552" y="980728"/>
            <a:ext cx="4176464" cy="5632311"/>
          </a:xfrm>
          <a:prstGeom prst="rect">
            <a:avLst/>
          </a:prstGeom>
        </p:spPr>
        <p:txBody>
          <a:bodyPr wrap="square">
            <a:spAutoFit/>
          </a:bodyPr>
          <a:lstStyle/>
          <a:p>
            <a:pPr lvl="0"/>
            <a:r>
              <a:rPr lang="en-GB" dirty="0"/>
              <a:t>class Agent implements </a:t>
            </a:r>
            <a:r>
              <a:rPr lang="en-GB" dirty="0" err="1"/>
              <a:t>MobileAgent</a:t>
            </a:r>
            <a:r>
              <a:rPr lang="en-GB" dirty="0"/>
              <a:t> { </a:t>
            </a:r>
            <a:br>
              <a:rPr lang="en-GB" dirty="0"/>
            </a:br>
            <a:r>
              <a:rPr lang="en-GB" dirty="0"/>
              <a:t> </a:t>
            </a:r>
          </a:p>
          <a:p>
            <a:pPr lvl="0"/>
            <a:r>
              <a:rPr lang="en-GB" dirty="0"/>
              <a:t>  </a:t>
            </a:r>
            <a:r>
              <a:rPr lang="en-GB" dirty="0" err="1"/>
              <a:t>def</a:t>
            </a:r>
            <a:r>
              <a:rPr lang="en-GB" dirty="0"/>
              <a:t> </a:t>
            </a:r>
            <a:r>
              <a:rPr lang="en-GB" dirty="0" err="1"/>
              <a:t>ChannelOutput</a:t>
            </a:r>
            <a:r>
              <a:rPr lang="en-GB" dirty="0"/>
              <a:t> </a:t>
            </a:r>
            <a:r>
              <a:rPr lang="en-GB" dirty="0" err="1"/>
              <a:t>toLocal</a:t>
            </a:r>
            <a:endParaRPr lang="en-GB" dirty="0"/>
          </a:p>
          <a:p>
            <a:pPr lvl="0"/>
            <a:r>
              <a:rPr lang="en-GB" dirty="0"/>
              <a:t>  </a:t>
            </a:r>
            <a:r>
              <a:rPr lang="en-GB" dirty="0" err="1"/>
              <a:t>def</a:t>
            </a:r>
            <a:r>
              <a:rPr lang="en-GB" dirty="0"/>
              <a:t> </a:t>
            </a:r>
            <a:r>
              <a:rPr lang="en-GB" dirty="0" err="1"/>
              <a:t>ChannelInput</a:t>
            </a:r>
            <a:r>
              <a:rPr lang="en-GB" dirty="0"/>
              <a:t> </a:t>
            </a:r>
            <a:r>
              <a:rPr lang="en-GB" dirty="0" err="1"/>
              <a:t>fromLocal</a:t>
            </a:r>
            <a:endParaRPr lang="en-GB" dirty="0"/>
          </a:p>
          <a:p>
            <a:pPr lvl="0"/>
            <a:r>
              <a:rPr lang="en-GB" dirty="0"/>
              <a:t>  </a:t>
            </a:r>
            <a:r>
              <a:rPr lang="en-GB" dirty="0" err="1"/>
              <a:t>def</a:t>
            </a:r>
            <a:r>
              <a:rPr lang="en-GB" dirty="0"/>
              <a:t> results = [ ]  </a:t>
            </a:r>
            <a:r>
              <a:rPr lang="en-GB" dirty="0" smtClean="0"/>
              <a:t>    </a:t>
            </a:r>
          </a:p>
          <a:p>
            <a:pPr lvl="0"/>
            <a:r>
              <a:rPr lang="en-GB" dirty="0" smtClean="0"/>
              <a:t>            </a:t>
            </a:r>
            <a:endParaRPr lang="en-GB" dirty="0"/>
          </a:p>
          <a:p>
            <a:pPr lvl="0"/>
            <a:r>
              <a:rPr lang="en-GB" dirty="0"/>
              <a:t>  </a:t>
            </a:r>
            <a:r>
              <a:rPr lang="en-GB" dirty="0" err="1"/>
              <a:t>def</a:t>
            </a:r>
            <a:r>
              <a:rPr lang="en-GB" dirty="0"/>
              <a:t> connect ( List c ) {</a:t>
            </a:r>
          </a:p>
          <a:p>
            <a:pPr lvl="0"/>
            <a:r>
              <a:rPr lang="en-GB" dirty="0"/>
              <a:t>    </a:t>
            </a:r>
            <a:r>
              <a:rPr lang="en-GB" dirty="0" err="1"/>
              <a:t>this.toLocal</a:t>
            </a:r>
            <a:r>
              <a:rPr lang="en-GB" dirty="0"/>
              <a:t> = c[0]</a:t>
            </a:r>
          </a:p>
          <a:p>
            <a:pPr lvl="0"/>
            <a:r>
              <a:rPr lang="en-GB" dirty="0"/>
              <a:t>    </a:t>
            </a:r>
            <a:r>
              <a:rPr lang="en-GB" dirty="0" err="1"/>
              <a:t>this.fromLocal</a:t>
            </a:r>
            <a:r>
              <a:rPr lang="en-GB" dirty="0"/>
              <a:t> = c[1]</a:t>
            </a:r>
          </a:p>
          <a:p>
            <a:pPr lvl="0"/>
            <a:r>
              <a:rPr lang="en-GB" dirty="0"/>
              <a:t>  }  </a:t>
            </a:r>
          </a:p>
          <a:p>
            <a:pPr lvl="0"/>
            <a:r>
              <a:rPr lang="en-GB" dirty="0"/>
              <a:t>  </a:t>
            </a:r>
            <a:r>
              <a:rPr lang="en-GB" dirty="0" err="1"/>
              <a:t>def</a:t>
            </a:r>
            <a:r>
              <a:rPr lang="en-GB" dirty="0"/>
              <a:t> disconnect () {</a:t>
            </a:r>
          </a:p>
          <a:p>
            <a:pPr lvl="0"/>
            <a:r>
              <a:rPr lang="en-GB" dirty="0"/>
              <a:t>    </a:t>
            </a:r>
            <a:r>
              <a:rPr lang="en-GB" dirty="0" err="1"/>
              <a:t>toLocal</a:t>
            </a:r>
            <a:r>
              <a:rPr lang="en-GB" dirty="0"/>
              <a:t> = null</a:t>
            </a:r>
          </a:p>
          <a:p>
            <a:pPr lvl="0"/>
            <a:r>
              <a:rPr lang="en-GB" dirty="0"/>
              <a:t>    </a:t>
            </a:r>
            <a:r>
              <a:rPr lang="en-GB" dirty="0" err="1"/>
              <a:t>fromLocal</a:t>
            </a:r>
            <a:r>
              <a:rPr lang="en-GB" dirty="0"/>
              <a:t> = null</a:t>
            </a:r>
          </a:p>
          <a:p>
            <a:pPr lvl="0"/>
            <a:r>
              <a:rPr lang="en-GB" dirty="0"/>
              <a:t>  }  </a:t>
            </a:r>
            <a:endParaRPr lang="en-GB" dirty="0" smtClean="0"/>
          </a:p>
          <a:p>
            <a:pPr lvl="0"/>
            <a:endParaRPr lang="en-GB" dirty="0"/>
          </a:p>
          <a:p>
            <a:pPr lvl="0"/>
            <a:r>
              <a:rPr lang="en-GB" dirty="0"/>
              <a:t>  void run() {</a:t>
            </a:r>
          </a:p>
          <a:p>
            <a:pPr lvl="0"/>
            <a:r>
              <a:rPr lang="en-GB" dirty="0"/>
              <a:t>    </a:t>
            </a:r>
            <a:r>
              <a:rPr lang="en-GB" dirty="0" err="1"/>
              <a:t>toLocal.write</a:t>
            </a:r>
            <a:r>
              <a:rPr lang="en-GB" dirty="0"/>
              <a:t> (results)</a:t>
            </a:r>
          </a:p>
          <a:p>
            <a:pPr lvl="0"/>
            <a:r>
              <a:rPr lang="en-GB" dirty="0"/>
              <a:t>    results = </a:t>
            </a:r>
            <a:r>
              <a:rPr lang="en-GB" dirty="0" err="1"/>
              <a:t>fromLocal.read</a:t>
            </a:r>
            <a:r>
              <a:rPr lang="en-GB" dirty="0"/>
              <a:t>()</a:t>
            </a:r>
          </a:p>
          <a:p>
            <a:pPr lvl="0"/>
            <a:r>
              <a:rPr lang="en-GB" dirty="0"/>
              <a:t>  }</a:t>
            </a:r>
          </a:p>
          <a:p>
            <a:pPr lvl="0"/>
            <a:r>
              <a:rPr lang="en-GB" dirty="0"/>
              <a:t>}</a:t>
            </a:r>
          </a:p>
        </p:txBody>
      </p:sp>
      <p:sp>
        <p:nvSpPr>
          <p:cNvPr id="4" name="TextBox 3"/>
          <p:cNvSpPr txBox="1"/>
          <p:nvPr/>
        </p:nvSpPr>
        <p:spPr>
          <a:xfrm>
            <a:off x="4932040" y="995616"/>
            <a:ext cx="3960441" cy="5078313"/>
          </a:xfrm>
          <a:prstGeom prst="rect">
            <a:avLst/>
          </a:prstGeom>
          <a:noFill/>
        </p:spPr>
        <p:txBody>
          <a:bodyPr wrap="square" rtlCol="0">
            <a:spAutoFit/>
          </a:bodyPr>
          <a:lstStyle/>
          <a:p>
            <a:r>
              <a:rPr lang="en-GB" dirty="0" smtClean="0">
                <a:solidFill>
                  <a:srgbClr val="002060"/>
                </a:solidFill>
              </a:rPr>
              <a:t>The agent communicates by writing to channel </a:t>
            </a:r>
            <a:r>
              <a:rPr lang="en-GB" b="1" dirty="0" err="1" smtClean="0">
                <a:solidFill>
                  <a:srgbClr val="002060"/>
                </a:solidFill>
              </a:rPr>
              <a:t>toLocal</a:t>
            </a:r>
            <a:r>
              <a:rPr lang="en-GB" dirty="0" smtClean="0">
                <a:solidFill>
                  <a:srgbClr val="002060"/>
                </a:solidFill>
              </a:rPr>
              <a:t> and reading from channel </a:t>
            </a:r>
            <a:r>
              <a:rPr lang="en-GB" b="1" dirty="0" err="1" smtClean="0">
                <a:solidFill>
                  <a:srgbClr val="002060"/>
                </a:solidFill>
              </a:rPr>
              <a:t>fromLocal</a:t>
            </a:r>
            <a:r>
              <a:rPr lang="en-GB" dirty="0" smtClean="0">
                <a:solidFill>
                  <a:srgbClr val="002060"/>
                </a:solidFill>
              </a:rPr>
              <a:t>.</a:t>
            </a:r>
          </a:p>
          <a:p>
            <a:r>
              <a:rPr lang="en-GB" dirty="0" smtClean="0">
                <a:solidFill>
                  <a:srgbClr val="002060"/>
                </a:solidFill>
              </a:rPr>
              <a:t>The list results will be amended at each node the agent visits</a:t>
            </a:r>
          </a:p>
          <a:p>
            <a:endParaRPr lang="en-GB" dirty="0">
              <a:solidFill>
                <a:srgbClr val="002060"/>
              </a:solidFill>
            </a:endParaRPr>
          </a:p>
          <a:p>
            <a:r>
              <a:rPr lang="en-GB" dirty="0" smtClean="0">
                <a:solidFill>
                  <a:srgbClr val="002060"/>
                </a:solidFill>
              </a:rPr>
              <a:t>List c will comprise the list </a:t>
            </a:r>
          </a:p>
          <a:p>
            <a:r>
              <a:rPr lang="en-GB" dirty="0" smtClean="0">
                <a:solidFill>
                  <a:srgbClr val="002060"/>
                </a:solidFill>
              </a:rPr>
              <a:t>[</a:t>
            </a:r>
            <a:r>
              <a:rPr lang="en-GB" i="1" dirty="0" err="1" smtClean="0">
                <a:solidFill>
                  <a:srgbClr val="002060"/>
                </a:solidFill>
              </a:rPr>
              <a:t>channelOutputEnd</a:t>
            </a:r>
            <a:r>
              <a:rPr lang="en-GB" dirty="0" smtClean="0">
                <a:solidFill>
                  <a:srgbClr val="002060"/>
                </a:solidFill>
              </a:rPr>
              <a:t>, </a:t>
            </a:r>
            <a:r>
              <a:rPr lang="en-GB" i="1" dirty="0" err="1" smtClean="0">
                <a:solidFill>
                  <a:srgbClr val="002060"/>
                </a:solidFill>
              </a:rPr>
              <a:t>channelInputEnd</a:t>
            </a:r>
            <a:r>
              <a:rPr lang="en-GB" dirty="0" smtClean="0">
                <a:solidFill>
                  <a:srgbClr val="002060"/>
                </a:solidFill>
              </a:rPr>
              <a:t>] and these will be allocated to the Agent’s internal channels</a:t>
            </a:r>
          </a:p>
          <a:p>
            <a:endParaRPr lang="en-GB" dirty="0">
              <a:solidFill>
                <a:srgbClr val="002060"/>
              </a:solidFill>
            </a:endParaRPr>
          </a:p>
          <a:p>
            <a:r>
              <a:rPr lang="en-GB" dirty="0" smtClean="0">
                <a:solidFill>
                  <a:srgbClr val="002060"/>
                </a:solidFill>
              </a:rPr>
              <a:t>Disconnect simply sets the local channels to null.</a:t>
            </a:r>
          </a:p>
          <a:p>
            <a:endParaRPr lang="en-GB" dirty="0">
              <a:solidFill>
                <a:srgbClr val="002060"/>
              </a:solidFill>
            </a:endParaRPr>
          </a:p>
          <a:p>
            <a:r>
              <a:rPr lang="en-GB" dirty="0" smtClean="0">
                <a:solidFill>
                  <a:srgbClr val="002060"/>
                </a:solidFill>
              </a:rPr>
              <a:t>The run() method simply writes the current value of results to the local node and then reads back the updated value. It then terminates</a:t>
            </a:r>
            <a:endParaRPr lang="en-GB" dirty="0">
              <a:solidFill>
                <a:srgbClr val="002060"/>
              </a:solidFill>
            </a:endParaRPr>
          </a:p>
        </p:txBody>
      </p:sp>
    </p:spTree>
    <p:extLst>
      <p:ext uri="{BB962C8B-B14F-4D97-AF65-F5344CB8AC3E}">
        <p14:creationId xmlns:p14="http://schemas.microsoft.com/office/powerpoint/2010/main" val="183983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Root Node</a:t>
            </a:r>
            <a:endParaRPr lang="en-GB" dirty="0"/>
          </a:p>
        </p:txBody>
      </p:sp>
      <p:sp>
        <p:nvSpPr>
          <p:cNvPr id="3" name="Content Placeholder 2"/>
          <p:cNvSpPr>
            <a:spLocks noGrp="1"/>
          </p:cNvSpPr>
          <p:nvPr>
            <p:ph idx="1"/>
          </p:nvPr>
        </p:nvSpPr>
        <p:spPr/>
        <p:txBody>
          <a:bodyPr/>
          <a:lstStyle/>
          <a:p>
            <a:r>
              <a:rPr lang="en-GB" dirty="0" smtClean="0"/>
              <a:t>Creates an instance of the required agent</a:t>
            </a:r>
          </a:p>
          <a:p>
            <a:pPr lvl="1"/>
            <a:r>
              <a:rPr lang="en-GB" dirty="0" smtClean="0"/>
              <a:t>Initialises any data structures</a:t>
            </a:r>
          </a:p>
          <a:p>
            <a:pPr lvl="1"/>
            <a:r>
              <a:rPr lang="en-GB" dirty="0" smtClean="0"/>
              <a:t>Then causes the agent to be written to the first node in its trip</a:t>
            </a:r>
          </a:p>
          <a:p>
            <a:r>
              <a:rPr lang="en-GB" dirty="0" smtClean="0"/>
              <a:t>Awaits for the return of the agent</a:t>
            </a:r>
          </a:p>
          <a:p>
            <a:pPr lvl="1"/>
            <a:r>
              <a:rPr lang="en-GB" dirty="0" smtClean="0"/>
              <a:t>Extracts the results from the agent</a:t>
            </a:r>
          </a:p>
          <a:p>
            <a:r>
              <a:rPr lang="en-GB" dirty="0" smtClean="0"/>
              <a:t>Continues execution</a:t>
            </a:r>
            <a:endParaRPr lang="en-GB" dirty="0"/>
          </a:p>
        </p:txBody>
      </p:sp>
    </p:spTree>
    <p:extLst>
      <p:ext uri="{BB962C8B-B14F-4D97-AF65-F5344CB8AC3E}">
        <p14:creationId xmlns:p14="http://schemas.microsoft.com/office/powerpoint/2010/main" val="214998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Architecture</a:t>
            </a:r>
            <a:endParaRPr lang="en-GB" dirty="0"/>
          </a:p>
        </p:txBody>
      </p:sp>
      <p:sp>
        <p:nvSpPr>
          <p:cNvPr id="4" name="TextBox 3"/>
          <p:cNvSpPr txBox="1"/>
          <p:nvPr/>
        </p:nvSpPr>
        <p:spPr>
          <a:xfrm>
            <a:off x="3779912" y="2204864"/>
            <a:ext cx="581698" cy="369332"/>
          </a:xfrm>
          <a:prstGeom prst="rect">
            <a:avLst/>
          </a:prstGeom>
          <a:noFill/>
          <a:ln>
            <a:solidFill>
              <a:schemeClr val="tx1"/>
            </a:solidFill>
          </a:ln>
        </p:spPr>
        <p:txBody>
          <a:bodyPr wrap="none" rtlCol="0">
            <a:spAutoFit/>
          </a:bodyPr>
          <a:lstStyle/>
          <a:p>
            <a:r>
              <a:rPr lang="en-GB" dirty="0" smtClean="0"/>
              <a:t>root</a:t>
            </a:r>
            <a:endParaRPr lang="en-GB" dirty="0"/>
          </a:p>
        </p:txBody>
      </p:sp>
      <p:sp>
        <p:nvSpPr>
          <p:cNvPr id="5" name="TextBox 4"/>
          <p:cNvSpPr txBox="1"/>
          <p:nvPr/>
        </p:nvSpPr>
        <p:spPr>
          <a:xfrm>
            <a:off x="5727536" y="275592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7" name="Straight Arrow Connector 6"/>
          <p:cNvCxnSpPr>
            <a:stCxn id="4" idx="3"/>
          </p:cNvCxnSpPr>
          <p:nvPr/>
        </p:nvCxnSpPr>
        <p:spPr>
          <a:xfrm>
            <a:off x="4361610" y="2389530"/>
            <a:ext cx="1365926" cy="366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10" idx="0"/>
          </p:cNvCxnSpPr>
          <p:nvPr/>
        </p:nvCxnSpPr>
        <p:spPr>
          <a:xfrm flipH="1">
            <a:off x="6060319" y="3125252"/>
            <a:ext cx="1" cy="13479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7535" y="447316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2" name="Straight Arrow Connector 11"/>
          <p:cNvCxnSpPr>
            <a:stCxn id="10" idx="1"/>
            <a:endCxn id="19" idx="3"/>
          </p:cNvCxnSpPr>
          <p:nvPr/>
        </p:nvCxnSpPr>
        <p:spPr>
          <a:xfrm flipH="1">
            <a:off x="4865336" y="4657834"/>
            <a:ext cx="8621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31847" y="2755920"/>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14" name="Straight Arrow Connector 13"/>
          <p:cNvCxnSpPr>
            <a:stCxn id="13" idx="0"/>
            <a:endCxn id="4" idx="1"/>
          </p:cNvCxnSpPr>
          <p:nvPr/>
        </p:nvCxnSpPr>
        <p:spPr>
          <a:xfrm flipV="1">
            <a:off x="1664631" y="2389530"/>
            <a:ext cx="2115281" cy="366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769" y="447316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20" name="Straight Arrow Connector 19"/>
          <p:cNvCxnSpPr>
            <a:stCxn id="19" idx="1"/>
            <a:endCxn id="23" idx="3"/>
          </p:cNvCxnSpPr>
          <p:nvPr/>
        </p:nvCxnSpPr>
        <p:spPr>
          <a:xfrm flipH="1">
            <a:off x="3416383" y="4657834"/>
            <a:ext cx="783386"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50816" y="447316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24" name="Straight Arrow Connector 23"/>
          <p:cNvCxnSpPr>
            <a:stCxn id="23" idx="1"/>
            <a:endCxn id="27" idx="3"/>
          </p:cNvCxnSpPr>
          <p:nvPr/>
        </p:nvCxnSpPr>
        <p:spPr>
          <a:xfrm flipH="1">
            <a:off x="1997414" y="4657834"/>
            <a:ext cx="7534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31847" y="4473168"/>
            <a:ext cx="665567" cy="369332"/>
          </a:xfrm>
          <a:prstGeom prst="rect">
            <a:avLst/>
          </a:prstGeom>
          <a:noFill/>
          <a:ln>
            <a:solidFill>
              <a:schemeClr val="tx1"/>
            </a:solidFill>
          </a:ln>
        </p:spPr>
        <p:txBody>
          <a:bodyPr wrap="none" rtlCol="0">
            <a:spAutoFit/>
          </a:bodyPr>
          <a:lstStyle/>
          <a:p>
            <a:r>
              <a:rPr lang="en-GB" dirty="0" smtClean="0"/>
              <a:t>node</a:t>
            </a:r>
            <a:endParaRPr lang="en-GB" dirty="0"/>
          </a:p>
        </p:txBody>
      </p:sp>
      <p:cxnSp>
        <p:nvCxnSpPr>
          <p:cNvPr id="28" name="Straight Arrow Connector 27"/>
          <p:cNvCxnSpPr>
            <a:stCxn id="27" idx="0"/>
            <a:endCxn id="13" idx="2"/>
          </p:cNvCxnSpPr>
          <p:nvPr/>
        </p:nvCxnSpPr>
        <p:spPr>
          <a:xfrm flipV="1">
            <a:off x="1664631" y="3125252"/>
            <a:ext cx="0" cy="13479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1560" y="5517232"/>
            <a:ext cx="8208912" cy="923330"/>
          </a:xfrm>
          <a:prstGeom prst="rect">
            <a:avLst/>
          </a:prstGeom>
          <a:noFill/>
        </p:spPr>
        <p:txBody>
          <a:bodyPr wrap="square" rtlCol="0">
            <a:spAutoFit/>
          </a:bodyPr>
          <a:lstStyle/>
          <a:p>
            <a:r>
              <a:rPr lang="en-GB" dirty="0" smtClean="0"/>
              <a:t>Root sends the agent to the first node in the ring.  The agent updates its internal data structure and then goes to the next and so on until it arrives back at the root node.  The agent then transfer the results to the root node, which then continues executing.</a:t>
            </a:r>
            <a:endParaRPr lang="en-GB" dirty="0"/>
          </a:p>
        </p:txBody>
      </p:sp>
    </p:spTree>
    <p:extLst>
      <p:ext uri="{BB962C8B-B14F-4D97-AF65-F5344CB8AC3E}">
        <p14:creationId xmlns:p14="http://schemas.microsoft.com/office/powerpoint/2010/main" val="234419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Root Node – Initial Part</a:t>
            </a:r>
            <a:endParaRPr lang="en-GB" dirty="0"/>
          </a:p>
        </p:txBody>
      </p:sp>
      <p:sp>
        <p:nvSpPr>
          <p:cNvPr id="3" name="Rectangle 2"/>
          <p:cNvSpPr/>
          <p:nvPr/>
        </p:nvSpPr>
        <p:spPr>
          <a:xfrm>
            <a:off x="395536" y="1196752"/>
            <a:ext cx="5976664" cy="5355312"/>
          </a:xfrm>
          <a:prstGeom prst="rect">
            <a:avLst/>
          </a:prstGeom>
        </p:spPr>
        <p:txBody>
          <a:bodyPr wrap="square">
            <a:spAutoFit/>
          </a:bodyPr>
          <a:lstStyle/>
          <a:p>
            <a:pPr lvl="0"/>
            <a:r>
              <a:rPr lang="en-GB" dirty="0"/>
              <a:t>class Root implements </a:t>
            </a:r>
            <a:r>
              <a:rPr lang="en-GB" dirty="0" err="1"/>
              <a:t>CSProcess</a:t>
            </a:r>
            <a:r>
              <a:rPr lang="en-GB" dirty="0"/>
              <a:t>{</a:t>
            </a:r>
            <a:br>
              <a:rPr lang="en-GB" dirty="0"/>
            </a:br>
            <a:r>
              <a:rPr lang="en-GB" dirty="0"/>
              <a:t>  </a:t>
            </a:r>
          </a:p>
          <a:p>
            <a:pPr lvl="0"/>
            <a:r>
              <a:rPr lang="en-GB" dirty="0"/>
              <a:t>  </a:t>
            </a:r>
            <a:r>
              <a:rPr lang="en-GB" dirty="0" err="1"/>
              <a:t>def</a:t>
            </a:r>
            <a:r>
              <a:rPr lang="en-GB" dirty="0"/>
              <a:t> </a:t>
            </a:r>
            <a:r>
              <a:rPr lang="en-GB" dirty="0" err="1"/>
              <a:t>ChannelInput</a:t>
            </a:r>
            <a:r>
              <a:rPr lang="en-GB" dirty="0"/>
              <a:t> </a:t>
            </a:r>
            <a:r>
              <a:rPr lang="en-GB" dirty="0" smtClean="0"/>
              <a:t>  </a:t>
            </a:r>
            <a:r>
              <a:rPr lang="en-GB" dirty="0" err="1" smtClean="0"/>
              <a:t>inChannel</a:t>
            </a:r>
            <a:endParaRPr lang="en-GB" dirty="0"/>
          </a:p>
          <a:p>
            <a:pPr lvl="0"/>
            <a:r>
              <a:rPr lang="en-GB" dirty="0"/>
              <a:t>  </a:t>
            </a:r>
            <a:r>
              <a:rPr lang="en-GB" dirty="0" err="1"/>
              <a:t>def</a:t>
            </a:r>
            <a:r>
              <a:rPr lang="en-GB" dirty="0"/>
              <a:t> </a:t>
            </a:r>
            <a:r>
              <a:rPr lang="en-GB" dirty="0" err="1"/>
              <a:t>ChannelOutput</a:t>
            </a:r>
            <a:r>
              <a:rPr lang="en-GB" dirty="0"/>
              <a:t> </a:t>
            </a:r>
            <a:r>
              <a:rPr lang="en-GB" dirty="0" smtClean="0"/>
              <a:t>  </a:t>
            </a:r>
            <a:r>
              <a:rPr lang="en-GB" dirty="0" err="1" smtClean="0"/>
              <a:t>outChannel</a:t>
            </a:r>
            <a:endParaRPr lang="en-GB" dirty="0"/>
          </a:p>
          <a:p>
            <a:pPr lvl="0"/>
            <a:r>
              <a:rPr lang="en-GB" dirty="0"/>
              <a:t>  </a:t>
            </a:r>
            <a:r>
              <a:rPr lang="en-GB" dirty="0" err="1"/>
              <a:t>def</a:t>
            </a:r>
            <a:r>
              <a:rPr lang="en-GB" dirty="0"/>
              <a:t> </a:t>
            </a:r>
            <a:r>
              <a:rPr lang="en-GB" dirty="0" err="1"/>
              <a:t>int</a:t>
            </a:r>
            <a:r>
              <a:rPr lang="en-GB" dirty="0"/>
              <a:t> iterations</a:t>
            </a:r>
          </a:p>
          <a:p>
            <a:pPr lvl="0"/>
            <a:r>
              <a:rPr lang="en-GB" dirty="0"/>
              <a:t>  </a:t>
            </a:r>
            <a:r>
              <a:rPr lang="en-GB" dirty="0" err="1"/>
              <a:t>def</a:t>
            </a:r>
            <a:r>
              <a:rPr lang="en-GB" dirty="0"/>
              <a:t> String </a:t>
            </a:r>
            <a:r>
              <a:rPr lang="en-GB" dirty="0" err="1"/>
              <a:t>initialValue</a:t>
            </a:r>
            <a:r>
              <a:rPr lang="en-GB" dirty="0"/>
              <a:t> </a:t>
            </a:r>
            <a:br>
              <a:rPr lang="en-GB" dirty="0"/>
            </a:br>
            <a:endParaRPr lang="en-GB" dirty="0"/>
          </a:p>
          <a:p>
            <a:pPr lvl="0"/>
            <a:r>
              <a:rPr lang="en-GB" dirty="0"/>
              <a:t>  void run() {</a:t>
            </a:r>
            <a:br>
              <a:rPr lang="en-GB" dirty="0"/>
            </a:br>
            <a:endParaRPr lang="en-GB" dirty="0"/>
          </a:p>
          <a:p>
            <a:pPr lvl="0"/>
            <a:r>
              <a:rPr lang="en-GB" dirty="0"/>
              <a:t>    </a:t>
            </a:r>
            <a:r>
              <a:rPr lang="en-GB" dirty="0" err="1"/>
              <a:t>def</a:t>
            </a:r>
            <a:r>
              <a:rPr lang="en-GB" dirty="0"/>
              <a:t> </a:t>
            </a:r>
            <a:r>
              <a:rPr lang="en-GB" dirty="0" smtClean="0"/>
              <a:t>N2A </a:t>
            </a:r>
            <a:r>
              <a:rPr lang="en-GB" dirty="0"/>
              <a:t>= </a:t>
            </a:r>
            <a:r>
              <a:rPr lang="en-GB" dirty="0" smtClean="0"/>
              <a:t>Channel.one2one()</a:t>
            </a:r>
            <a:endParaRPr lang="en-GB" dirty="0"/>
          </a:p>
          <a:p>
            <a:pPr lvl="0"/>
            <a:r>
              <a:rPr lang="en-GB" dirty="0"/>
              <a:t>    </a:t>
            </a:r>
            <a:r>
              <a:rPr lang="en-GB" dirty="0" err="1"/>
              <a:t>def</a:t>
            </a:r>
            <a:r>
              <a:rPr lang="en-GB" dirty="0"/>
              <a:t> </a:t>
            </a:r>
            <a:r>
              <a:rPr lang="en-GB" dirty="0" smtClean="0"/>
              <a:t>A2N </a:t>
            </a:r>
            <a:r>
              <a:rPr lang="en-GB" dirty="0"/>
              <a:t>= Channel.one2one()</a:t>
            </a:r>
            <a:br>
              <a:rPr lang="en-GB" dirty="0"/>
            </a:br>
            <a:r>
              <a:rPr lang="en-GB" dirty="0"/>
              <a:t>  </a:t>
            </a:r>
          </a:p>
          <a:p>
            <a:pPr lvl="0"/>
            <a:r>
              <a:rPr lang="en-GB" dirty="0"/>
              <a:t>    </a:t>
            </a:r>
            <a:r>
              <a:rPr lang="en-GB" dirty="0" err="1"/>
              <a:t>def</a:t>
            </a:r>
            <a:r>
              <a:rPr lang="en-GB" dirty="0"/>
              <a:t> </a:t>
            </a:r>
            <a:r>
              <a:rPr lang="en-GB" dirty="0" err="1" smtClean="0"/>
              <a:t>ChannelInput</a:t>
            </a:r>
            <a:r>
              <a:rPr lang="en-GB" dirty="0" smtClean="0"/>
              <a:t>   </a:t>
            </a:r>
            <a:r>
              <a:rPr lang="en-GB" dirty="0" err="1"/>
              <a:t>toAgentInEnd</a:t>
            </a:r>
            <a:r>
              <a:rPr lang="en-GB" dirty="0"/>
              <a:t> = N2A.in()</a:t>
            </a:r>
          </a:p>
          <a:p>
            <a:pPr lvl="0"/>
            <a:r>
              <a:rPr lang="en-GB" dirty="0"/>
              <a:t>    </a:t>
            </a:r>
            <a:r>
              <a:rPr lang="en-GB" dirty="0" err="1"/>
              <a:t>def</a:t>
            </a:r>
            <a:r>
              <a:rPr lang="en-GB" dirty="0"/>
              <a:t> </a:t>
            </a:r>
            <a:r>
              <a:rPr lang="en-GB" dirty="0" err="1" smtClean="0"/>
              <a:t>ChannelInput</a:t>
            </a:r>
            <a:r>
              <a:rPr lang="en-GB" dirty="0" smtClean="0"/>
              <a:t>   </a:t>
            </a:r>
            <a:r>
              <a:rPr lang="en-GB" dirty="0" err="1"/>
              <a:t>fromAgentInEnd</a:t>
            </a:r>
            <a:r>
              <a:rPr lang="en-GB" dirty="0"/>
              <a:t> = A2N.in()</a:t>
            </a:r>
          </a:p>
          <a:p>
            <a:pPr lvl="0"/>
            <a:r>
              <a:rPr lang="en-GB" dirty="0"/>
              <a:t>    </a:t>
            </a:r>
            <a:r>
              <a:rPr lang="en-GB" dirty="0" err="1"/>
              <a:t>def</a:t>
            </a:r>
            <a:r>
              <a:rPr lang="en-GB" dirty="0"/>
              <a:t> </a:t>
            </a:r>
            <a:r>
              <a:rPr lang="en-GB" dirty="0" err="1"/>
              <a:t>ChannelOutput</a:t>
            </a:r>
            <a:r>
              <a:rPr lang="en-GB" dirty="0"/>
              <a:t> </a:t>
            </a:r>
            <a:r>
              <a:rPr lang="en-GB" dirty="0" smtClean="0"/>
              <a:t>  </a:t>
            </a:r>
            <a:r>
              <a:rPr lang="en-GB" dirty="0" err="1" smtClean="0"/>
              <a:t>toAgentOutEnd</a:t>
            </a:r>
            <a:r>
              <a:rPr lang="en-GB" dirty="0" smtClean="0"/>
              <a:t> </a:t>
            </a:r>
            <a:r>
              <a:rPr lang="en-GB" dirty="0"/>
              <a:t>= N2A.out()</a:t>
            </a:r>
          </a:p>
          <a:p>
            <a:pPr lvl="0"/>
            <a:r>
              <a:rPr lang="en-GB" dirty="0"/>
              <a:t>    </a:t>
            </a:r>
            <a:r>
              <a:rPr lang="en-GB" dirty="0" err="1"/>
              <a:t>def</a:t>
            </a:r>
            <a:r>
              <a:rPr lang="en-GB" dirty="0"/>
              <a:t> </a:t>
            </a:r>
            <a:r>
              <a:rPr lang="en-GB" dirty="0" err="1"/>
              <a:t>ChannelOutput</a:t>
            </a:r>
            <a:r>
              <a:rPr lang="en-GB" dirty="0"/>
              <a:t> </a:t>
            </a:r>
            <a:r>
              <a:rPr lang="en-GB" dirty="0" smtClean="0"/>
              <a:t>  </a:t>
            </a:r>
            <a:r>
              <a:rPr lang="en-GB" dirty="0" err="1" smtClean="0"/>
              <a:t>fromAgentOutEnd</a:t>
            </a:r>
            <a:r>
              <a:rPr lang="en-GB" dirty="0" smtClean="0"/>
              <a:t> </a:t>
            </a:r>
            <a:r>
              <a:rPr lang="en-GB" dirty="0"/>
              <a:t>= A2N.out()</a:t>
            </a:r>
            <a:br>
              <a:rPr lang="en-GB" dirty="0"/>
            </a:br>
            <a:endParaRPr lang="en-GB" dirty="0"/>
          </a:p>
          <a:p>
            <a:r>
              <a:rPr lang="en-GB" dirty="0"/>
              <a:t>    </a:t>
            </a:r>
            <a:r>
              <a:rPr lang="en-GB" dirty="0" err="1"/>
              <a:t>def</a:t>
            </a:r>
            <a:r>
              <a:rPr lang="en-GB" dirty="0"/>
              <a:t> </a:t>
            </a:r>
            <a:r>
              <a:rPr lang="en-GB" dirty="0" err="1"/>
              <a:t>theAgent</a:t>
            </a:r>
            <a:r>
              <a:rPr lang="en-GB" dirty="0"/>
              <a:t> = new </a:t>
            </a:r>
            <a:r>
              <a:rPr lang="en-GB" dirty="0" smtClean="0"/>
              <a:t> Agent</a:t>
            </a:r>
            <a:r>
              <a:rPr lang="en-GB" dirty="0"/>
              <a:t>( results: [</a:t>
            </a:r>
            <a:r>
              <a:rPr lang="en-GB" dirty="0" err="1"/>
              <a:t>initialValue</a:t>
            </a:r>
            <a:r>
              <a:rPr lang="en-GB" dirty="0"/>
              <a:t>])</a:t>
            </a:r>
            <a:br>
              <a:rPr lang="en-GB" dirty="0"/>
            </a:br>
            <a:endParaRPr lang="en-GB" dirty="0"/>
          </a:p>
        </p:txBody>
      </p:sp>
      <p:sp>
        <p:nvSpPr>
          <p:cNvPr id="4" name="TextBox 3"/>
          <p:cNvSpPr txBox="1"/>
          <p:nvPr/>
        </p:nvSpPr>
        <p:spPr>
          <a:xfrm>
            <a:off x="5398079" y="1628800"/>
            <a:ext cx="3552648" cy="1200329"/>
          </a:xfrm>
          <a:prstGeom prst="rect">
            <a:avLst/>
          </a:prstGeom>
          <a:noFill/>
        </p:spPr>
        <p:txBody>
          <a:bodyPr wrap="square" rtlCol="0">
            <a:spAutoFit/>
          </a:bodyPr>
          <a:lstStyle/>
          <a:p>
            <a:r>
              <a:rPr lang="en-GB" dirty="0" smtClean="0">
                <a:solidFill>
                  <a:srgbClr val="002060"/>
                </a:solidFill>
              </a:rPr>
              <a:t>The channels used to connect the root node to the first and last nodes in the ring.</a:t>
            </a:r>
          </a:p>
          <a:p>
            <a:r>
              <a:rPr lang="en-GB" dirty="0" smtClean="0">
                <a:solidFill>
                  <a:srgbClr val="002060"/>
                </a:solidFill>
              </a:rPr>
              <a:t>Other properties of Root</a:t>
            </a:r>
            <a:endParaRPr lang="en-GB" dirty="0">
              <a:solidFill>
                <a:srgbClr val="002060"/>
              </a:solidFill>
            </a:endParaRPr>
          </a:p>
        </p:txBody>
      </p:sp>
      <p:sp>
        <p:nvSpPr>
          <p:cNvPr id="5" name="TextBox 4"/>
          <p:cNvSpPr txBox="1"/>
          <p:nvPr/>
        </p:nvSpPr>
        <p:spPr>
          <a:xfrm>
            <a:off x="6137328" y="3412743"/>
            <a:ext cx="2813399" cy="3139321"/>
          </a:xfrm>
          <a:prstGeom prst="rect">
            <a:avLst/>
          </a:prstGeom>
          <a:noFill/>
        </p:spPr>
        <p:txBody>
          <a:bodyPr wrap="square" rtlCol="0">
            <a:spAutoFit/>
          </a:bodyPr>
          <a:lstStyle/>
          <a:p>
            <a:r>
              <a:rPr lang="en-GB" dirty="0" smtClean="0">
                <a:solidFill>
                  <a:srgbClr val="002060"/>
                </a:solidFill>
              </a:rPr>
              <a:t>The INTERNAL  channels used to connect to the agent.</a:t>
            </a:r>
          </a:p>
          <a:p>
            <a:endParaRPr lang="en-GB" dirty="0" smtClean="0">
              <a:solidFill>
                <a:srgbClr val="002060"/>
              </a:solidFill>
            </a:endParaRPr>
          </a:p>
          <a:p>
            <a:r>
              <a:rPr lang="en-GB" dirty="0" smtClean="0">
                <a:solidFill>
                  <a:srgbClr val="002060"/>
                </a:solidFill>
              </a:rPr>
              <a:t>Defining the in() and out() ends of each of the internal channels.</a:t>
            </a:r>
            <a:endParaRPr lang="en-GB" dirty="0">
              <a:solidFill>
                <a:srgbClr val="002060"/>
              </a:solidFill>
            </a:endParaRPr>
          </a:p>
          <a:p>
            <a:endParaRPr lang="en-GB" dirty="0">
              <a:solidFill>
                <a:srgbClr val="002060"/>
              </a:solidFill>
            </a:endParaRPr>
          </a:p>
          <a:p>
            <a:r>
              <a:rPr lang="en-GB" dirty="0" smtClean="0">
                <a:solidFill>
                  <a:srgbClr val="002060"/>
                </a:solidFill>
              </a:rPr>
              <a:t>Construct an instance of Agent setting the results property.</a:t>
            </a:r>
            <a:endParaRPr lang="en-GB" dirty="0">
              <a:solidFill>
                <a:srgbClr val="002060"/>
              </a:solidFill>
            </a:endParaRPr>
          </a:p>
        </p:txBody>
      </p:sp>
    </p:spTree>
    <p:extLst>
      <p:ext uri="{BB962C8B-B14F-4D97-AF65-F5344CB8AC3E}">
        <p14:creationId xmlns:p14="http://schemas.microsoft.com/office/powerpoint/2010/main" val="31410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Root – Execution part</a:t>
            </a:r>
            <a:endParaRPr lang="en-GB" dirty="0"/>
          </a:p>
        </p:txBody>
      </p:sp>
      <p:sp>
        <p:nvSpPr>
          <p:cNvPr id="3" name="Rectangle 2"/>
          <p:cNvSpPr/>
          <p:nvPr/>
        </p:nvSpPr>
        <p:spPr>
          <a:xfrm>
            <a:off x="323528" y="1268760"/>
            <a:ext cx="5760640" cy="5078313"/>
          </a:xfrm>
          <a:prstGeom prst="rect">
            <a:avLst/>
          </a:prstGeom>
        </p:spPr>
        <p:txBody>
          <a:bodyPr wrap="square">
            <a:spAutoFit/>
          </a:bodyPr>
          <a:lstStyle/>
          <a:p>
            <a:pPr lvl="0"/>
            <a:r>
              <a:rPr lang="en-GB" dirty="0"/>
              <a:t> for ( </a:t>
            </a:r>
            <a:r>
              <a:rPr lang="en-GB" dirty="0" err="1"/>
              <a:t>i</a:t>
            </a:r>
            <a:r>
              <a:rPr lang="en-GB" dirty="0"/>
              <a:t> in 1 .. iterations) {</a:t>
            </a:r>
          </a:p>
          <a:p>
            <a:pPr lvl="0"/>
            <a:r>
              <a:rPr lang="en-GB" dirty="0"/>
              <a:t>      </a:t>
            </a:r>
            <a:r>
              <a:rPr lang="en-GB" dirty="0" err="1"/>
              <a:t>outChannel.write</a:t>
            </a:r>
            <a:r>
              <a:rPr lang="en-GB" dirty="0"/>
              <a:t>(</a:t>
            </a:r>
            <a:r>
              <a:rPr lang="en-GB" dirty="0" err="1"/>
              <a:t>theAgent</a:t>
            </a:r>
            <a:r>
              <a:rPr lang="en-GB" dirty="0" smtClean="0"/>
              <a:t>)</a:t>
            </a:r>
            <a:endParaRPr lang="en-GB" dirty="0"/>
          </a:p>
          <a:p>
            <a:pPr lvl="0"/>
            <a:r>
              <a:rPr lang="en-GB" dirty="0" smtClean="0"/>
              <a:t>      </a:t>
            </a:r>
            <a:r>
              <a:rPr lang="en-GB" dirty="0" smtClean="0">
                <a:solidFill>
                  <a:srgbClr val="FF0000"/>
                </a:solidFill>
              </a:rPr>
              <a:t>// now wait for the agent to return</a:t>
            </a:r>
          </a:p>
          <a:p>
            <a:pPr lvl="0"/>
            <a:endParaRPr lang="en-GB" dirty="0">
              <a:solidFill>
                <a:srgbClr val="FF0000"/>
              </a:solidFill>
            </a:endParaRPr>
          </a:p>
          <a:p>
            <a:pPr lvl="0"/>
            <a:r>
              <a:rPr lang="en-GB" dirty="0"/>
              <a:t>      </a:t>
            </a:r>
            <a:r>
              <a:rPr lang="en-GB" dirty="0" err="1"/>
              <a:t>theAgent</a:t>
            </a:r>
            <a:r>
              <a:rPr lang="en-GB" dirty="0"/>
              <a:t> = </a:t>
            </a:r>
            <a:r>
              <a:rPr lang="en-GB" dirty="0" err="1"/>
              <a:t>inChannel.read</a:t>
            </a:r>
            <a:r>
              <a:rPr lang="en-GB" dirty="0"/>
              <a:t>()</a:t>
            </a:r>
          </a:p>
          <a:p>
            <a:pPr lvl="0"/>
            <a:r>
              <a:rPr lang="en-GB" dirty="0"/>
              <a:t>      </a:t>
            </a:r>
            <a:r>
              <a:rPr lang="en-GB" dirty="0" err="1"/>
              <a:t>theAgent.connect</a:t>
            </a:r>
            <a:r>
              <a:rPr lang="en-GB" dirty="0"/>
              <a:t> ( [</a:t>
            </a:r>
            <a:r>
              <a:rPr lang="en-GB" dirty="0" err="1"/>
              <a:t>fromAgentOutEnd</a:t>
            </a:r>
            <a:r>
              <a:rPr lang="en-GB" dirty="0"/>
              <a:t>, </a:t>
            </a:r>
            <a:r>
              <a:rPr lang="en-GB" dirty="0" err="1"/>
              <a:t>toAgentInEnd</a:t>
            </a:r>
            <a:r>
              <a:rPr lang="en-GB" dirty="0"/>
              <a:t> ] )</a:t>
            </a:r>
          </a:p>
          <a:p>
            <a:pPr lvl="0"/>
            <a:r>
              <a:rPr lang="en-GB" dirty="0"/>
              <a:t>      </a:t>
            </a:r>
            <a:endParaRPr lang="en-GB" dirty="0" smtClean="0"/>
          </a:p>
          <a:p>
            <a:pPr lvl="0"/>
            <a:r>
              <a:rPr lang="en-GB" dirty="0" smtClean="0"/>
              <a:t>      </a:t>
            </a:r>
            <a:r>
              <a:rPr lang="en-GB" dirty="0" err="1" smtClean="0"/>
              <a:t>def</a:t>
            </a:r>
            <a:r>
              <a:rPr lang="en-GB" dirty="0" smtClean="0"/>
              <a:t> </a:t>
            </a:r>
            <a:r>
              <a:rPr lang="en-GB" dirty="0" err="1"/>
              <a:t>agentManager</a:t>
            </a:r>
            <a:r>
              <a:rPr lang="en-GB" dirty="0"/>
              <a:t> = new </a:t>
            </a:r>
            <a:r>
              <a:rPr lang="en-GB" dirty="0" err="1"/>
              <a:t>ProcessManager</a:t>
            </a:r>
            <a:r>
              <a:rPr lang="en-GB" dirty="0"/>
              <a:t> (</a:t>
            </a:r>
            <a:r>
              <a:rPr lang="en-GB" dirty="0" err="1"/>
              <a:t>theAgent</a:t>
            </a:r>
            <a:r>
              <a:rPr lang="en-GB" dirty="0"/>
              <a:t>)</a:t>
            </a:r>
          </a:p>
          <a:p>
            <a:pPr lvl="0"/>
            <a:r>
              <a:rPr lang="en-GB" dirty="0"/>
              <a:t>      </a:t>
            </a:r>
            <a:r>
              <a:rPr lang="en-GB" dirty="0" err="1"/>
              <a:t>agentManager.start</a:t>
            </a:r>
            <a:r>
              <a:rPr lang="en-GB" dirty="0"/>
              <a:t>()</a:t>
            </a:r>
          </a:p>
          <a:p>
            <a:pPr lvl="0"/>
            <a:r>
              <a:rPr lang="en-GB" dirty="0"/>
              <a:t> </a:t>
            </a:r>
            <a:endParaRPr lang="en-GB" dirty="0" smtClean="0"/>
          </a:p>
          <a:p>
            <a:pPr lvl="0"/>
            <a:r>
              <a:rPr lang="en-GB" dirty="0"/>
              <a:t> </a:t>
            </a:r>
            <a:r>
              <a:rPr lang="en-GB" dirty="0" smtClean="0"/>
              <a:t>     </a:t>
            </a:r>
            <a:r>
              <a:rPr lang="en-GB" dirty="0" err="1"/>
              <a:t>def</a:t>
            </a:r>
            <a:r>
              <a:rPr lang="en-GB" dirty="0"/>
              <a:t> </a:t>
            </a:r>
            <a:r>
              <a:rPr lang="en-GB" dirty="0" err="1"/>
              <a:t>returnedResults</a:t>
            </a:r>
            <a:r>
              <a:rPr lang="en-GB" dirty="0"/>
              <a:t> = </a:t>
            </a:r>
            <a:r>
              <a:rPr lang="en-GB" dirty="0" err="1"/>
              <a:t>fromAgentInEnd.read</a:t>
            </a:r>
            <a:r>
              <a:rPr lang="en-GB" dirty="0"/>
              <a:t>()</a:t>
            </a:r>
          </a:p>
          <a:p>
            <a:pPr lvl="0"/>
            <a:r>
              <a:rPr lang="en-GB" dirty="0"/>
              <a:t>      </a:t>
            </a:r>
            <a:r>
              <a:rPr lang="en-GB" dirty="0" err="1"/>
              <a:t>println</a:t>
            </a:r>
            <a:r>
              <a:rPr lang="en-GB" dirty="0"/>
              <a:t> "Root: Iteration: $</a:t>
            </a:r>
            <a:r>
              <a:rPr lang="en-GB" dirty="0" err="1"/>
              <a:t>i</a:t>
            </a:r>
            <a:r>
              <a:rPr lang="en-GB" dirty="0"/>
              <a:t> is $</a:t>
            </a:r>
            <a:r>
              <a:rPr lang="en-GB" dirty="0" err="1"/>
              <a:t>returnedResults</a:t>
            </a:r>
            <a:r>
              <a:rPr lang="en-GB" dirty="0"/>
              <a:t> "    </a:t>
            </a:r>
          </a:p>
          <a:p>
            <a:pPr lvl="0"/>
            <a:r>
              <a:rPr lang="en-GB" dirty="0"/>
              <a:t>      </a:t>
            </a:r>
            <a:r>
              <a:rPr lang="en-GB" dirty="0" err="1"/>
              <a:t>returnedResults</a:t>
            </a:r>
            <a:r>
              <a:rPr lang="en-GB" dirty="0"/>
              <a:t> &lt;&lt; "end of " + </a:t>
            </a:r>
            <a:r>
              <a:rPr lang="en-GB" dirty="0" err="1"/>
              <a:t>i</a:t>
            </a:r>
            <a:endParaRPr lang="en-GB" dirty="0"/>
          </a:p>
          <a:p>
            <a:pPr lvl="0"/>
            <a:r>
              <a:rPr lang="en-GB" dirty="0"/>
              <a:t>      </a:t>
            </a:r>
            <a:r>
              <a:rPr lang="en-GB" dirty="0" err="1"/>
              <a:t>toAgentOutEnd.write</a:t>
            </a:r>
            <a:r>
              <a:rPr lang="en-GB" dirty="0"/>
              <a:t> (</a:t>
            </a:r>
            <a:r>
              <a:rPr lang="en-GB" dirty="0" err="1"/>
              <a:t>returnedResults</a:t>
            </a:r>
            <a:r>
              <a:rPr lang="en-GB" dirty="0"/>
              <a:t>)</a:t>
            </a:r>
          </a:p>
          <a:p>
            <a:pPr lvl="0"/>
            <a:endParaRPr lang="en-GB" dirty="0" smtClean="0"/>
          </a:p>
          <a:p>
            <a:pPr lvl="0"/>
            <a:r>
              <a:rPr lang="en-GB" dirty="0" smtClean="0"/>
              <a:t>      </a:t>
            </a:r>
            <a:r>
              <a:rPr lang="en-GB" dirty="0" err="1"/>
              <a:t>agentManager.join</a:t>
            </a:r>
            <a:r>
              <a:rPr lang="en-GB" dirty="0"/>
              <a:t>()</a:t>
            </a:r>
          </a:p>
          <a:p>
            <a:pPr lvl="0"/>
            <a:r>
              <a:rPr lang="en-GB" dirty="0"/>
              <a:t>      </a:t>
            </a:r>
            <a:r>
              <a:rPr lang="en-GB" dirty="0" err="1"/>
              <a:t>theAgent.disconnect</a:t>
            </a:r>
            <a:r>
              <a:rPr lang="en-GB" dirty="0" smtClean="0"/>
              <a:t>()</a:t>
            </a:r>
          </a:p>
          <a:p>
            <a:pPr lvl="0"/>
            <a:r>
              <a:rPr lang="en-GB" dirty="0" smtClean="0"/>
              <a:t>}</a:t>
            </a:r>
            <a:endParaRPr lang="en-GB" dirty="0"/>
          </a:p>
        </p:txBody>
      </p:sp>
      <p:sp>
        <p:nvSpPr>
          <p:cNvPr id="4" name="TextBox 3"/>
          <p:cNvSpPr txBox="1"/>
          <p:nvPr/>
        </p:nvSpPr>
        <p:spPr>
          <a:xfrm>
            <a:off x="6012160" y="1412776"/>
            <a:ext cx="3024337" cy="5078313"/>
          </a:xfrm>
          <a:prstGeom prst="rect">
            <a:avLst/>
          </a:prstGeom>
          <a:noFill/>
        </p:spPr>
        <p:txBody>
          <a:bodyPr wrap="square" rtlCol="0">
            <a:spAutoFit/>
          </a:bodyPr>
          <a:lstStyle/>
          <a:p>
            <a:r>
              <a:rPr lang="en-GB" dirty="0" smtClean="0">
                <a:solidFill>
                  <a:srgbClr val="002060"/>
                </a:solidFill>
              </a:rPr>
              <a:t>Send </a:t>
            </a:r>
            <a:r>
              <a:rPr lang="en-GB" b="1" dirty="0" err="1" smtClean="0">
                <a:solidFill>
                  <a:srgbClr val="002060"/>
                </a:solidFill>
              </a:rPr>
              <a:t>theAgent</a:t>
            </a:r>
            <a:r>
              <a:rPr lang="en-GB" dirty="0" smtClean="0">
                <a:solidFill>
                  <a:srgbClr val="002060"/>
                </a:solidFill>
              </a:rPr>
              <a:t> to the first node and wait for its return.</a:t>
            </a:r>
          </a:p>
          <a:p>
            <a:endParaRPr lang="en-GB" dirty="0">
              <a:solidFill>
                <a:srgbClr val="002060"/>
              </a:solidFill>
            </a:endParaRPr>
          </a:p>
          <a:p>
            <a:r>
              <a:rPr lang="en-GB" dirty="0" smtClean="0">
                <a:solidFill>
                  <a:srgbClr val="002060"/>
                </a:solidFill>
              </a:rPr>
              <a:t>Input the return agent from </a:t>
            </a:r>
            <a:r>
              <a:rPr lang="en-GB" b="1" dirty="0" err="1" smtClean="0">
                <a:solidFill>
                  <a:srgbClr val="002060"/>
                </a:solidFill>
              </a:rPr>
              <a:t>inChannel</a:t>
            </a:r>
            <a:r>
              <a:rPr lang="en-GB" dirty="0" smtClean="0">
                <a:solidFill>
                  <a:srgbClr val="002060"/>
                </a:solidFill>
              </a:rPr>
              <a:t> and connect it to the local internal channels.</a:t>
            </a:r>
          </a:p>
          <a:p>
            <a:r>
              <a:rPr lang="en-GB" dirty="0" smtClean="0">
                <a:solidFill>
                  <a:srgbClr val="002060"/>
                </a:solidFill>
              </a:rPr>
              <a:t>Run the agent in an instance of </a:t>
            </a:r>
            <a:r>
              <a:rPr lang="en-GB" i="1" dirty="0" err="1" smtClean="0">
                <a:solidFill>
                  <a:srgbClr val="002060"/>
                </a:solidFill>
              </a:rPr>
              <a:t>ProcessManager</a:t>
            </a:r>
            <a:r>
              <a:rPr lang="en-GB" dirty="0" smtClean="0">
                <a:solidFill>
                  <a:srgbClr val="002060"/>
                </a:solidFill>
              </a:rPr>
              <a:t> .</a:t>
            </a:r>
          </a:p>
          <a:p>
            <a:endParaRPr lang="en-GB" dirty="0" smtClean="0">
              <a:solidFill>
                <a:srgbClr val="002060"/>
              </a:solidFill>
            </a:endParaRPr>
          </a:p>
          <a:p>
            <a:r>
              <a:rPr lang="en-GB" dirty="0" smtClean="0">
                <a:solidFill>
                  <a:srgbClr val="002060"/>
                </a:solidFill>
              </a:rPr>
              <a:t>Read the returned results; print the results; modify the result string and then write the modified results back to the agent.</a:t>
            </a:r>
          </a:p>
          <a:p>
            <a:endParaRPr lang="en-GB" dirty="0" smtClean="0">
              <a:solidFill>
                <a:srgbClr val="002060"/>
              </a:solidFill>
            </a:endParaRPr>
          </a:p>
          <a:p>
            <a:r>
              <a:rPr lang="en-GB" dirty="0" smtClean="0">
                <a:solidFill>
                  <a:srgbClr val="002060"/>
                </a:solidFill>
              </a:rPr>
              <a:t>Wait for the agent to terminate and then disconnect the local channels.</a:t>
            </a:r>
            <a:endParaRPr lang="en-GB" dirty="0">
              <a:solidFill>
                <a:srgbClr val="002060"/>
              </a:solidFill>
            </a:endParaRPr>
          </a:p>
        </p:txBody>
      </p:sp>
    </p:spTree>
    <p:extLst>
      <p:ext uri="{BB962C8B-B14F-4D97-AF65-F5344CB8AC3E}">
        <p14:creationId xmlns:p14="http://schemas.microsoft.com/office/powerpoint/2010/main" val="71629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Node Process</a:t>
            </a:r>
            <a:endParaRPr lang="en-GB" dirty="0"/>
          </a:p>
        </p:txBody>
      </p:sp>
      <p:sp>
        <p:nvSpPr>
          <p:cNvPr id="3" name="TextBox 2"/>
          <p:cNvSpPr txBox="1"/>
          <p:nvPr/>
        </p:nvSpPr>
        <p:spPr>
          <a:xfrm>
            <a:off x="467544" y="1052736"/>
            <a:ext cx="7848871" cy="646331"/>
          </a:xfrm>
          <a:prstGeom prst="rect">
            <a:avLst/>
          </a:prstGeom>
          <a:noFill/>
        </p:spPr>
        <p:txBody>
          <a:bodyPr wrap="square" rtlCol="0">
            <a:spAutoFit/>
          </a:bodyPr>
          <a:lstStyle/>
          <a:p>
            <a:r>
              <a:rPr lang="en-GB" dirty="0" smtClean="0"/>
              <a:t>The initial part of a Node is similar to the Root node in setting up the channels with which the nodes are joined together.  The execution part is different.</a:t>
            </a:r>
            <a:endParaRPr lang="en-GB" dirty="0"/>
          </a:p>
        </p:txBody>
      </p:sp>
      <p:sp>
        <p:nvSpPr>
          <p:cNvPr id="4" name="Rectangle 3"/>
          <p:cNvSpPr/>
          <p:nvPr/>
        </p:nvSpPr>
        <p:spPr>
          <a:xfrm>
            <a:off x="37149" y="1821817"/>
            <a:ext cx="5758987" cy="4524315"/>
          </a:xfrm>
          <a:prstGeom prst="rect">
            <a:avLst/>
          </a:prstGeom>
        </p:spPr>
        <p:txBody>
          <a:bodyPr wrap="square">
            <a:spAutoFit/>
          </a:bodyPr>
          <a:lstStyle/>
          <a:p>
            <a:pPr lvl="0"/>
            <a:r>
              <a:rPr lang="en-GB" dirty="0"/>
              <a:t> </a:t>
            </a:r>
            <a:r>
              <a:rPr lang="en-GB" dirty="0" smtClean="0"/>
              <a:t>   </a:t>
            </a:r>
            <a:r>
              <a:rPr lang="en-GB" dirty="0" err="1" smtClean="0"/>
              <a:t>def</a:t>
            </a:r>
            <a:r>
              <a:rPr lang="en-GB" dirty="0" smtClean="0"/>
              <a:t> </a:t>
            </a:r>
            <a:r>
              <a:rPr lang="en-GB" dirty="0" err="1"/>
              <a:t>int</a:t>
            </a:r>
            <a:r>
              <a:rPr lang="en-GB" dirty="0"/>
              <a:t> </a:t>
            </a:r>
            <a:r>
              <a:rPr lang="en-GB" dirty="0" err="1"/>
              <a:t>localValue</a:t>
            </a:r>
            <a:r>
              <a:rPr lang="en-GB" dirty="0"/>
              <a:t> = </a:t>
            </a:r>
            <a:r>
              <a:rPr lang="en-GB" dirty="0" err="1"/>
              <a:t>nodeId</a:t>
            </a:r>
            <a:r>
              <a:rPr lang="en-GB" dirty="0"/>
              <a:t> </a:t>
            </a:r>
            <a:br>
              <a:rPr lang="en-GB" dirty="0"/>
            </a:br>
            <a:endParaRPr lang="en-GB" dirty="0"/>
          </a:p>
          <a:p>
            <a:pPr lvl="0"/>
            <a:r>
              <a:rPr lang="en-GB" dirty="0"/>
              <a:t>    while (true) {</a:t>
            </a:r>
          </a:p>
          <a:p>
            <a:pPr lvl="0"/>
            <a:r>
              <a:rPr lang="en-GB" dirty="0"/>
              <a:t>      </a:t>
            </a:r>
            <a:r>
              <a:rPr lang="en-GB" dirty="0" err="1"/>
              <a:t>def</a:t>
            </a:r>
            <a:r>
              <a:rPr lang="en-GB" dirty="0"/>
              <a:t> </a:t>
            </a:r>
            <a:r>
              <a:rPr lang="en-GB" dirty="0" err="1"/>
              <a:t>theAgent</a:t>
            </a:r>
            <a:r>
              <a:rPr lang="en-GB" dirty="0"/>
              <a:t> = </a:t>
            </a:r>
            <a:r>
              <a:rPr lang="en-GB" dirty="0" err="1"/>
              <a:t>inChannel.read</a:t>
            </a:r>
            <a:r>
              <a:rPr lang="en-GB" dirty="0"/>
              <a:t>()</a:t>
            </a:r>
          </a:p>
          <a:p>
            <a:pPr lvl="0"/>
            <a:r>
              <a:rPr lang="en-GB" dirty="0"/>
              <a:t>      </a:t>
            </a:r>
            <a:r>
              <a:rPr lang="en-GB" dirty="0" err="1"/>
              <a:t>theAgent.connect</a:t>
            </a:r>
            <a:r>
              <a:rPr lang="en-GB" dirty="0"/>
              <a:t> ( [</a:t>
            </a:r>
            <a:r>
              <a:rPr lang="en-GB" dirty="0" err="1"/>
              <a:t>fromAgentOutEnd</a:t>
            </a:r>
            <a:r>
              <a:rPr lang="en-GB" dirty="0"/>
              <a:t>, </a:t>
            </a:r>
            <a:r>
              <a:rPr lang="en-GB" dirty="0" err="1"/>
              <a:t>toAgentInEnd</a:t>
            </a:r>
            <a:r>
              <a:rPr lang="en-GB" dirty="0"/>
              <a:t>] )</a:t>
            </a:r>
          </a:p>
          <a:p>
            <a:pPr lvl="0"/>
            <a:r>
              <a:rPr lang="en-GB" dirty="0"/>
              <a:t>      </a:t>
            </a:r>
            <a:r>
              <a:rPr lang="en-GB" dirty="0" err="1"/>
              <a:t>def</a:t>
            </a:r>
            <a:r>
              <a:rPr lang="en-GB" dirty="0"/>
              <a:t> </a:t>
            </a:r>
            <a:r>
              <a:rPr lang="en-GB" dirty="0" err="1"/>
              <a:t>agentManager</a:t>
            </a:r>
            <a:r>
              <a:rPr lang="en-GB" dirty="0"/>
              <a:t> = new </a:t>
            </a:r>
            <a:r>
              <a:rPr lang="en-GB" dirty="0" err="1"/>
              <a:t>ProcessManager</a:t>
            </a:r>
            <a:r>
              <a:rPr lang="en-GB" dirty="0"/>
              <a:t> (</a:t>
            </a:r>
            <a:r>
              <a:rPr lang="en-GB" dirty="0" err="1"/>
              <a:t>theAgent</a:t>
            </a:r>
            <a:r>
              <a:rPr lang="en-GB" dirty="0"/>
              <a:t>)</a:t>
            </a:r>
          </a:p>
          <a:p>
            <a:pPr lvl="0"/>
            <a:r>
              <a:rPr lang="en-GB" dirty="0"/>
              <a:t>      </a:t>
            </a:r>
            <a:r>
              <a:rPr lang="en-GB" dirty="0" err="1"/>
              <a:t>agentManager.start</a:t>
            </a:r>
            <a:r>
              <a:rPr lang="en-GB" dirty="0"/>
              <a:t>()</a:t>
            </a:r>
          </a:p>
          <a:p>
            <a:pPr lvl="0"/>
            <a:r>
              <a:rPr lang="en-GB" dirty="0"/>
              <a:t>      </a:t>
            </a:r>
            <a:r>
              <a:rPr lang="en-GB" dirty="0" err="1"/>
              <a:t>def</a:t>
            </a:r>
            <a:r>
              <a:rPr lang="en-GB" dirty="0"/>
              <a:t> </a:t>
            </a:r>
            <a:r>
              <a:rPr lang="en-GB" dirty="0" err="1"/>
              <a:t>currentList</a:t>
            </a:r>
            <a:r>
              <a:rPr lang="en-GB" dirty="0"/>
              <a:t> = </a:t>
            </a:r>
            <a:r>
              <a:rPr lang="en-GB" dirty="0" err="1"/>
              <a:t>fromAgentInEnd.read</a:t>
            </a:r>
            <a:r>
              <a:rPr lang="en-GB" dirty="0"/>
              <a:t>()</a:t>
            </a:r>
          </a:p>
          <a:p>
            <a:pPr lvl="0"/>
            <a:r>
              <a:rPr lang="en-GB" dirty="0"/>
              <a:t>      </a:t>
            </a:r>
            <a:r>
              <a:rPr lang="en-GB" dirty="0" err="1"/>
              <a:t>currentList</a:t>
            </a:r>
            <a:r>
              <a:rPr lang="en-GB" dirty="0"/>
              <a:t> &lt;&lt; </a:t>
            </a:r>
            <a:r>
              <a:rPr lang="en-GB" dirty="0" err="1"/>
              <a:t>localValue</a:t>
            </a:r>
            <a:endParaRPr lang="en-GB" dirty="0"/>
          </a:p>
          <a:p>
            <a:pPr lvl="0"/>
            <a:r>
              <a:rPr lang="en-GB" dirty="0"/>
              <a:t>      </a:t>
            </a:r>
            <a:r>
              <a:rPr lang="en-GB" dirty="0" err="1"/>
              <a:t>toAgentOutEnd.write</a:t>
            </a:r>
            <a:r>
              <a:rPr lang="en-GB" dirty="0"/>
              <a:t> (</a:t>
            </a:r>
            <a:r>
              <a:rPr lang="en-GB" dirty="0" err="1"/>
              <a:t>currentList</a:t>
            </a:r>
            <a:r>
              <a:rPr lang="en-GB" dirty="0"/>
              <a:t>)</a:t>
            </a:r>
          </a:p>
          <a:p>
            <a:pPr lvl="0"/>
            <a:r>
              <a:rPr lang="en-GB" dirty="0"/>
              <a:t>      </a:t>
            </a:r>
            <a:r>
              <a:rPr lang="en-GB" dirty="0" err="1"/>
              <a:t>agentManager.join</a:t>
            </a:r>
            <a:r>
              <a:rPr lang="en-GB" dirty="0"/>
              <a:t>()</a:t>
            </a:r>
          </a:p>
          <a:p>
            <a:pPr lvl="0"/>
            <a:r>
              <a:rPr lang="en-GB" dirty="0"/>
              <a:t>      </a:t>
            </a:r>
            <a:r>
              <a:rPr lang="en-GB" dirty="0" err="1"/>
              <a:t>theAgent.disconnect</a:t>
            </a:r>
            <a:r>
              <a:rPr lang="en-GB" dirty="0" smtClean="0"/>
              <a:t>()</a:t>
            </a:r>
          </a:p>
          <a:p>
            <a:pPr lvl="0"/>
            <a:endParaRPr lang="en-GB" dirty="0"/>
          </a:p>
          <a:p>
            <a:pPr lvl="0"/>
            <a:r>
              <a:rPr lang="en-GB" dirty="0"/>
              <a:t>      </a:t>
            </a:r>
            <a:r>
              <a:rPr lang="en-GB" dirty="0" err="1"/>
              <a:t>outChannel.write</a:t>
            </a:r>
            <a:r>
              <a:rPr lang="en-GB" dirty="0"/>
              <a:t>(</a:t>
            </a:r>
            <a:r>
              <a:rPr lang="en-GB" dirty="0" err="1"/>
              <a:t>theAgent</a:t>
            </a:r>
            <a:r>
              <a:rPr lang="en-GB" dirty="0"/>
              <a:t>)</a:t>
            </a:r>
          </a:p>
          <a:p>
            <a:pPr lvl="0"/>
            <a:r>
              <a:rPr lang="en-GB" dirty="0"/>
              <a:t>      </a:t>
            </a:r>
            <a:r>
              <a:rPr lang="en-GB" dirty="0" err="1"/>
              <a:t>localValue</a:t>
            </a:r>
            <a:r>
              <a:rPr lang="en-GB" dirty="0"/>
              <a:t> = </a:t>
            </a:r>
            <a:r>
              <a:rPr lang="en-GB" dirty="0" err="1"/>
              <a:t>localValue</a:t>
            </a:r>
            <a:r>
              <a:rPr lang="en-GB" dirty="0"/>
              <a:t> + 10      </a:t>
            </a:r>
          </a:p>
          <a:p>
            <a:pPr lvl="0"/>
            <a:r>
              <a:rPr lang="en-GB" dirty="0"/>
              <a:t>    }</a:t>
            </a:r>
          </a:p>
        </p:txBody>
      </p:sp>
      <p:sp>
        <p:nvSpPr>
          <p:cNvPr id="5" name="TextBox 4"/>
          <p:cNvSpPr txBox="1"/>
          <p:nvPr/>
        </p:nvSpPr>
        <p:spPr>
          <a:xfrm>
            <a:off x="5652121" y="2271316"/>
            <a:ext cx="3384376" cy="3970318"/>
          </a:xfrm>
          <a:prstGeom prst="rect">
            <a:avLst/>
          </a:prstGeom>
          <a:noFill/>
        </p:spPr>
        <p:txBody>
          <a:bodyPr wrap="square" rtlCol="0">
            <a:spAutoFit/>
          </a:bodyPr>
          <a:lstStyle/>
          <a:p>
            <a:r>
              <a:rPr lang="en-GB" dirty="0" smtClean="0">
                <a:solidFill>
                  <a:srgbClr val="002060"/>
                </a:solidFill>
              </a:rPr>
              <a:t>The node reads in </a:t>
            </a:r>
            <a:r>
              <a:rPr lang="en-GB" b="1" dirty="0" err="1" smtClean="0">
                <a:solidFill>
                  <a:srgbClr val="002060"/>
                </a:solidFill>
              </a:rPr>
              <a:t>theAgent</a:t>
            </a:r>
            <a:r>
              <a:rPr lang="en-GB" dirty="0" smtClean="0">
                <a:solidFill>
                  <a:srgbClr val="002060"/>
                </a:solidFill>
              </a:rPr>
              <a:t> and then makes the connections to the local node channels.  The Agent is then executed in an instance of </a:t>
            </a:r>
            <a:r>
              <a:rPr lang="en-GB" i="1" dirty="0" err="1" smtClean="0">
                <a:solidFill>
                  <a:srgbClr val="002060"/>
                </a:solidFill>
              </a:rPr>
              <a:t>ProcessManager</a:t>
            </a:r>
            <a:r>
              <a:rPr lang="en-GB" dirty="0" smtClean="0">
                <a:solidFill>
                  <a:srgbClr val="002060"/>
                </a:solidFill>
              </a:rPr>
              <a:t>.</a:t>
            </a:r>
          </a:p>
          <a:p>
            <a:r>
              <a:rPr lang="en-GB" dirty="0" smtClean="0">
                <a:solidFill>
                  <a:srgbClr val="002060"/>
                </a:solidFill>
              </a:rPr>
              <a:t>The data from the agent is read; manipulated  and then written back to the agent.</a:t>
            </a:r>
          </a:p>
          <a:p>
            <a:r>
              <a:rPr lang="en-GB" dirty="0" smtClean="0">
                <a:solidFill>
                  <a:srgbClr val="002060"/>
                </a:solidFill>
              </a:rPr>
              <a:t>The node waits for the agent to terminate and then disconnects the local channels.</a:t>
            </a:r>
          </a:p>
          <a:p>
            <a:r>
              <a:rPr lang="en-GB" dirty="0" smtClean="0">
                <a:solidFill>
                  <a:srgbClr val="002060"/>
                </a:solidFill>
              </a:rPr>
              <a:t>The node then writes </a:t>
            </a:r>
            <a:r>
              <a:rPr lang="en-GB" b="1" dirty="0" err="1" smtClean="0">
                <a:solidFill>
                  <a:srgbClr val="002060"/>
                </a:solidFill>
              </a:rPr>
              <a:t>theAgent</a:t>
            </a:r>
            <a:r>
              <a:rPr lang="en-GB" dirty="0" smtClean="0">
                <a:solidFill>
                  <a:srgbClr val="002060"/>
                </a:solidFill>
              </a:rPr>
              <a:t> to its </a:t>
            </a:r>
            <a:r>
              <a:rPr lang="en-GB" b="1" dirty="0" err="1" smtClean="0">
                <a:solidFill>
                  <a:srgbClr val="002060"/>
                </a:solidFill>
              </a:rPr>
              <a:t>outChannel</a:t>
            </a:r>
            <a:r>
              <a:rPr lang="en-GB" dirty="0" smtClean="0">
                <a:solidFill>
                  <a:srgbClr val="002060"/>
                </a:solidFill>
              </a:rPr>
              <a:t> and updates local data.</a:t>
            </a:r>
            <a:endParaRPr lang="en-GB" dirty="0">
              <a:solidFill>
                <a:srgbClr val="002060"/>
              </a:solidFill>
            </a:endParaRPr>
          </a:p>
        </p:txBody>
      </p:sp>
    </p:spTree>
    <p:extLst>
      <p:ext uri="{BB962C8B-B14F-4D97-AF65-F5344CB8AC3E}">
        <p14:creationId xmlns:p14="http://schemas.microsoft.com/office/powerpoint/2010/main" val="2056316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2729</Words>
  <Application>Microsoft Office PowerPoint</Application>
  <PresentationFormat>On-screen Show (4:3)</PresentationFormat>
  <Paragraphs>495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L7 A Mobile Agents</vt:lpstr>
      <vt:lpstr>Mobile Agent - Definition</vt:lpstr>
      <vt:lpstr>Mobile Agent Interface</vt:lpstr>
      <vt:lpstr>A Simple Agent</vt:lpstr>
      <vt:lpstr>The Root Node</vt:lpstr>
      <vt:lpstr>Demonstration Architecture</vt:lpstr>
      <vt:lpstr>Root Node – Initial Part</vt:lpstr>
      <vt:lpstr>Root – Execution part</vt:lpstr>
      <vt:lpstr>Node Process</vt:lpstr>
      <vt:lpstr>Demonstration Architecture</vt:lpstr>
      <vt:lpstr>Running in a single JVM</vt:lpstr>
      <vt:lpstr>Running over a Network</vt:lpstr>
      <vt:lpstr>RunNode script</vt:lpstr>
      <vt:lpstr>RunRoot script</vt:lpstr>
      <vt:lpstr>Invoking the Scripts</vt:lpstr>
      <vt:lpstr>Modification of the Agent</vt:lpstr>
      <vt:lpstr>Root with Back Channel Network</vt:lpstr>
      <vt:lpstr>Modified Agent</vt:lpstr>
      <vt:lpstr>Modified Root – addition of backChannel</vt:lpstr>
      <vt:lpstr>Back Channel Initialisation and Agent construction</vt:lpstr>
      <vt:lpstr>Back Root – main loop</vt:lpstr>
      <vt:lpstr>Back Root – the returned agent</vt:lpstr>
      <vt:lpstr>Agent with Pre-defined Trip</vt:lpstr>
      <vt:lpstr>Trip Network</vt:lpstr>
      <vt:lpstr>Trip Agent</vt:lpstr>
      <vt:lpstr>Trip Node Process</vt:lpstr>
      <vt:lpstr>Trip Root Process – Get Node Locations</vt:lpstr>
      <vt:lpstr>Trip Root Process – Agent Processing</vt:lpstr>
      <vt:lpstr>More Complex Agents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Agents</dc:title>
  <dc:creator>Jon</dc:creator>
  <cp:lastModifiedBy>Jon</cp:lastModifiedBy>
  <cp:revision>37</cp:revision>
  <cp:lastPrinted>2013-02-20T15:59:05Z</cp:lastPrinted>
  <dcterms:created xsi:type="dcterms:W3CDTF">2012-02-24T10:42:25Z</dcterms:created>
  <dcterms:modified xsi:type="dcterms:W3CDTF">2013-02-20T16:00:34Z</dcterms:modified>
</cp:coreProperties>
</file>