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9" autoAdjust="0"/>
    <p:restoredTop sz="94660"/>
  </p:normalViewPr>
  <p:slideViewPr>
    <p:cSldViewPr>
      <p:cViewPr varScale="1">
        <p:scale>
          <a:sx n="71" d="100"/>
          <a:sy n="71" d="100"/>
        </p:scale>
        <p:origin x="-1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37194-A252-467A-8339-1B2E7CFC8CE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DE0CB-7B63-4DD6-B50C-D77E85462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08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2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9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4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7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8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7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9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0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26F0-64BC-45E6-9416-2F0BD6A44FB7}" type="datetimeFigureOut">
              <a:rPr lang="en-GB" smtClean="0"/>
              <a:t>23/02/2012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F2CD-3A8B-43F4-AC44-307F6EF3D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6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Multi-Player Game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9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Enrol Objects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83568" y="17663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EnrolPlayer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name = ""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toPlayerChannelLocation</a:t>
            </a:r>
            <a:r>
              <a:rPr lang="en-GB" dirty="0"/>
              <a:t> = null</a:t>
            </a:r>
          </a:p>
          <a:p>
            <a:r>
              <a:rPr lang="en-GB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79002" y="1350883"/>
            <a:ext cx="346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request from Player to Controller to enrol in the game.</a:t>
            </a:r>
            <a:br>
              <a:rPr lang="en-GB" dirty="0" smtClean="0"/>
            </a:br>
            <a:r>
              <a:rPr lang="en-GB" dirty="0" smtClean="0"/>
              <a:t>name holds player’s identity</a:t>
            </a:r>
            <a:br>
              <a:rPr lang="en-GB" dirty="0" smtClean="0"/>
            </a:br>
            <a:r>
              <a:rPr lang="en-GB" dirty="0" err="1" smtClean="0"/>
              <a:t>toPlayerChannelLocation</a:t>
            </a:r>
            <a:r>
              <a:rPr lang="en-GB" dirty="0" smtClean="0"/>
              <a:t> is the address of the channel that the Controller is to use to return data to the Player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666974" y="42155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EnrolDetails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id = -1</a:t>
            </a:r>
          </a:p>
          <a:p>
            <a:r>
              <a:rPr lang="en-GB" dirty="0"/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5569" y="4077072"/>
            <a:ext cx="3636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Server response from Controller to Player informing the process of the numeric identity (id) allocated to the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1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Withdraw Object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4983" y="2689386"/>
            <a:ext cx="5112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WithdrawFromGame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id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0190" y="2135389"/>
            <a:ext cx="2958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request from Player to Controller indicating that the player with numeric </a:t>
            </a:r>
            <a:r>
              <a:rPr lang="en-GB" dirty="0" smtClean="0"/>
              <a:t>identity </a:t>
            </a:r>
            <a:r>
              <a:rPr lang="en-GB" dirty="0" smtClean="0"/>
              <a:t>id wishes to withdraw from the game.  The Player is not expecting a response from the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7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Game Details Objects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5536" y="1988840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GetGameDetails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id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1700808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 Request from Player to Controller requesting that the Controller returns the current state of the game to the identified player with the numeric value held in id.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5800" y="39330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GameDetails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gameId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playerDetails</a:t>
            </a:r>
            <a:r>
              <a:rPr lang="en-GB" dirty="0"/>
              <a:t> = null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pairsSpecification</a:t>
            </a:r>
            <a:r>
              <a:rPr lang="en-GB" dirty="0"/>
              <a:t> = null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3918141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Server response from Controller to Player returning the current game details enabling the Player to update its state.  The current numeric index of the game is held in </a:t>
            </a:r>
            <a:r>
              <a:rPr lang="en-GB" dirty="0" err="1" smtClean="0"/>
              <a:t>gameId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3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Details Data Structures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594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playerDetails</a:t>
            </a:r>
            <a:r>
              <a:rPr lang="en-GB" dirty="0" smtClean="0"/>
              <a:t>:  map   key:      numeric player identity</a:t>
            </a:r>
            <a:br>
              <a:rPr lang="en-GB" dirty="0" smtClean="0"/>
            </a:br>
            <a:r>
              <a:rPr lang="en-GB" dirty="0" smtClean="0"/>
              <a:t>	                    value:   list [ </a:t>
            </a:r>
            <a:r>
              <a:rPr lang="en-GB" dirty="0" err="1" smtClean="0"/>
              <a:t>playerName</a:t>
            </a:r>
            <a:r>
              <a:rPr lang="en-GB" dirty="0" smtClean="0"/>
              <a:t>,  </a:t>
            </a:r>
            <a:r>
              <a:rPr lang="en-GB" dirty="0" err="1" smtClean="0"/>
              <a:t>pairsClaimed</a:t>
            </a:r>
            <a:r>
              <a:rPr lang="en-GB" dirty="0" smtClean="0"/>
              <a:t> ]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062240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pairsSpecification</a:t>
            </a:r>
            <a:r>
              <a:rPr lang="en-GB" dirty="0" smtClean="0"/>
              <a:t>: map  key:       list [x, y]   the coordinates of a filled square</a:t>
            </a:r>
          </a:p>
          <a:p>
            <a:r>
              <a:rPr lang="en-GB" dirty="0"/>
              <a:t>	</a:t>
            </a:r>
            <a:r>
              <a:rPr lang="en-GB" dirty="0" smtClean="0"/>
              <a:t>			     0 &lt;= x &lt;= 9, </a:t>
            </a:r>
            <a:r>
              <a:rPr lang="en-GB" dirty="0"/>
              <a:t>0 &lt;= </a:t>
            </a:r>
            <a:r>
              <a:rPr lang="en-GB" dirty="0" smtClean="0"/>
              <a:t>y </a:t>
            </a:r>
            <a:r>
              <a:rPr lang="en-GB" dirty="0"/>
              <a:t>&lt;= </a:t>
            </a:r>
            <a:r>
              <a:rPr lang="en-GB" dirty="0" smtClean="0"/>
              <a:t>9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         value:   list [</a:t>
            </a:r>
            <a:r>
              <a:rPr lang="en-GB" dirty="0" err="1" smtClean="0"/>
              <a:t>pairValue</a:t>
            </a:r>
            <a:r>
              <a:rPr lang="en-GB" dirty="0" smtClean="0"/>
              <a:t>, colour]</a:t>
            </a:r>
          </a:p>
          <a:p>
            <a:r>
              <a:rPr lang="en-GB" dirty="0"/>
              <a:t>	</a:t>
            </a:r>
            <a:r>
              <a:rPr lang="en-GB" dirty="0" smtClean="0"/>
              <a:t>			     pair value is numeric value assigned to 				     the square</a:t>
            </a:r>
          </a:p>
          <a:p>
            <a:endParaRPr lang="en-GB" dirty="0"/>
          </a:p>
          <a:p>
            <a:r>
              <a:rPr lang="en-GB" dirty="0" smtClean="0"/>
              <a:t>				     colour is the colour given to the square</a:t>
            </a:r>
          </a:p>
          <a:p>
            <a:endParaRPr lang="en-GB" dirty="0" smtClean="0"/>
          </a:p>
          <a:p>
            <a:r>
              <a:rPr lang="en-GB" dirty="0" smtClean="0"/>
              <a:t>The map will contain two entries with the same value but each will have a different key because the </a:t>
            </a:r>
            <a:r>
              <a:rPr lang="en-GB" dirty="0"/>
              <a:t>[x, y] </a:t>
            </a:r>
            <a:r>
              <a:rPr lang="en-GB" dirty="0" smtClean="0"/>
              <a:t>location of the pair is different.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0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Claim Pair Object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ClaimPair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gameId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id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p1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p2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28498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Sent as a client request from the Player to the Controller, no response is expected.</a:t>
            </a:r>
          </a:p>
          <a:p>
            <a:endParaRPr lang="en-GB" dirty="0"/>
          </a:p>
          <a:p>
            <a:r>
              <a:rPr lang="en-GB" dirty="0" err="1" smtClean="0"/>
              <a:t>gameId</a:t>
            </a:r>
            <a:r>
              <a:rPr lang="en-GB" dirty="0"/>
              <a:t>	</a:t>
            </a:r>
            <a:r>
              <a:rPr lang="en-GB" dirty="0" smtClean="0"/>
              <a:t>the numeric identity of the game the player is playing.  This may not be the 	same as the current game if a new game has started</a:t>
            </a:r>
            <a:endParaRPr lang="en-GB" dirty="0"/>
          </a:p>
          <a:p>
            <a:r>
              <a:rPr lang="en-GB" dirty="0"/>
              <a:t>i</a:t>
            </a:r>
            <a:r>
              <a:rPr lang="en-GB" dirty="0" smtClean="0"/>
              <a:t>d	the numeric identity of the player making the claim</a:t>
            </a:r>
          </a:p>
          <a:p>
            <a:r>
              <a:rPr lang="en-GB" dirty="0"/>
              <a:t>p</a:t>
            </a:r>
            <a:r>
              <a:rPr lang="en-GB" dirty="0" smtClean="0"/>
              <a:t>1 </a:t>
            </a:r>
            <a:r>
              <a:rPr lang="en-GB" dirty="0" smtClean="0"/>
              <a:t>&amp;p2	the [x, y] locations of the two squares which are known to match and which 	the player is claiming.  This pair may already have been claimed by another player</a:t>
            </a:r>
          </a:p>
          <a:p>
            <a:endParaRPr lang="en-GB" dirty="0"/>
          </a:p>
          <a:p>
            <a:r>
              <a:rPr lang="en-GB" dirty="0" smtClean="0"/>
              <a:t>Once a player has made a claim the next action is to send a </a:t>
            </a:r>
            <a:r>
              <a:rPr lang="en-GB" dirty="0" err="1" smtClean="0"/>
              <a:t>GetGameDetails</a:t>
            </a:r>
            <a:r>
              <a:rPr lang="en-GB" dirty="0" smtClean="0"/>
              <a:t> object and then to receive a </a:t>
            </a:r>
            <a:r>
              <a:rPr lang="en-GB" dirty="0" err="1" smtClean="0"/>
              <a:t>GameDetails</a:t>
            </a:r>
            <a:r>
              <a:rPr lang="en-GB" dirty="0" smtClean="0"/>
              <a:t> object which will update the state of the game for the claiming player.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Player Architecture</a:t>
            </a:r>
            <a:endParaRPr lang="en-GB" dirty="0"/>
          </a:p>
        </p:txBody>
      </p:sp>
      <p:grpSp>
        <p:nvGrpSpPr>
          <p:cNvPr id="3" name="Canvas 3"/>
          <p:cNvGrpSpPr/>
          <p:nvPr/>
        </p:nvGrpSpPr>
        <p:grpSpPr>
          <a:xfrm>
            <a:off x="1995471" y="1641738"/>
            <a:ext cx="5600865" cy="4019510"/>
            <a:chOff x="0" y="0"/>
            <a:chExt cx="5238115" cy="366522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238115" cy="3665220"/>
            </a:xfrm>
            <a:prstGeom prst="rect">
              <a:avLst/>
            </a:prstGeom>
          </p:spPr>
        </p:sp>
        <p:sp>
          <p:nvSpPr>
            <p:cNvPr id="5" name="Text Box 4"/>
            <p:cNvSpPr txBox="1"/>
            <p:nvPr/>
          </p:nvSpPr>
          <p:spPr>
            <a:xfrm>
              <a:off x="3429000" y="1057910"/>
              <a:ext cx="1167765" cy="9144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Arial"/>
                  <a:ea typeface="Calibri"/>
                  <a:cs typeface="Times New Roman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Arial"/>
                  <a:ea typeface="Calibri"/>
                  <a:cs typeface="Times New Roman"/>
                </a:rPr>
                <a:t>Player Interface</a:t>
              </a: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645795" y="1057910"/>
              <a:ext cx="1176020" cy="9144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Arial"/>
                  <a:ea typeface="Calibri"/>
                  <a:cs typeface="Times New Roman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Arial"/>
                  <a:ea typeface="Calibri"/>
                  <a:cs typeface="Times New Roman"/>
                </a:rPr>
                <a:t>Player Manager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914400" y="2658110"/>
              <a:ext cx="694055" cy="9144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Arial"/>
                  <a:ea typeface="Calibri"/>
                  <a:cs typeface="Times New Roman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Arial"/>
                  <a:ea typeface="Calibri"/>
                  <a:cs typeface="Times New Roman"/>
                </a:rPr>
                <a:t>Matcher</a:t>
              </a:r>
              <a:endParaRPr lang="en-GB" sz="14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3515995" y="2658110"/>
              <a:ext cx="1020445" cy="9144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Arial"/>
                  <a:ea typeface="Calibri"/>
                  <a:cs typeface="Times New Roman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Arial"/>
                  <a:ea typeface="Calibri"/>
                  <a:cs typeface="Times New Roman"/>
                </a:rPr>
                <a:t>Mouse Buffer    </a:t>
              </a:r>
            </a:p>
          </p:txBody>
        </p:sp>
        <p:cxnSp>
          <p:nvCxnSpPr>
            <p:cNvPr id="9" name="Straight Arrow Connector 8"/>
            <p:cNvCxnSpPr>
              <a:endCxn id="8" idx="0"/>
            </p:cNvCxnSpPr>
            <p:nvPr/>
          </p:nvCxnSpPr>
          <p:spPr>
            <a:xfrm>
              <a:off x="4026218" y="1974215"/>
              <a:ext cx="0" cy="683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076325" y="1970510"/>
              <a:ext cx="0" cy="687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12"/>
            <p:cNvSpPr txBox="1"/>
            <p:nvPr/>
          </p:nvSpPr>
          <p:spPr>
            <a:xfrm>
              <a:off x="2188210" y="2574925"/>
              <a:ext cx="702310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 err="1">
                  <a:effectLst/>
                  <a:latin typeface="Arial"/>
                  <a:ea typeface="Calibri"/>
                  <a:cs typeface="Times New Roman"/>
                </a:rPr>
                <a:t>getPoint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00200" y="2886710"/>
              <a:ext cx="19157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600200" y="3343910"/>
              <a:ext cx="19157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4"/>
            <p:cNvSpPr txBox="1"/>
            <p:nvPr/>
          </p:nvSpPr>
          <p:spPr>
            <a:xfrm>
              <a:off x="2188210" y="3053715"/>
              <a:ext cx="810895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 err="1" smtClean="0">
                  <a:effectLst/>
                  <a:latin typeface="Arial"/>
                  <a:ea typeface="Calibri"/>
                  <a:cs typeface="Times New Roman"/>
                </a:rPr>
                <a:t>receivePoint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435100" y="1974215"/>
              <a:ext cx="0" cy="6870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16"/>
            <p:cNvSpPr txBox="1"/>
            <p:nvPr/>
          </p:nvSpPr>
          <p:spPr>
            <a:xfrm>
              <a:off x="0" y="2205990"/>
              <a:ext cx="1012825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 err="1">
                  <a:effectLst/>
                  <a:latin typeface="Arial"/>
                  <a:ea typeface="Calibri"/>
                  <a:cs typeface="Times New Roman"/>
                </a:rPr>
                <a:t>getValidPoint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17" name="Text Box 17"/>
            <p:cNvSpPr txBox="1"/>
            <p:nvPr/>
          </p:nvSpPr>
          <p:spPr>
            <a:xfrm>
              <a:off x="1506855" y="2205990"/>
              <a:ext cx="795020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 err="1">
                  <a:effectLst/>
                  <a:latin typeface="Arial"/>
                  <a:ea typeface="Calibri"/>
                  <a:cs typeface="Times New Roman"/>
                </a:rPr>
                <a:t>validPoint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18" name="Text Box 18"/>
            <p:cNvSpPr txBox="1"/>
            <p:nvPr/>
          </p:nvSpPr>
          <p:spPr>
            <a:xfrm>
              <a:off x="4090035" y="2205990"/>
              <a:ext cx="965835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 err="1">
                  <a:effectLst/>
                  <a:latin typeface="Arial"/>
                  <a:ea typeface="Calibri"/>
                  <a:cs typeface="Times New Roman"/>
                </a:rPr>
                <a:t>mouseEvent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5" idx="1"/>
            </p:cNvCxnSpPr>
            <p:nvPr/>
          </p:nvCxnSpPr>
          <p:spPr>
            <a:xfrm>
              <a:off x="1821815" y="1515110"/>
              <a:ext cx="160718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 Box 20"/>
            <p:cNvSpPr txBox="1"/>
            <p:nvPr/>
          </p:nvSpPr>
          <p:spPr>
            <a:xfrm>
              <a:off x="1937385" y="1139825"/>
              <a:ext cx="1362075" cy="2971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>
                  <a:effectLst/>
                  <a:latin typeface="Arial"/>
                  <a:ea typeface="Calibri"/>
                  <a:cs typeface="Times New Roman"/>
                </a:rPr>
                <a:t>Interface Channels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004570" y="520065"/>
              <a:ext cx="0" cy="53784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600200" y="520065"/>
              <a:ext cx="0" cy="53784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 Box 23"/>
            <p:cNvSpPr txBox="1"/>
            <p:nvPr/>
          </p:nvSpPr>
          <p:spPr>
            <a:xfrm>
              <a:off x="789305" y="218440"/>
              <a:ext cx="950595" cy="3016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Arial"/>
                  <a:ea typeface="Calibri"/>
                  <a:cs typeface="Times New Roman"/>
                </a:rPr>
                <a:t>    </a:t>
              </a:r>
              <a:r>
                <a:rPr lang="en-GB" sz="1200" dirty="0">
                  <a:effectLst/>
                  <a:latin typeface="Arial"/>
                  <a:ea typeface="Calibri"/>
                  <a:cs typeface="Times New Roman"/>
                </a:rPr>
                <a:t>Controller   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24" name="Text Box 24"/>
            <p:cNvSpPr txBox="1"/>
            <p:nvPr/>
          </p:nvSpPr>
          <p:spPr>
            <a:xfrm>
              <a:off x="436245" y="632460"/>
              <a:ext cx="469265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>
                  <a:effectLst/>
                  <a:latin typeface="Arial"/>
                  <a:ea typeface="Calibri"/>
                  <a:cs typeface="Times New Roman"/>
                </a:rPr>
                <a:t>from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25" name="Text Box 25"/>
            <p:cNvSpPr txBox="1"/>
            <p:nvPr/>
          </p:nvSpPr>
          <p:spPr>
            <a:xfrm>
              <a:off x="1608455" y="648970"/>
              <a:ext cx="366395" cy="2705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dirty="0">
                  <a:effectLst/>
                  <a:latin typeface="Arial"/>
                  <a:ea typeface="Calibri"/>
                  <a:cs typeface="Times New Roman"/>
                </a:rPr>
                <a:t>to</a:t>
              </a:r>
              <a:endParaRPr lang="en-GB" sz="1100" dirty="0">
                <a:effectLst/>
                <a:latin typeface="Arial"/>
                <a:ea typeface="Calibri"/>
                <a:cs typeface="Times New Roman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5765" y="5867980"/>
            <a:ext cx="855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names on this diagram are those of the channels connecting the processes, see Player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3203848" y="36940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4218347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247505" y="246543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229006" y="212143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741795" y="4873516"/>
            <a:ext cx="2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451244" y="48735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940152" y="36940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26338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7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Receives mouse events from Player Interface</a:t>
            </a:r>
          </a:p>
          <a:p>
            <a:r>
              <a:rPr lang="en-GB" dirty="0" smtClean="0"/>
              <a:t>Only retains MOUSE_PRESSED events</a:t>
            </a:r>
          </a:p>
          <a:p>
            <a:r>
              <a:rPr lang="en-GB" dirty="0" smtClean="0"/>
              <a:t>Sends current event location as a list </a:t>
            </a:r>
            <a:br>
              <a:rPr lang="en-GB" dirty="0" smtClean="0"/>
            </a:br>
            <a:r>
              <a:rPr lang="en-GB" dirty="0" smtClean="0"/>
              <a:t>[</a:t>
            </a:r>
            <a:r>
              <a:rPr lang="en-GB" dirty="0" err="1" smtClean="0"/>
              <a:t>xPixel</a:t>
            </a:r>
            <a:r>
              <a:rPr lang="en-GB" dirty="0" smtClean="0"/>
              <a:t>, </a:t>
            </a:r>
            <a:r>
              <a:rPr lang="en-GB" dirty="0" err="1" smtClean="0"/>
              <a:t>yPixel</a:t>
            </a:r>
            <a:r>
              <a:rPr lang="en-GB" dirty="0" smtClean="0"/>
              <a:t>] when requested by Matcher</a:t>
            </a:r>
          </a:p>
          <a:p>
            <a:endParaRPr lang="en-GB" dirty="0"/>
          </a:p>
          <a:p>
            <a:r>
              <a:rPr lang="en-GB" dirty="0" smtClean="0"/>
              <a:t>We have seen the use of this design idiom before!! </a:t>
            </a:r>
          </a:p>
          <a:p>
            <a:pPr lvl="1"/>
            <a:r>
              <a:rPr lang="en-GB" dirty="0" smtClean="0"/>
              <a:t>Click test and Event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1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atcher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Receives a request from Player Manager in a </a:t>
            </a:r>
            <a:r>
              <a:rPr lang="en-GB" dirty="0" err="1" smtClean="0"/>
              <a:t>GetValidPoint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Makes a request to the Mouse Buffer by sending a signal on the </a:t>
            </a:r>
            <a:r>
              <a:rPr lang="en-GB" dirty="0" err="1" smtClean="0"/>
              <a:t>getPoint</a:t>
            </a:r>
            <a:r>
              <a:rPr lang="en-GB" dirty="0" smtClean="0"/>
              <a:t> channel</a:t>
            </a:r>
          </a:p>
          <a:p>
            <a:pPr lvl="1"/>
            <a:r>
              <a:rPr lang="en-GB" dirty="0" smtClean="0"/>
              <a:t>Receives a response from the Mouse Buffer in the form of </a:t>
            </a:r>
            <a:r>
              <a:rPr lang="en-GB" dirty="0"/>
              <a:t>a list </a:t>
            </a:r>
            <a:r>
              <a:rPr lang="en-GB" dirty="0" smtClean="0"/>
              <a:t>[</a:t>
            </a:r>
            <a:r>
              <a:rPr lang="en-GB" dirty="0" err="1"/>
              <a:t>xPixel</a:t>
            </a:r>
            <a:r>
              <a:rPr lang="en-GB" dirty="0"/>
              <a:t>, </a:t>
            </a:r>
            <a:r>
              <a:rPr lang="en-GB" dirty="0" err="1"/>
              <a:t>yPixel</a:t>
            </a:r>
            <a:r>
              <a:rPr lang="en-GB" dirty="0" smtClean="0"/>
              <a:t>]</a:t>
            </a:r>
          </a:p>
          <a:p>
            <a:pPr lvl="2"/>
            <a:r>
              <a:rPr lang="en-GB" dirty="0" smtClean="0"/>
              <a:t>A check is then made to make sure that the returned pixel location is within one of the squares used in the game.  If an invalid square </a:t>
            </a:r>
            <a:r>
              <a:rPr lang="en-GB" dirty="0" smtClean="0"/>
              <a:t>is chosen </a:t>
            </a:r>
            <a:r>
              <a:rPr lang="en-GB" dirty="0" smtClean="0"/>
              <a:t>then makes a further request to the Mouse Buffer until </a:t>
            </a:r>
            <a:r>
              <a:rPr lang="en-GB" dirty="0" smtClean="0"/>
              <a:t>a valid </a:t>
            </a:r>
            <a:r>
              <a:rPr lang="en-GB" smtClean="0"/>
              <a:t>square </a:t>
            </a:r>
            <a:r>
              <a:rPr lang="en-GB" smtClean="0"/>
              <a:t>is chosen</a:t>
            </a:r>
            <a:endParaRPr lang="en-GB" dirty="0" smtClean="0"/>
          </a:p>
          <a:p>
            <a:r>
              <a:rPr lang="en-GB" dirty="0" smtClean="0"/>
              <a:t>Sends square location response back to Player Manager as a </a:t>
            </a:r>
            <a:r>
              <a:rPr lang="en-GB" dirty="0" err="1" smtClean="0"/>
              <a:t>SquareCoords</a:t>
            </a:r>
            <a:r>
              <a:rPr lang="en-GB" dirty="0" smtClean="0"/>
              <a:t>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 used by Matcher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44" y="17008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GetValidPoint</a:t>
            </a:r>
            <a:r>
              <a:rPr lang="en-GB" dirty="0"/>
              <a:t> 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side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gap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/>
              <a:t>pairsMap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1916832"/>
            <a:ext cx="417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ide is the size of the square</a:t>
            </a:r>
            <a:br>
              <a:rPr lang="en-GB" dirty="0" smtClean="0"/>
            </a:br>
            <a:r>
              <a:rPr lang="en-GB" dirty="0" smtClean="0"/>
              <a:t>gap is the size of the gap between squares</a:t>
            </a:r>
          </a:p>
          <a:p>
            <a:r>
              <a:rPr lang="en-GB" dirty="0" err="1" smtClean="0"/>
              <a:t>pairsMap</a:t>
            </a:r>
            <a:r>
              <a:rPr lang="en-GB" dirty="0" smtClean="0"/>
              <a:t> is the map holding the current state of the game, see earlier</a:t>
            </a:r>
          </a:p>
          <a:p>
            <a:endParaRPr lang="en-GB" dirty="0"/>
          </a:p>
          <a:p>
            <a:r>
              <a:rPr lang="en-GB" dirty="0" smtClean="0"/>
              <a:t>side and gap are required in case the size of the playing area is changed to cope with smaller devices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14321" y="47971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SquareCoords</a:t>
            </a:r>
            <a:r>
              <a:rPr lang="en-GB" dirty="0"/>
              <a:t>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/>
              <a:t>location = []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4607332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Location is a list containing the [x, y] coordinates of a square which is guaranteed to be a square that is still active in the current game.</a:t>
            </a:r>
          </a:p>
          <a:p>
            <a:r>
              <a:rPr lang="en-GB" dirty="0"/>
              <a:t> 0 &lt;= x &lt;= 9, 0 &lt;= y &lt;= 9</a:t>
            </a:r>
          </a:p>
        </p:txBody>
      </p:sp>
    </p:spTree>
    <p:extLst>
      <p:ext uri="{BB962C8B-B14F-4D97-AF65-F5344CB8AC3E}">
        <p14:creationId xmlns:p14="http://schemas.microsoft.com/office/powerpoint/2010/main" val="15118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used in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closure is a groovy specific type that contains a method that can be applied</a:t>
            </a:r>
          </a:p>
          <a:p>
            <a:r>
              <a:rPr lang="en-GB" dirty="0" smtClean="0"/>
              <a:t>A closure may have a parameter that is itself a closure</a:t>
            </a:r>
          </a:p>
          <a:p>
            <a:r>
              <a:rPr lang="en-GB" dirty="0" smtClean="0"/>
              <a:t>There are further details of closures on the </a:t>
            </a:r>
            <a:r>
              <a:rPr lang="en-GB" dirty="0" err="1" smtClean="0"/>
              <a:t>WebCT</a:t>
            </a:r>
            <a:r>
              <a:rPr lang="en-GB" dirty="0" smtClean="0"/>
              <a:t> pages for this module</a:t>
            </a:r>
          </a:p>
          <a:p>
            <a:r>
              <a:rPr lang="en-GB" dirty="0" smtClean="0"/>
              <a:t>A closure can access other properties of a class without having them passed as a parameter </a:t>
            </a:r>
          </a:p>
          <a:p>
            <a:pPr lvl="1"/>
            <a:r>
              <a:rPr lang="en-GB" dirty="0" smtClean="0"/>
              <a:t> care needed for conflicting scope!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8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Main Processes</a:t>
            </a:r>
          </a:p>
          <a:p>
            <a:pPr lvl="1"/>
            <a:r>
              <a:rPr lang="en-GB" dirty="0" smtClean="0"/>
              <a:t>Controller</a:t>
            </a:r>
          </a:p>
          <a:p>
            <a:pPr lvl="2"/>
            <a:r>
              <a:rPr lang="en-GB" dirty="0" smtClean="0"/>
              <a:t>Manages player enrolment and withdrawal</a:t>
            </a:r>
          </a:p>
          <a:p>
            <a:pPr lvl="2"/>
            <a:r>
              <a:rPr lang="en-GB" dirty="0" smtClean="0"/>
              <a:t>Maintains game statistics</a:t>
            </a:r>
          </a:p>
          <a:p>
            <a:pPr lvl="2"/>
            <a:r>
              <a:rPr lang="en-GB" dirty="0" smtClean="0"/>
              <a:t>Creates new games instances as necessary</a:t>
            </a:r>
          </a:p>
          <a:p>
            <a:pPr lvl="1"/>
            <a:r>
              <a:rPr lang="en-GB" dirty="0" smtClean="0"/>
              <a:t>Player</a:t>
            </a:r>
          </a:p>
          <a:p>
            <a:pPr lvl="2"/>
            <a:r>
              <a:rPr lang="en-GB" dirty="0" smtClean="0"/>
              <a:t>Manages user interface to game</a:t>
            </a:r>
          </a:p>
          <a:p>
            <a:pPr lvl="3"/>
            <a:r>
              <a:rPr lang="en-GB" dirty="0" smtClean="0"/>
              <a:t>Enrolment and Withdrawal</a:t>
            </a:r>
          </a:p>
          <a:p>
            <a:pPr lvl="3"/>
            <a:r>
              <a:rPr lang="en-GB" dirty="0" smtClean="0"/>
              <a:t>Game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1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– Player and 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createBoard</a:t>
            </a:r>
            <a:r>
              <a:rPr lang="en-GB" dirty="0" smtClean="0"/>
              <a:t> {}</a:t>
            </a:r>
          </a:p>
          <a:p>
            <a:pPr lvl="1"/>
            <a:r>
              <a:rPr lang="en-GB" dirty="0" smtClean="0"/>
              <a:t>creates an empty board</a:t>
            </a:r>
          </a:p>
          <a:p>
            <a:pPr lvl="1"/>
            <a:r>
              <a:rPr lang="en-GB" dirty="0" smtClean="0"/>
              <a:t>Populates the display data structure, which is the Display List for the active canvas</a:t>
            </a:r>
          </a:p>
          <a:p>
            <a:r>
              <a:rPr lang="en-GB" dirty="0" err="1" smtClean="0"/>
              <a:t>changePairs</a:t>
            </a:r>
            <a:r>
              <a:rPr lang="en-GB" dirty="0" smtClean="0"/>
              <a:t> {x, y, colour, p -&gt;</a:t>
            </a:r>
          </a:p>
          <a:p>
            <a:pPr lvl="1"/>
            <a:r>
              <a:rPr lang="en-GB" dirty="0" smtClean="0"/>
              <a:t>Changes the colour of a square at location [x, y] to the indicated colour</a:t>
            </a:r>
          </a:p>
          <a:p>
            <a:pPr lvl="1"/>
            <a:r>
              <a:rPr lang="en-GB" dirty="0" smtClean="0"/>
              <a:t>The value placed in the square is </a:t>
            </a:r>
          </a:p>
          <a:p>
            <a:pPr lvl="2"/>
            <a:r>
              <a:rPr lang="en-GB" dirty="0" smtClean="0"/>
              <a:t>p if p &gt;= 0</a:t>
            </a:r>
          </a:p>
          <a:p>
            <a:pPr lvl="2"/>
            <a:r>
              <a:rPr lang="en-GB" dirty="0" smtClean="0"/>
              <a:t>“??” if p &lt; 0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 - Player only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pairsMatch</a:t>
            </a:r>
            <a:r>
              <a:rPr lang="en-GB" dirty="0" smtClean="0"/>
              <a:t> {</a:t>
            </a:r>
            <a:r>
              <a:rPr lang="en-GB" dirty="0" err="1" smtClean="0"/>
              <a:t>pairsMap</a:t>
            </a:r>
            <a:r>
              <a:rPr lang="en-GB" dirty="0" smtClean="0"/>
              <a:t>, </a:t>
            </a:r>
            <a:r>
              <a:rPr lang="en-GB" dirty="0" err="1" smtClean="0"/>
              <a:t>cp</a:t>
            </a:r>
            <a:r>
              <a:rPr lang="en-GB" dirty="0" smtClean="0"/>
              <a:t>}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p</a:t>
            </a:r>
            <a:r>
              <a:rPr lang="en-GB" dirty="0" smtClean="0"/>
              <a:t> is a list containing one or two square locations</a:t>
            </a:r>
          </a:p>
          <a:p>
            <a:r>
              <a:rPr lang="en-GB" dirty="0" smtClean="0"/>
              <a:t>returns </a:t>
            </a:r>
          </a:p>
          <a:p>
            <a:pPr lvl="1"/>
            <a:r>
              <a:rPr lang="en-GB" dirty="0" smtClean="0"/>
              <a:t>0 </a:t>
            </a:r>
            <a:r>
              <a:rPr lang="en-GB" dirty="0"/>
              <a:t>if </a:t>
            </a:r>
            <a:r>
              <a:rPr lang="en-GB" dirty="0" err="1" smtClean="0"/>
              <a:t>cp</a:t>
            </a:r>
            <a:r>
              <a:rPr lang="en-GB" dirty="0" smtClean="0"/>
              <a:t> contains only </a:t>
            </a:r>
            <a:r>
              <a:rPr lang="en-GB" dirty="0"/>
              <a:t>one square </a:t>
            </a:r>
          </a:p>
          <a:p>
            <a:pPr lvl="1"/>
            <a:r>
              <a:rPr lang="en-GB" dirty="0" smtClean="0"/>
              <a:t>1 </a:t>
            </a:r>
            <a:r>
              <a:rPr lang="en-GB" dirty="0"/>
              <a:t>if the two chosen squares have the same value </a:t>
            </a:r>
            <a:r>
              <a:rPr lang="en-GB" dirty="0" smtClean="0"/>
              <a:t>and colour</a:t>
            </a:r>
            <a:endParaRPr lang="en-GB" u="sng" dirty="0"/>
          </a:p>
          <a:p>
            <a:pPr lvl="1"/>
            <a:r>
              <a:rPr lang="en-GB" dirty="0" smtClean="0"/>
              <a:t>2 </a:t>
            </a:r>
            <a:r>
              <a:rPr lang="en-GB" dirty="0"/>
              <a:t>if the chosen </a:t>
            </a:r>
            <a:r>
              <a:rPr lang="en-GB" dirty="0" smtClean="0"/>
              <a:t>squares </a:t>
            </a:r>
            <a:r>
              <a:rPr lang="en-GB" dirty="0"/>
              <a:t>have different values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4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– Controller only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generatePairsNumber</a:t>
            </a:r>
            <a:r>
              <a:rPr lang="en-GB" dirty="0" smtClean="0"/>
              <a:t> {min, range}</a:t>
            </a:r>
          </a:p>
          <a:p>
            <a:pPr lvl="1"/>
            <a:r>
              <a:rPr lang="en-GB" dirty="0" smtClean="0"/>
              <a:t>Returns a random number in the range </a:t>
            </a:r>
            <a:br>
              <a:rPr lang="en-GB" dirty="0" smtClean="0"/>
            </a:br>
            <a:r>
              <a:rPr lang="en-GB" dirty="0" smtClean="0"/>
              <a:t>min to (min + range)</a:t>
            </a:r>
          </a:p>
          <a:p>
            <a:pPr lvl="1"/>
            <a:r>
              <a:rPr lang="en-GB" dirty="0" smtClean="0"/>
              <a:t>Used to create a new game to determine the random number of paired squares to be generated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– Controller only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createPairs</a:t>
            </a:r>
            <a:r>
              <a:rPr lang="en-GB" dirty="0" smtClean="0"/>
              <a:t> {</a:t>
            </a:r>
            <a:r>
              <a:rPr lang="en-GB" dirty="0" err="1" smtClean="0"/>
              <a:t>np</a:t>
            </a:r>
            <a:r>
              <a:rPr lang="en-GB" dirty="0" smtClean="0"/>
              <a:t>}</a:t>
            </a:r>
          </a:p>
          <a:p>
            <a:pPr lvl="1"/>
            <a:r>
              <a:rPr lang="en-GB" dirty="0" smtClean="0"/>
              <a:t>Used to randomly create </a:t>
            </a:r>
            <a:r>
              <a:rPr lang="en-GB" dirty="0" err="1" smtClean="0"/>
              <a:t>np</a:t>
            </a:r>
            <a:r>
              <a:rPr lang="en-GB" dirty="0" smtClean="0"/>
              <a:t> pairs of squares with the same colour and value but with different random locations</a:t>
            </a:r>
          </a:p>
          <a:p>
            <a:pPr lvl="1"/>
            <a:r>
              <a:rPr lang="en-GB" dirty="0" smtClean="0"/>
              <a:t>Populates the </a:t>
            </a:r>
            <a:r>
              <a:rPr lang="en-GB" dirty="0" err="1" smtClean="0"/>
              <a:t>pairsMap</a:t>
            </a:r>
            <a:r>
              <a:rPr lang="en-GB" dirty="0" smtClean="0"/>
              <a:t> data structure</a:t>
            </a:r>
          </a:p>
          <a:p>
            <a:pPr lvl="1"/>
            <a:r>
              <a:rPr lang="en-GB" dirty="0" smtClean="0"/>
              <a:t>Updates the board to show the created pairs</a:t>
            </a:r>
          </a:p>
          <a:p>
            <a:pPr lvl="1"/>
            <a:r>
              <a:rPr lang="en-GB" dirty="0" smtClean="0"/>
              <a:t>Checks to make sure that a square is used only once.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0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data Structures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Controller</a:t>
            </a:r>
          </a:p>
          <a:p>
            <a:pPr lvl="1"/>
            <a:r>
              <a:rPr lang="en-GB" dirty="0" err="1" smtClean="0"/>
              <a:t>availablePlayerIds</a:t>
            </a:r>
            <a:endParaRPr lang="en-GB" dirty="0" smtClean="0"/>
          </a:p>
          <a:p>
            <a:pPr lvl="2"/>
            <a:r>
              <a:rPr lang="en-GB" dirty="0" smtClean="0"/>
              <a:t>Holds the numeric player identities that can still be used</a:t>
            </a:r>
          </a:p>
          <a:p>
            <a:pPr lvl="2"/>
            <a:r>
              <a:rPr lang="en-GB" dirty="0" smtClean="0"/>
              <a:t>Organised as a list from which elements are popped or appended as players enrol or withdraw respectively</a:t>
            </a:r>
          </a:p>
          <a:p>
            <a:pPr lvl="2"/>
            <a:r>
              <a:rPr lang="en-GB" dirty="0" smtClean="0"/>
              <a:t>Maintained in sorted order so that as players enrol their names and pairs won appears at the top of the list in the Player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9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Controller Manager – basic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objects from its </a:t>
            </a:r>
            <a:r>
              <a:rPr lang="en-GB" dirty="0" err="1" smtClean="0"/>
              <a:t>fromPlayers</a:t>
            </a:r>
            <a:r>
              <a:rPr lang="en-GB" dirty="0" smtClean="0"/>
              <a:t> channel</a:t>
            </a:r>
          </a:p>
          <a:p>
            <a:r>
              <a:rPr lang="en-GB" dirty="0" smtClean="0"/>
              <a:t>Depending on the object received undertakes the required operation</a:t>
            </a:r>
          </a:p>
          <a:p>
            <a:pPr lvl="1"/>
            <a:r>
              <a:rPr lang="en-GB" dirty="0" err="1" smtClean="0"/>
              <a:t>EnrolPlayer</a:t>
            </a:r>
            <a:r>
              <a:rPr lang="en-GB" dirty="0" smtClean="0"/>
              <a:t>  responds with </a:t>
            </a:r>
            <a:r>
              <a:rPr lang="en-GB" dirty="0" err="1" smtClean="0"/>
              <a:t>EnrolDetails</a:t>
            </a:r>
            <a:endParaRPr lang="en-GB" dirty="0" smtClean="0"/>
          </a:p>
          <a:p>
            <a:pPr lvl="1"/>
            <a:r>
              <a:rPr lang="en-GB" dirty="0" err="1" smtClean="0"/>
              <a:t>GetGameDetails</a:t>
            </a:r>
            <a:r>
              <a:rPr lang="en-GB" dirty="0" smtClean="0"/>
              <a:t> responds with </a:t>
            </a:r>
            <a:r>
              <a:rPr lang="en-GB" dirty="0" err="1" smtClean="0"/>
              <a:t>GameDetails</a:t>
            </a:r>
            <a:endParaRPr lang="en-GB" dirty="0" smtClean="0"/>
          </a:p>
          <a:p>
            <a:pPr lvl="1"/>
            <a:r>
              <a:rPr lang="en-GB" dirty="0" err="1" smtClean="0"/>
              <a:t>ClaimPair</a:t>
            </a:r>
            <a:endParaRPr lang="en-GB" dirty="0" smtClean="0"/>
          </a:p>
          <a:p>
            <a:pPr lvl="1"/>
            <a:r>
              <a:rPr lang="en-GB" dirty="0" err="1" smtClean="0"/>
              <a:t>WithdrawFromGame</a:t>
            </a:r>
            <a:endParaRPr lang="en-GB" dirty="0" smtClean="0"/>
          </a:p>
          <a:p>
            <a:r>
              <a:rPr lang="en-GB" dirty="0" smtClean="0"/>
              <a:t>Responding as indicated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1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problems are</a:t>
            </a:r>
          </a:p>
          <a:p>
            <a:pPr lvl="1"/>
            <a:r>
              <a:rPr lang="en-GB" dirty="0" smtClean="0"/>
              <a:t>Managing Player Turns</a:t>
            </a:r>
          </a:p>
          <a:p>
            <a:pPr lvl="1"/>
            <a:r>
              <a:rPr lang="en-GB" dirty="0" smtClean="0"/>
              <a:t>Sending Details of Exposed squares to all Players</a:t>
            </a:r>
          </a:p>
          <a:p>
            <a:pPr lvl="1"/>
            <a:r>
              <a:rPr lang="en-GB" dirty="0" smtClean="0"/>
              <a:t>Maintaining the Client-Server relationship between the Players and the Controller</a:t>
            </a:r>
          </a:p>
          <a:p>
            <a:r>
              <a:rPr lang="en-GB" dirty="0" smtClean="0"/>
              <a:t>The internal structure of both Player Manager and Controller Manager will need changing</a:t>
            </a:r>
          </a:p>
          <a:p>
            <a:r>
              <a:rPr lang="en-GB" dirty="0" smtClean="0"/>
              <a:t>Additional processes will be required to manage the turns and </a:t>
            </a:r>
            <a:r>
              <a:rPr lang="en-GB" smtClean="0"/>
              <a:t>exposing squares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0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Maintained in</a:t>
            </a:r>
          </a:p>
          <a:p>
            <a:pPr lvl="1"/>
            <a:r>
              <a:rPr lang="en-GB" dirty="0" smtClean="0"/>
              <a:t>Player Process</a:t>
            </a:r>
          </a:p>
          <a:p>
            <a:pPr lvl="2"/>
            <a:r>
              <a:rPr lang="en-GB" dirty="0" smtClean="0"/>
              <a:t>Controller just deals with enrolment, withdrawal and the creation of new game instances</a:t>
            </a:r>
          </a:p>
          <a:p>
            <a:pPr lvl="3"/>
            <a:r>
              <a:rPr lang="en-GB" dirty="0" smtClean="0"/>
              <a:t>This is the situation in the Pairs Game as distributed </a:t>
            </a:r>
          </a:p>
          <a:p>
            <a:pPr lvl="1"/>
            <a:r>
              <a:rPr lang="en-GB" dirty="0" smtClean="0"/>
              <a:t>Controller Process</a:t>
            </a:r>
          </a:p>
          <a:p>
            <a:pPr lvl="2"/>
            <a:r>
              <a:rPr lang="en-GB" dirty="0" smtClean="0"/>
              <a:t>Player Process is just for the user interface to game</a:t>
            </a:r>
          </a:p>
          <a:p>
            <a:pPr lvl="1"/>
            <a:r>
              <a:rPr lang="en-GB" dirty="0" smtClean="0"/>
              <a:t>Player and Controller Process</a:t>
            </a:r>
          </a:p>
          <a:p>
            <a:pPr lvl="2"/>
            <a:r>
              <a:rPr lang="en-GB" dirty="0" smtClean="0"/>
              <a:t>Each process implements part of the game rules</a:t>
            </a:r>
          </a:p>
        </p:txBody>
      </p:sp>
    </p:spTree>
    <p:extLst>
      <p:ext uri="{BB962C8B-B14F-4D97-AF65-F5344CB8AC3E}">
        <p14:creationId xmlns:p14="http://schemas.microsoft.com/office/powerpoint/2010/main" val="15730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Pairs Game -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Players turn over pairs of face-down cards</a:t>
            </a:r>
          </a:p>
          <a:p>
            <a:pPr lvl="1"/>
            <a:r>
              <a:rPr lang="en-GB" dirty="0" smtClean="0"/>
              <a:t>If they are the same then the player can claim that pair and add one to their total score</a:t>
            </a:r>
          </a:p>
          <a:p>
            <a:pPr lvl="1"/>
            <a:r>
              <a:rPr lang="en-GB" dirty="0" smtClean="0"/>
              <a:t>If they are different the cards are returned to their face-down state in the same position</a:t>
            </a:r>
          </a:p>
          <a:p>
            <a:pPr lvl="1"/>
            <a:endParaRPr lang="en-GB" dirty="0"/>
          </a:p>
          <a:p>
            <a:r>
              <a:rPr lang="en-GB" dirty="0" smtClean="0"/>
              <a:t>The order in which players turn over cards can be varied depending on the game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6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Pairs Game - Supplied 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Each player turns over cards in their own device</a:t>
            </a:r>
          </a:p>
          <a:p>
            <a:r>
              <a:rPr lang="en-GB" dirty="0" smtClean="0"/>
              <a:t>If the player turns over a non-matching pair the interface enables a button which when pressed returns the cards to the face-down state</a:t>
            </a:r>
          </a:p>
          <a:p>
            <a:r>
              <a:rPr lang="en-GB" dirty="0" smtClean="0"/>
              <a:t>Only if they turn over a matching pair is a claim made to the Controller for that player to be awarded that pair.</a:t>
            </a:r>
          </a:p>
          <a:p>
            <a:pPr lvl="1"/>
            <a:r>
              <a:rPr lang="en-GB" dirty="0" smtClean="0"/>
              <a:t>A claim may be refused if a previous player has already claimed that pair.</a:t>
            </a:r>
          </a:p>
          <a:p>
            <a:pPr lvl="1"/>
            <a:r>
              <a:rPr lang="en-GB" dirty="0" smtClean="0"/>
              <a:t>A player’s game state is only updated after a claim is made regardless of the claim’s success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38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Pairs Game – Required Modification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Players take it in turn to make cards visible</a:t>
            </a:r>
          </a:p>
          <a:p>
            <a:r>
              <a:rPr lang="en-GB" dirty="0" smtClean="0"/>
              <a:t>All players can see the cards that </a:t>
            </a:r>
            <a:r>
              <a:rPr lang="en-GB" dirty="0" smtClean="0"/>
              <a:t>any </a:t>
            </a:r>
            <a:r>
              <a:rPr lang="en-GB" dirty="0" smtClean="0"/>
              <a:t>player has turned over</a:t>
            </a:r>
          </a:p>
          <a:p>
            <a:r>
              <a:rPr lang="en-GB" dirty="0" smtClean="0"/>
              <a:t>If a player turns over a non-matching pair then the cards are turned back over after a fixed delay and the next player takes their turn</a:t>
            </a:r>
          </a:p>
          <a:p>
            <a:r>
              <a:rPr lang="en-GB" dirty="0" smtClean="0"/>
              <a:t>If a player turns over a matching pair they can continue their turn by making visible other cards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3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Pairs Game – Other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Dealing with Enrolment and Withdrawal</a:t>
            </a:r>
          </a:p>
          <a:p>
            <a:pPr lvl="1"/>
            <a:r>
              <a:rPr lang="en-GB" dirty="0" smtClean="0"/>
              <a:t>You can specify specific rules for your game to deal with enrolment and withdrawal</a:t>
            </a:r>
          </a:p>
          <a:p>
            <a:pPr lvl="1"/>
            <a:r>
              <a:rPr lang="en-GB" dirty="0" smtClean="0"/>
              <a:t>This is a surprisingly complex interaction once players have to take turns</a:t>
            </a:r>
          </a:p>
          <a:p>
            <a:pPr lvl="2"/>
            <a:r>
              <a:rPr lang="en-GB" dirty="0" smtClean="0"/>
              <a:t>In other games such as dice games this is not a problem as each ‘throw’ is self contained.</a:t>
            </a:r>
          </a:p>
          <a:p>
            <a:pPr lvl="2"/>
            <a:r>
              <a:rPr lang="en-GB" dirty="0" smtClean="0"/>
              <a:t>In the pairs game each turn forms part of a larger whole which is only complete when all the card pairs have been claimed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6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Player Process is the client</a:t>
            </a:r>
          </a:p>
          <a:p>
            <a:r>
              <a:rPr lang="en-GB" dirty="0" smtClean="0"/>
              <a:t>Controller Process is the server</a:t>
            </a:r>
          </a:p>
          <a:p>
            <a:r>
              <a:rPr lang="en-GB" dirty="0" smtClean="0"/>
              <a:t>All interactions obey the client-server architecture process behaviour requirements</a:t>
            </a:r>
          </a:p>
          <a:p>
            <a:r>
              <a:rPr lang="en-GB" dirty="0" smtClean="0"/>
              <a:t>The net2 infrastructure is used</a:t>
            </a:r>
          </a:p>
          <a:p>
            <a:pPr lvl="1"/>
            <a:r>
              <a:rPr lang="en-GB" dirty="0" smtClean="0"/>
              <a:t>The Controller has a default port (3000) for receiving Player communications</a:t>
            </a:r>
          </a:p>
          <a:p>
            <a:pPr lvl="1"/>
            <a:r>
              <a:rPr lang="en-GB" dirty="0" smtClean="0"/>
              <a:t>Player processes need to know the IP address of the Controller process only</a:t>
            </a:r>
          </a:p>
          <a:p>
            <a:pPr lvl="1"/>
            <a:r>
              <a:rPr lang="en-GB" dirty="0" smtClean="0"/>
              <a:t>The Player Enrolment process informs the Controller of the channel location for communication from Controller to 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8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Architecture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24329" y="2276872"/>
            <a:ext cx="7594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Player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2961818"/>
            <a:ext cx="10275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Player</a:t>
            </a:r>
            <a:br>
              <a:rPr lang="en-GB" dirty="0" smtClean="0"/>
            </a:br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961817"/>
            <a:ext cx="10219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Player</a:t>
            </a:r>
            <a:br>
              <a:rPr lang="en-GB" dirty="0" smtClean="0"/>
            </a:br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9202" y="4358490"/>
            <a:ext cx="8306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Mouse</a:t>
            </a:r>
            <a:br>
              <a:rPr lang="en-GB" dirty="0" smtClean="0"/>
            </a:br>
            <a:r>
              <a:rPr lang="en-GB" dirty="0" smtClean="0"/>
              <a:t>Buffer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07716" y="4496989"/>
            <a:ext cx="979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Matcher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7544" y="2132856"/>
            <a:ext cx="3312368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24329" y="3140968"/>
            <a:ext cx="7594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24328" y="3501008"/>
            <a:ext cx="7594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801404" y="3987869"/>
            <a:ext cx="7594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42763" y="3597762"/>
            <a:ext cx="1" cy="89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609880" y="4581128"/>
            <a:ext cx="897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9880" y="4733528"/>
            <a:ext cx="897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6402" y="35490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126402" y="399825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09879" y="463548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225266" y="46182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860313" y="3597762"/>
            <a:ext cx="0" cy="908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60313" y="36081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860313" y="412765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421165" y="2276872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Controller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2962425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Controller</a:t>
            </a:r>
            <a:br>
              <a:rPr lang="en-GB" dirty="0" smtClean="0"/>
            </a:br>
            <a:r>
              <a:rPr lang="en-GB" dirty="0" smtClean="0"/>
              <a:t>Manager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282298" y="2962425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Controller</a:t>
            </a:r>
            <a:br>
              <a:rPr lang="en-GB" dirty="0" smtClean="0"/>
            </a:br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220072" y="2132856"/>
            <a:ext cx="3528392" cy="2234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>
            <a:endCxn id="32" idx="1"/>
          </p:cNvCxnSpPr>
          <p:nvPr/>
        </p:nvCxnSpPr>
        <p:spPr>
          <a:xfrm>
            <a:off x="6706318" y="3285590"/>
            <a:ext cx="57598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487343" y="3429000"/>
            <a:ext cx="20927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293" y="3140968"/>
            <a:ext cx="2068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12506" y="31003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873340" y="3100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1563246" y="1476041"/>
            <a:ext cx="759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Player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553709" y="5655002"/>
            <a:ext cx="7689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Player</a:t>
            </a:r>
            <a:endParaRPr lang="en-GB" dirty="0"/>
          </a:p>
        </p:txBody>
      </p:sp>
      <p:cxnSp>
        <p:nvCxnSpPr>
          <p:cNvPr id="46" name="Straight Arrow Connector 45"/>
          <p:cNvCxnSpPr>
            <a:stCxn id="45" idx="3"/>
          </p:cNvCxnSpPr>
          <p:nvPr/>
        </p:nvCxnSpPr>
        <p:spPr>
          <a:xfrm>
            <a:off x="2322686" y="5839668"/>
            <a:ext cx="1833104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55790" y="1476041"/>
            <a:ext cx="0" cy="4369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22685" y="1476041"/>
            <a:ext cx="1833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2322687" y="3549044"/>
            <a:ext cx="3257426" cy="21059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1"/>
          </p:cNvCxnSpPr>
          <p:nvPr/>
        </p:nvCxnSpPr>
        <p:spPr>
          <a:xfrm rot="10800000">
            <a:off x="2322686" y="1845375"/>
            <a:ext cx="3257427" cy="14402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3818965" y="2657139"/>
            <a:ext cx="1323190" cy="1290917"/>
          </a:xfrm>
          <a:custGeom>
            <a:avLst/>
            <a:gdLst>
              <a:gd name="connsiteX0" fmla="*/ 849854 w 1323190"/>
              <a:gd name="connsiteY0" fmla="*/ 86061 h 1290917"/>
              <a:gd name="connsiteX1" fmla="*/ 763793 w 1323190"/>
              <a:gd name="connsiteY1" fmla="*/ 64546 h 1290917"/>
              <a:gd name="connsiteX2" fmla="*/ 742277 w 1323190"/>
              <a:gd name="connsiteY2" fmla="*/ 43030 h 1290917"/>
              <a:gd name="connsiteX3" fmla="*/ 677731 w 1323190"/>
              <a:gd name="connsiteY3" fmla="*/ 32273 h 1290917"/>
              <a:gd name="connsiteX4" fmla="*/ 548640 w 1323190"/>
              <a:gd name="connsiteY4" fmla="*/ 0 h 1290917"/>
              <a:gd name="connsiteX5" fmla="*/ 494851 w 1323190"/>
              <a:gd name="connsiteY5" fmla="*/ 10757 h 1290917"/>
              <a:gd name="connsiteX6" fmla="*/ 376517 w 1323190"/>
              <a:gd name="connsiteY6" fmla="*/ 32273 h 1290917"/>
              <a:gd name="connsiteX7" fmla="*/ 311971 w 1323190"/>
              <a:gd name="connsiteY7" fmla="*/ 53788 h 1290917"/>
              <a:gd name="connsiteX8" fmla="*/ 129091 w 1323190"/>
              <a:gd name="connsiteY8" fmla="*/ 64546 h 1290917"/>
              <a:gd name="connsiteX9" fmla="*/ 107576 w 1323190"/>
              <a:gd name="connsiteY9" fmla="*/ 96819 h 1290917"/>
              <a:gd name="connsiteX10" fmla="*/ 96819 w 1323190"/>
              <a:gd name="connsiteY10" fmla="*/ 129092 h 1290917"/>
              <a:gd name="connsiteX11" fmla="*/ 75303 w 1323190"/>
              <a:gd name="connsiteY11" fmla="*/ 150607 h 1290917"/>
              <a:gd name="connsiteX12" fmla="*/ 53788 w 1323190"/>
              <a:gd name="connsiteY12" fmla="*/ 376517 h 1290917"/>
              <a:gd name="connsiteX13" fmla="*/ 43030 w 1323190"/>
              <a:gd name="connsiteY13" fmla="*/ 408790 h 1290917"/>
              <a:gd name="connsiteX14" fmla="*/ 21515 w 1323190"/>
              <a:gd name="connsiteY14" fmla="*/ 494852 h 1290917"/>
              <a:gd name="connsiteX15" fmla="*/ 0 w 1323190"/>
              <a:gd name="connsiteY15" fmla="*/ 580913 h 1290917"/>
              <a:gd name="connsiteX16" fmla="*/ 32273 w 1323190"/>
              <a:gd name="connsiteY16" fmla="*/ 710005 h 1290917"/>
              <a:gd name="connsiteX17" fmla="*/ 53788 w 1323190"/>
              <a:gd name="connsiteY17" fmla="*/ 742277 h 1290917"/>
              <a:gd name="connsiteX18" fmla="*/ 64546 w 1323190"/>
              <a:gd name="connsiteY18" fmla="*/ 914400 h 1290917"/>
              <a:gd name="connsiteX19" fmla="*/ 75303 w 1323190"/>
              <a:gd name="connsiteY19" fmla="*/ 946673 h 1290917"/>
              <a:gd name="connsiteX20" fmla="*/ 86061 w 1323190"/>
              <a:gd name="connsiteY20" fmla="*/ 1108037 h 1290917"/>
              <a:gd name="connsiteX21" fmla="*/ 96819 w 1323190"/>
              <a:gd name="connsiteY21" fmla="*/ 1140310 h 1290917"/>
              <a:gd name="connsiteX22" fmla="*/ 118334 w 1323190"/>
              <a:gd name="connsiteY22" fmla="*/ 1161826 h 1290917"/>
              <a:gd name="connsiteX23" fmla="*/ 172122 w 1323190"/>
              <a:gd name="connsiteY23" fmla="*/ 1204856 h 1290917"/>
              <a:gd name="connsiteX24" fmla="*/ 193637 w 1323190"/>
              <a:gd name="connsiteY24" fmla="*/ 1226372 h 1290917"/>
              <a:gd name="connsiteX25" fmla="*/ 258183 w 1323190"/>
              <a:gd name="connsiteY25" fmla="*/ 1247887 h 1290917"/>
              <a:gd name="connsiteX26" fmla="*/ 322729 w 1323190"/>
              <a:gd name="connsiteY26" fmla="*/ 1269402 h 1290917"/>
              <a:gd name="connsiteX27" fmla="*/ 355002 w 1323190"/>
              <a:gd name="connsiteY27" fmla="*/ 1280160 h 1290917"/>
              <a:gd name="connsiteX28" fmla="*/ 387275 w 1323190"/>
              <a:gd name="connsiteY28" fmla="*/ 1290917 h 1290917"/>
              <a:gd name="connsiteX29" fmla="*/ 645459 w 1323190"/>
              <a:gd name="connsiteY29" fmla="*/ 1280160 h 1290917"/>
              <a:gd name="connsiteX30" fmla="*/ 720762 w 1323190"/>
              <a:gd name="connsiteY30" fmla="*/ 1258645 h 1290917"/>
              <a:gd name="connsiteX31" fmla="*/ 763793 w 1323190"/>
              <a:gd name="connsiteY31" fmla="*/ 1247887 h 1290917"/>
              <a:gd name="connsiteX32" fmla="*/ 796066 w 1323190"/>
              <a:gd name="connsiteY32" fmla="*/ 1237129 h 1290917"/>
              <a:gd name="connsiteX33" fmla="*/ 1000461 w 1323190"/>
              <a:gd name="connsiteY33" fmla="*/ 1226372 h 1290917"/>
              <a:gd name="connsiteX34" fmla="*/ 1065007 w 1323190"/>
              <a:gd name="connsiteY34" fmla="*/ 1194099 h 1290917"/>
              <a:gd name="connsiteX35" fmla="*/ 1086522 w 1323190"/>
              <a:gd name="connsiteY35" fmla="*/ 1172583 h 1290917"/>
              <a:gd name="connsiteX36" fmla="*/ 1151068 w 1323190"/>
              <a:gd name="connsiteY36" fmla="*/ 1151068 h 1290917"/>
              <a:gd name="connsiteX37" fmla="*/ 1183341 w 1323190"/>
              <a:gd name="connsiteY37" fmla="*/ 1140310 h 1290917"/>
              <a:gd name="connsiteX38" fmla="*/ 1215614 w 1323190"/>
              <a:gd name="connsiteY38" fmla="*/ 1118795 h 1290917"/>
              <a:gd name="connsiteX39" fmla="*/ 1226371 w 1323190"/>
              <a:gd name="connsiteY39" fmla="*/ 1086522 h 1290917"/>
              <a:gd name="connsiteX40" fmla="*/ 1269402 w 1323190"/>
              <a:gd name="connsiteY40" fmla="*/ 1032734 h 1290917"/>
              <a:gd name="connsiteX41" fmla="*/ 1290917 w 1323190"/>
              <a:gd name="connsiteY41" fmla="*/ 968188 h 1290917"/>
              <a:gd name="connsiteX42" fmla="*/ 1301675 w 1323190"/>
              <a:gd name="connsiteY42" fmla="*/ 785308 h 1290917"/>
              <a:gd name="connsiteX43" fmla="*/ 1323190 w 1323190"/>
              <a:gd name="connsiteY43" fmla="*/ 710005 h 1290917"/>
              <a:gd name="connsiteX44" fmla="*/ 1312433 w 1323190"/>
              <a:gd name="connsiteY44" fmla="*/ 559397 h 1290917"/>
              <a:gd name="connsiteX45" fmla="*/ 1280160 w 1323190"/>
              <a:gd name="connsiteY45" fmla="*/ 505609 h 1290917"/>
              <a:gd name="connsiteX46" fmla="*/ 1204856 w 1323190"/>
              <a:gd name="connsiteY46" fmla="*/ 408790 h 1290917"/>
              <a:gd name="connsiteX47" fmla="*/ 1183341 w 1323190"/>
              <a:gd name="connsiteY47" fmla="*/ 344245 h 1290917"/>
              <a:gd name="connsiteX48" fmla="*/ 1172583 w 1323190"/>
              <a:gd name="connsiteY48" fmla="*/ 161365 h 1290917"/>
              <a:gd name="connsiteX49" fmla="*/ 1161826 w 1323190"/>
              <a:gd name="connsiteY49" fmla="*/ 129092 h 1290917"/>
              <a:gd name="connsiteX50" fmla="*/ 1097280 w 1323190"/>
              <a:gd name="connsiteY50" fmla="*/ 96819 h 1290917"/>
              <a:gd name="connsiteX51" fmla="*/ 1000461 w 1323190"/>
              <a:gd name="connsiteY51" fmla="*/ 53788 h 1290917"/>
              <a:gd name="connsiteX52" fmla="*/ 968188 w 1323190"/>
              <a:gd name="connsiteY52" fmla="*/ 43030 h 1290917"/>
              <a:gd name="connsiteX53" fmla="*/ 849854 w 1323190"/>
              <a:gd name="connsiteY53" fmla="*/ 86061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23190" h="1290917">
                <a:moveTo>
                  <a:pt x="849854" y="86061"/>
                </a:moveTo>
                <a:cubicBezTo>
                  <a:pt x="815788" y="89647"/>
                  <a:pt x="791248" y="75528"/>
                  <a:pt x="763793" y="64546"/>
                </a:cubicBezTo>
                <a:cubicBezTo>
                  <a:pt x="754376" y="60779"/>
                  <a:pt x="751774" y="46591"/>
                  <a:pt x="742277" y="43030"/>
                </a:cubicBezTo>
                <a:cubicBezTo>
                  <a:pt x="721854" y="35371"/>
                  <a:pt x="699246" y="35859"/>
                  <a:pt x="677731" y="32273"/>
                </a:cubicBezTo>
                <a:cubicBezTo>
                  <a:pt x="622983" y="4898"/>
                  <a:pt x="625123" y="0"/>
                  <a:pt x="548640" y="0"/>
                </a:cubicBezTo>
                <a:cubicBezTo>
                  <a:pt x="530355" y="0"/>
                  <a:pt x="512887" y="7751"/>
                  <a:pt x="494851" y="10757"/>
                </a:cubicBezTo>
                <a:cubicBezTo>
                  <a:pt x="432344" y="21175"/>
                  <a:pt x="428151" y="16783"/>
                  <a:pt x="376517" y="32273"/>
                </a:cubicBezTo>
                <a:cubicBezTo>
                  <a:pt x="354794" y="38790"/>
                  <a:pt x="334611" y="52456"/>
                  <a:pt x="311971" y="53788"/>
                </a:cubicBezTo>
                <a:lnTo>
                  <a:pt x="129091" y="64546"/>
                </a:lnTo>
                <a:cubicBezTo>
                  <a:pt x="121919" y="75304"/>
                  <a:pt x="113358" y="85255"/>
                  <a:pt x="107576" y="96819"/>
                </a:cubicBezTo>
                <a:cubicBezTo>
                  <a:pt x="102505" y="106961"/>
                  <a:pt x="102653" y="119368"/>
                  <a:pt x="96819" y="129092"/>
                </a:cubicBezTo>
                <a:cubicBezTo>
                  <a:pt x="91601" y="137789"/>
                  <a:pt x="82475" y="143435"/>
                  <a:pt x="75303" y="150607"/>
                </a:cubicBezTo>
                <a:cubicBezTo>
                  <a:pt x="42107" y="250201"/>
                  <a:pt x="76562" y="137393"/>
                  <a:pt x="53788" y="376517"/>
                </a:cubicBezTo>
                <a:cubicBezTo>
                  <a:pt x="52713" y="387806"/>
                  <a:pt x="46014" y="397850"/>
                  <a:pt x="43030" y="408790"/>
                </a:cubicBezTo>
                <a:cubicBezTo>
                  <a:pt x="35250" y="437318"/>
                  <a:pt x="30866" y="466799"/>
                  <a:pt x="21515" y="494852"/>
                </a:cubicBezTo>
                <a:cubicBezTo>
                  <a:pt x="4975" y="544471"/>
                  <a:pt x="12981" y="516006"/>
                  <a:pt x="0" y="580913"/>
                </a:cubicBezTo>
                <a:cubicBezTo>
                  <a:pt x="5377" y="613179"/>
                  <a:pt x="13329" y="681590"/>
                  <a:pt x="32273" y="710005"/>
                </a:cubicBezTo>
                <a:lnTo>
                  <a:pt x="53788" y="742277"/>
                </a:lnTo>
                <a:cubicBezTo>
                  <a:pt x="57374" y="799651"/>
                  <a:pt x="58528" y="857230"/>
                  <a:pt x="64546" y="914400"/>
                </a:cubicBezTo>
                <a:cubicBezTo>
                  <a:pt x="65733" y="925677"/>
                  <a:pt x="74051" y="935403"/>
                  <a:pt x="75303" y="946673"/>
                </a:cubicBezTo>
                <a:cubicBezTo>
                  <a:pt x="81256" y="1000251"/>
                  <a:pt x="80108" y="1054459"/>
                  <a:pt x="86061" y="1108037"/>
                </a:cubicBezTo>
                <a:cubicBezTo>
                  <a:pt x="87313" y="1119307"/>
                  <a:pt x="90985" y="1130586"/>
                  <a:pt x="96819" y="1140310"/>
                </a:cubicBezTo>
                <a:cubicBezTo>
                  <a:pt x="102037" y="1149007"/>
                  <a:pt x="111998" y="1153906"/>
                  <a:pt x="118334" y="1161826"/>
                </a:cubicBezTo>
                <a:cubicBezTo>
                  <a:pt x="153721" y="1206061"/>
                  <a:pt x="120933" y="1187794"/>
                  <a:pt x="172122" y="1204856"/>
                </a:cubicBezTo>
                <a:cubicBezTo>
                  <a:pt x="179294" y="1212028"/>
                  <a:pt x="184565" y="1221836"/>
                  <a:pt x="193637" y="1226372"/>
                </a:cubicBezTo>
                <a:cubicBezTo>
                  <a:pt x="213922" y="1236515"/>
                  <a:pt x="236668" y="1240715"/>
                  <a:pt x="258183" y="1247887"/>
                </a:cubicBezTo>
                <a:lnTo>
                  <a:pt x="322729" y="1269402"/>
                </a:lnTo>
                <a:lnTo>
                  <a:pt x="355002" y="1280160"/>
                </a:lnTo>
                <a:lnTo>
                  <a:pt x="387275" y="1290917"/>
                </a:lnTo>
                <a:cubicBezTo>
                  <a:pt x="473336" y="1287331"/>
                  <a:pt x="559542" y="1286297"/>
                  <a:pt x="645459" y="1280160"/>
                </a:cubicBezTo>
                <a:cubicBezTo>
                  <a:pt x="667871" y="1278559"/>
                  <a:pt x="698714" y="1264944"/>
                  <a:pt x="720762" y="1258645"/>
                </a:cubicBezTo>
                <a:cubicBezTo>
                  <a:pt x="734978" y="1254583"/>
                  <a:pt x="749577" y="1251949"/>
                  <a:pt x="763793" y="1247887"/>
                </a:cubicBezTo>
                <a:cubicBezTo>
                  <a:pt x="774696" y="1244772"/>
                  <a:pt x="784773" y="1238156"/>
                  <a:pt x="796066" y="1237129"/>
                </a:cubicBezTo>
                <a:cubicBezTo>
                  <a:pt x="864012" y="1230952"/>
                  <a:pt x="932329" y="1229958"/>
                  <a:pt x="1000461" y="1226372"/>
                </a:cubicBezTo>
                <a:cubicBezTo>
                  <a:pt x="1034546" y="1215010"/>
                  <a:pt x="1035217" y="1217931"/>
                  <a:pt x="1065007" y="1194099"/>
                </a:cubicBezTo>
                <a:cubicBezTo>
                  <a:pt x="1072927" y="1187763"/>
                  <a:pt x="1077450" y="1177119"/>
                  <a:pt x="1086522" y="1172583"/>
                </a:cubicBezTo>
                <a:cubicBezTo>
                  <a:pt x="1106807" y="1162440"/>
                  <a:pt x="1129553" y="1158240"/>
                  <a:pt x="1151068" y="1151068"/>
                </a:cubicBezTo>
                <a:cubicBezTo>
                  <a:pt x="1161826" y="1147482"/>
                  <a:pt x="1173906" y="1146600"/>
                  <a:pt x="1183341" y="1140310"/>
                </a:cubicBezTo>
                <a:lnTo>
                  <a:pt x="1215614" y="1118795"/>
                </a:lnTo>
                <a:cubicBezTo>
                  <a:pt x="1219200" y="1108037"/>
                  <a:pt x="1220537" y="1096246"/>
                  <a:pt x="1226371" y="1086522"/>
                </a:cubicBezTo>
                <a:cubicBezTo>
                  <a:pt x="1264694" y="1022651"/>
                  <a:pt x="1232491" y="1115785"/>
                  <a:pt x="1269402" y="1032734"/>
                </a:cubicBezTo>
                <a:cubicBezTo>
                  <a:pt x="1278613" y="1012010"/>
                  <a:pt x="1290917" y="968188"/>
                  <a:pt x="1290917" y="968188"/>
                </a:cubicBezTo>
                <a:cubicBezTo>
                  <a:pt x="1294503" y="907228"/>
                  <a:pt x="1295885" y="846098"/>
                  <a:pt x="1301675" y="785308"/>
                </a:cubicBezTo>
                <a:cubicBezTo>
                  <a:pt x="1303476" y="766400"/>
                  <a:pt x="1316736" y="729366"/>
                  <a:pt x="1323190" y="710005"/>
                </a:cubicBezTo>
                <a:cubicBezTo>
                  <a:pt x="1319604" y="659802"/>
                  <a:pt x="1318314" y="609383"/>
                  <a:pt x="1312433" y="559397"/>
                </a:cubicBezTo>
                <a:cubicBezTo>
                  <a:pt x="1307650" y="518742"/>
                  <a:pt x="1301479" y="534035"/>
                  <a:pt x="1280160" y="505609"/>
                </a:cubicBezTo>
                <a:cubicBezTo>
                  <a:pt x="1202959" y="402674"/>
                  <a:pt x="1270552" y="474486"/>
                  <a:pt x="1204856" y="408790"/>
                </a:cubicBezTo>
                <a:cubicBezTo>
                  <a:pt x="1197684" y="387275"/>
                  <a:pt x="1184673" y="366885"/>
                  <a:pt x="1183341" y="344245"/>
                </a:cubicBezTo>
                <a:cubicBezTo>
                  <a:pt x="1179755" y="283285"/>
                  <a:pt x="1178659" y="222127"/>
                  <a:pt x="1172583" y="161365"/>
                </a:cubicBezTo>
                <a:cubicBezTo>
                  <a:pt x="1171455" y="150082"/>
                  <a:pt x="1168910" y="137947"/>
                  <a:pt x="1161826" y="129092"/>
                </a:cubicBezTo>
                <a:cubicBezTo>
                  <a:pt x="1146659" y="110132"/>
                  <a:pt x="1118542" y="103906"/>
                  <a:pt x="1097280" y="96819"/>
                </a:cubicBezTo>
                <a:cubicBezTo>
                  <a:pt x="1046136" y="62722"/>
                  <a:pt x="1077274" y="79392"/>
                  <a:pt x="1000461" y="53788"/>
                </a:cubicBezTo>
                <a:lnTo>
                  <a:pt x="968188" y="43030"/>
                </a:lnTo>
                <a:cubicBezTo>
                  <a:pt x="909943" y="101275"/>
                  <a:pt x="883920" y="82475"/>
                  <a:pt x="849854" y="8606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Line Callout 1 61"/>
          <p:cNvSpPr/>
          <p:nvPr/>
        </p:nvSpPr>
        <p:spPr>
          <a:xfrm>
            <a:off x="5248556" y="4987607"/>
            <a:ext cx="1054198" cy="650181"/>
          </a:xfrm>
          <a:prstGeom prst="borderCallout1">
            <a:avLst>
              <a:gd name="adj1" fmla="val 2204"/>
              <a:gd name="adj2" fmla="val -169"/>
              <a:gd name="adj3" fmla="val -218412"/>
              <a:gd name="adj4" fmla="val -220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one2net</a:t>
            </a:r>
            <a:endParaRPr lang="en-GB" dirty="0"/>
          </a:p>
        </p:txBody>
      </p:sp>
      <p:grpSp>
        <p:nvGrpSpPr>
          <p:cNvPr id="68" name="Group 67"/>
          <p:cNvGrpSpPr/>
          <p:nvPr/>
        </p:nvGrpSpPr>
        <p:grpSpPr>
          <a:xfrm>
            <a:off x="4298144" y="5976162"/>
            <a:ext cx="973728" cy="612648"/>
            <a:chOff x="4298144" y="5976162"/>
            <a:chExt cx="973728" cy="612648"/>
          </a:xfrm>
        </p:grpSpPr>
        <p:sp>
          <p:nvSpPr>
            <p:cNvPr id="63" name="Line Callout 1 62"/>
            <p:cNvSpPr/>
            <p:nvPr/>
          </p:nvSpPr>
          <p:spPr>
            <a:xfrm>
              <a:off x="4334156" y="5976162"/>
              <a:ext cx="914400" cy="612648"/>
            </a:xfrm>
            <a:prstGeom prst="borderCallout1">
              <a:avLst>
                <a:gd name="adj1" fmla="val -2321"/>
                <a:gd name="adj2" fmla="val -1274"/>
                <a:gd name="adj3" fmla="val -52557"/>
                <a:gd name="adj4" fmla="val -11598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98144" y="6097820"/>
              <a:ext cx="9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net2one</a:t>
              </a:r>
              <a:endParaRPr lang="en-GB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63557" y="1354383"/>
            <a:ext cx="973728" cy="612648"/>
            <a:chOff x="5063557" y="1354383"/>
            <a:chExt cx="973728" cy="612648"/>
          </a:xfrm>
        </p:grpSpPr>
        <p:sp>
          <p:nvSpPr>
            <p:cNvPr id="70" name="Line Callout 1 69"/>
            <p:cNvSpPr/>
            <p:nvPr/>
          </p:nvSpPr>
          <p:spPr>
            <a:xfrm>
              <a:off x="5099569" y="1354383"/>
              <a:ext cx="914400" cy="612648"/>
            </a:xfrm>
            <a:prstGeom prst="borderCallout1">
              <a:avLst>
                <a:gd name="adj1" fmla="val 96011"/>
                <a:gd name="adj2" fmla="val 1079"/>
                <a:gd name="adj3" fmla="val 289849"/>
                <a:gd name="adj4" fmla="val -218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63557" y="1476041"/>
              <a:ext cx="9737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net2one</a:t>
              </a:r>
              <a:endParaRPr lang="en-GB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98144" y="2730984"/>
            <a:ext cx="5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net</a:t>
            </a:r>
            <a:endParaRPr lang="en-GB" dirty="0"/>
          </a:p>
        </p:txBody>
      </p:sp>
      <p:sp>
        <p:nvSpPr>
          <p:cNvPr id="51" name="Line Callout 1 50"/>
          <p:cNvSpPr/>
          <p:nvPr/>
        </p:nvSpPr>
        <p:spPr>
          <a:xfrm>
            <a:off x="3001538" y="6101596"/>
            <a:ext cx="1054198" cy="650181"/>
          </a:xfrm>
          <a:prstGeom prst="borderCallout1">
            <a:avLst>
              <a:gd name="adj1" fmla="val 2204"/>
              <a:gd name="adj2" fmla="val -169"/>
              <a:gd name="adj3" fmla="val -38065"/>
              <a:gd name="adj4" fmla="val -2302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r>
              <a:rPr lang="en-GB" dirty="0" smtClean="0"/>
              <a:t>2net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6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2" grpId="0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1320</Words>
  <Application>Microsoft Office PowerPoint</Application>
  <PresentationFormat>On-screen Show (4:3)</PresentationFormat>
  <Paragraphs>234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Multi-Player Game</vt:lpstr>
      <vt:lpstr>Overview of Game</vt:lpstr>
      <vt:lpstr>Game Rules</vt:lpstr>
      <vt:lpstr>Pairs Game - Basics</vt:lpstr>
      <vt:lpstr>Pairs Game - Supplied Version</vt:lpstr>
      <vt:lpstr>Pairs Game – Required Modification</vt:lpstr>
      <vt:lpstr>Pairs Game – Other Considerations</vt:lpstr>
      <vt:lpstr>Basic Architecture</vt:lpstr>
      <vt:lpstr>Basic Architecture</vt:lpstr>
      <vt:lpstr>Enrol Objects</vt:lpstr>
      <vt:lpstr>Withdraw Object</vt:lpstr>
      <vt:lpstr>Get Game Details Objects</vt:lpstr>
      <vt:lpstr>Game Details Data Structures</vt:lpstr>
      <vt:lpstr>Claim Pair Object</vt:lpstr>
      <vt:lpstr>Internal Player Architecture</vt:lpstr>
      <vt:lpstr>Mouse Buffer</vt:lpstr>
      <vt:lpstr>Matcher</vt:lpstr>
      <vt:lpstr>Objects used by Matcher</vt:lpstr>
      <vt:lpstr>Closures used in Processes</vt:lpstr>
      <vt:lpstr>Closures – Player and Controller</vt:lpstr>
      <vt:lpstr>Closure - Player only</vt:lpstr>
      <vt:lpstr>Closures – Controller only (1)</vt:lpstr>
      <vt:lpstr>Closures – Controller only (2)</vt:lpstr>
      <vt:lpstr>Other data Structures Used</vt:lpstr>
      <vt:lpstr>Controller Manager – basic operation</vt:lpstr>
      <vt:lpstr>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Multi-Player Game</dc:title>
  <dc:creator>Jon</dc:creator>
  <cp:lastModifiedBy>Jon</cp:lastModifiedBy>
  <cp:revision>20</cp:revision>
  <cp:lastPrinted>2012-02-23T16:23:02Z</cp:lastPrinted>
  <dcterms:created xsi:type="dcterms:W3CDTF">2012-02-23T10:32:33Z</dcterms:created>
  <dcterms:modified xsi:type="dcterms:W3CDTF">2012-02-23T17:52:37Z</dcterms:modified>
</cp:coreProperties>
</file>