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2" y="-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mk\Dropbox\JavaInfrastructure\Results\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\Dropbox\Book\B56%20-%20Single%20Mach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Elapsed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1-worker</c:v>
          </c:tx>
          <c:spPr>
            <a:ln>
              <a:solidFill>
                <a:schemeClr val="tx1"/>
              </a:solidFill>
              <a:prstDash val="sysDot"/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Tabular!$B$2:$B$5</c:f>
              <c:numCache>
                <c:formatCode>0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Tabular!$F$2:$F$5</c:f>
              <c:numCache>
                <c:formatCode>0</c:formatCode>
                <c:ptCount val="4"/>
                <c:pt idx="0">
                  <c:v>42367</c:v>
                </c:pt>
                <c:pt idx="1">
                  <c:v>22876.5</c:v>
                </c:pt>
                <c:pt idx="2">
                  <c:v>16390</c:v>
                </c:pt>
                <c:pt idx="3">
                  <c:v>15993</c:v>
                </c:pt>
              </c:numCache>
            </c:numRef>
          </c:val>
          <c:smooth val="0"/>
        </c:ser>
        <c:ser>
          <c:idx val="1"/>
          <c:order val="1"/>
          <c:tx>
            <c:v>2-workers</c:v>
          </c:tx>
          <c:spPr>
            <a:ln>
              <a:solidFill>
                <a:schemeClr val="tx1"/>
              </a:solidFill>
              <a:prstDash val="dash"/>
            </a:ln>
          </c:spPr>
          <c:marker>
            <c:symbol val="square"/>
            <c:size val="7"/>
            <c:spPr>
              <a:solidFill>
                <a:schemeClr val="tx1"/>
              </a:solidFill>
            </c:spPr>
          </c:marker>
          <c:cat>
            <c:numRef>
              <c:f>Tabular!$B$2:$B$5</c:f>
              <c:numCache>
                <c:formatCode>0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Tabular!$F$6:$F$9</c:f>
              <c:numCache>
                <c:formatCode>0</c:formatCode>
                <c:ptCount val="4"/>
                <c:pt idx="0">
                  <c:v>21760</c:v>
                </c:pt>
                <c:pt idx="1">
                  <c:v>11964.333333333334</c:v>
                </c:pt>
                <c:pt idx="2">
                  <c:v>8396.3333333333339</c:v>
                </c:pt>
                <c:pt idx="3">
                  <c:v>7936.666666666667</c:v>
                </c:pt>
              </c:numCache>
            </c:numRef>
          </c:val>
          <c:smooth val="0"/>
        </c:ser>
        <c:ser>
          <c:idx val="2"/>
          <c:order val="2"/>
          <c:tx>
            <c:v>3-workers</c:v>
          </c:tx>
          <c:spPr>
            <a:ln>
              <a:solidFill>
                <a:schemeClr val="tx1"/>
              </a:solidFill>
              <a:prstDash val="dashDot"/>
            </a:ln>
          </c:spPr>
          <c:marker>
            <c:spPr>
              <a:solidFill>
                <a:schemeClr val="tx1"/>
              </a:solidFill>
            </c:spPr>
          </c:marker>
          <c:cat>
            <c:numRef>
              <c:f>Tabular!$B$2:$B$5</c:f>
              <c:numCache>
                <c:formatCode>0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Tabular!$F$10:$F$13</c:f>
              <c:numCache>
                <c:formatCode>0</c:formatCode>
                <c:ptCount val="4"/>
                <c:pt idx="0">
                  <c:v>14651</c:v>
                </c:pt>
                <c:pt idx="1">
                  <c:v>8279.75</c:v>
                </c:pt>
                <c:pt idx="2">
                  <c:v>5968.5</c:v>
                </c:pt>
                <c:pt idx="3">
                  <c:v>5911.75</c:v>
                </c:pt>
              </c:numCache>
            </c:numRef>
          </c:val>
          <c:smooth val="0"/>
        </c:ser>
        <c:ser>
          <c:idx val="3"/>
          <c:order val="3"/>
          <c:tx>
            <c:v>4-workers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</c:spPr>
          </c:marker>
          <c:cat>
            <c:numRef>
              <c:f>Tabular!$B$2:$B$5</c:f>
              <c:numCache>
                <c:formatCode>0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Tabular!$F$14:$F$17</c:f>
              <c:numCache>
                <c:formatCode>0</c:formatCode>
                <c:ptCount val="4"/>
                <c:pt idx="0">
                  <c:v>11161.4</c:v>
                </c:pt>
                <c:pt idx="1">
                  <c:v>6480.6</c:v>
                </c:pt>
                <c:pt idx="2">
                  <c:v>5091.6000000000004</c:v>
                </c:pt>
                <c:pt idx="3">
                  <c:v>4490.6000000000004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123405440"/>
        <c:axId val="77911168"/>
      </c:lineChart>
      <c:catAx>
        <c:axId val="1234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77911168"/>
        <c:crosses val="autoZero"/>
        <c:auto val="0"/>
        <c:lblAlgn val="ctr"/>
        <c:lblOffset val="100"/>
        <c:tickLblSkip val="1"/>
        <c:noMultiLvlLbl val="0"/>
      </c:catAx>
      <c:valAx>
        <c:axId val="77911168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Milliseconds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23405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Performance Relative to ACM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Data!$I$30</c:f>
              <c:strCache>
                <c:ptCount val="1"/>
                <c:pt idx="0">
                  <c:v>Total I/O  KB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pPr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marker>
          <c:cat>
            <c:strRef>
              <c:f>Data!$J$29:$O$29</c:f>
              <c:strCache>
                <c:ptCount val="6"/>
                <c:pt idx="0">
                  <c:v>ACM</c:v>
                </c:pt>
                <c:pt idx="1">
                  <c:v>TMM</c:v>
                </c:pt>
                <c:pt idx="2">
                  <c:v>WAD</c:v>
                </c:pt>
                <c:pt idx="3">
                  <c:v>bible</c:v>
                </c:pt>
                <c:pt idx="4">
                  <c:v>2bibles</c:v>
                </c:pt>
                <c:pt idx="5">
                  <c:v>4bibles</c:v>
                </c:pt>
              </c:strCache>
            </c:strRef>
          </c:cat>
          <c:val>
            <c:numRef>
              <c:f>Data!$J$30:$O$30</c:f>
              <c:numCache>
                <c:formatCode>0</c:formatCode>
                <c:ptCount val="6"/>
                <c:pt idx="0" formatCode="General">
                  <c:v>1</c:v>
                </c:pt>
                <c:pt idx="1">
                  <c:v>1.9215686274509804</c:v>
                </c:pt>
                <c:pt idx="2">
                  <c:v>68.088235294117652</c:v>
                </c:pt>
                <c:pt idx="3">
                  <c:v>301.84313725490193</c:v>
                </c:pt>
                <c:pt idx="4">
                  <c:v>537.50980392156862</c:v>
                </c:pt>
                <c:pt idx="5">
                  <c:v>1020.4607843137255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Data!$I$31</c:f>
              <c:strCache>
                <c:ptCount val="1"/>
                <c:pt idx="0">
                  <c:v>Words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c:spPr>
          </c:marker>
          <c:cat>
            <c:strRef>
              <c:f>Data!$J$29:$O$29</c:f>
              <c:strCache>
                <c:ptCount val="6"/>
                <c:pt idx="0">
                  <c:v>ACM</c:v>
                </c:pt>
                <c:pt idx="1">
                  <c:v>TMM</c:v>
                </c:pt>
                <c:pt idx="2">
                  <c:v>WAD</c:v>
                </c:pt>
                <c:pt idx="3">
                  <c:v>bible</c:v>
                </c:pt>
                <c:pt idx="4">
                  <c:v>2bibles</c:v>
                </c:pt>
                <c:pt idx="5">
                  <c:v>4bibles</c:v>
                </c:pt>
              </c:strCache>
            </c:strRef>
          </c:cat>
          <c:val>
            <c:numRef>
              <c:f>Data!$J$31:$O$31</c:f>
              <c:numCache>
                <c:formatCode>0</c:formatCode>
                <c:ptCount val="6"/>
                <c:pt idx="0" formatCode="General">
                  <c:v>1</c:v>
                </c:pt>
                <c:pt idx="1">
                  <c:v>1.7690869429728888</c:v>
                </c:pt>
                <c:pt idx="2">
                  <c:v>41.824400124649422</c:v>
                </c:pt>
                <c:pt idx="3">
                  <c:v>125.01043938921782</c:v>
                </c:pt>
                <c:pt idx="4">
                  <c:v>250.02087877843564</c:v>
                </c:pt>
                <c:pt idx="5">
                  <c:v>500.04175755687129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Data!$I$32</c:f>
              <c:strCache>
                <c:ptCount val="1"/>
                <c:pt idx="0">
                  <c:v>Seq Time ms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  <c:marker>
            <c:spPr>
              <a:solidFill>
                <a:schemeClr val="tx1">
                  <a:lumMod val="75000"/>
                  <a:lumOff val="25000"/>
                </a:schemeClr>
              </a:solidFill>
            </c:spPr>
          </c:marker>
          <c:cat>
            <c:strRef>
              <c:f>Data!$J$29:$O$29</c:f>
              <c:strCache>
                <c:ptCount val="6"/>
                <c:pt idx="0">
                  <c:v>ACM</c:v>
                </c:pt>
                <c:pt idx="1">
                  <c:v>TMM</c:v>
                </c:pt>
                <c:pt idx="2">
                  <c:v>WAD</c:v>
                </c:pt>
                <c:pt idx="3">
                  <c:v>bible</c:v>
                </c:pt>
                <c:pt idx="4">
                  <c:v>2bibles</c:v>
                </c:pt>
                <c:pt idx="5">
                  <c:v>4bibles</c:v>
                </c:pt>
              </c:strCache>
            </c:strRef>
          </c:cat>
          <c:val>
            <c:numRef>
              <c:f>Data!$J$32:$O$32</c:f>
              <c:numCache>
                <c:formatCode>0</c:formatCode>
                <c:ptCount val="6"/>
                <c:pt idx="0" formatCode="General">
                  <c:v>1</c:v>
                </c:pt>
                <c:pt idx="1">
                  <c:v>0.85817524841915083</c:v>
                </c:pt>
                <c:pt idx="2">
                  <c:v>22.794941282746162</c:v>
                </c:pt>
                <c:pt idx="3">
                  <c:v>71.856368563685635</c:v>
                </c:pt>
                <c:pt idx="4">
                  <c:v>147.54561878952123</c:v>
                </c:pt>
                <c:pt idx="5">
                  <c:v>335.7714543812105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Data!$I$33</c:f>
              <c:strCache>
                <c:ptCount val="1"/>
                <c:pt idx="0">
                  <c:v>Par Time ms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star"/>
            <c:size val="8"/>
            <c:spPr>
              <a:noFill/>
            </c:spPr>
          </c:marker>
          <c:cat>
            <c:strRef>
              <c:f>Data!$J$29:$O$29</c:f>
              <c:strCache>
                <c:ptCount val="6"/>
                <c:pt idx="0">
                  <c:v>ACM</c:v>
                </c:pt>
                <c:pt idx="1">
                  <c:v>TMM</c:v>
                </c:pt>
                <c:pt idx="2">
                  <c:v>WAD</c:v>
                </c:pt>
                <c:pt idx="3">
                  <c:v>bible</c:v>
                </c:pt>
                <c:pt idx="4">
                  <c:v>2bibles</c:v>
                </c:pt>
                <c:pt idx="5">
                  <c:v>4bibles</c:v>
                </c:pt>
              </c:strCache>
            </c:strRef>
          </c:cat>
          <c:val>
            <c:numRef>
              <c:f>Data!$J$33:$O$33</c:f>
              <c:numCache>
                <c:formatCode>0</c:formatCode>
                <c:ptCount val="6"/>
                <c:pt idx="0" formatCode="General">
                  <c:v>1</c:v>
                </c:pt>
                <c:pt idx="1">
                  <c:v>0.50192554557124514</c:v>
                </c:pt>
                <c:pt idx="2">
                  <c:v>13.437740693196405</c:v>
                </c:pt>
                <c:pt idx="3">
                  <c:v>40.681643132220799</c:v>
                </c:pt>
                <c:pt idx="4">
                  <c:v>127.40436456996149</c:v>
                </c:pt>
                <c:pt idx="5">
                  <c:v>274.2439024390244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171328"/>
        <c:axId val="122149120"/>
      </c:lineChart>
      <c:catAx>
        <c:axId val="121171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149120"/>
        <c:crosses val="autoZero"/>
        <c:auto val="1"/>
        <c:lblAlgn val="ctr"/>
        <c:lblOffset val="100"/>
        <c:noMultiLvlLbl val="0"/>
      </c:catAx>
      <c:valAx>
        <c:axId val="1221491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Ratio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11713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7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4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3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7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4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3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A387-A78B-47B2-B89D-5AD549ADA032}" type="datetimeFigureOut">
              <a:rPr lang="en-GB" smtClean="0"/>
              <a:t>23/02/2014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317A-A708-450A-8B9B-E1FDDB30C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9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Big Data, Multicore and Distributed Solutions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c23.MontecarloPi and c24.SingleMachine</a:t>
            </a:r>
          </a:p>
          <a:p>
            <a:r>
              <a:rPr lang="en-GB" dirty="0" smtClean="0"/>
              <a:t>Lecture 8A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78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Object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1556792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class</a:t>
            </a:r>
            <a:r>
              <a:rPr lang="en-GB" sz="2400" dirty="0"/>
              <a:t> </a:t>
            </a:r>
            <a:r>
              <a:rPr lang="en-GB" sz="2400" dirty="0" err="1"/>
              <a:t>WorkerObject</a:t>
            </a:r>
            <a:r>
              <a:rPr lang="en-GB" sz="2400" dirty="0"/>
              <a:t> </a:t>
            </a:r>
            <a:r>
              <a:rPr lang="en-GB" sz="2400" b="1" dirty="0"/>
              <a:t>implements </a:t>
            </a:r>
            <a:r>
              <a:rPr lang="en-GB" sz="2400" b="1" dirty="0" err="1"/>
              <a:t>Serializable</a:t>
            </a:r>
            <a:r>
              <a:rPr lang="en-GB" sz="2400" b="1" dirty="0"/>
              <a:t> </a:t>
            </a:r>
            <a:r>
              <a:rPr lang="en-GB" sz="2400" dirty="0"/>
              <a:t>{</a:t>
            </a:r>
          </a:p>
          <a:p>
            <a:r>
              <a:rPr lang="en-GB" sz="2400" b="1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workerProcess</a:t>
            </a:r>
            <a:r>
              <a:rPr lang="en-GB" sz="2400" dirty="0"/>
              <a:t> 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// </a:t>
            </a:r>
            <a:r>
              <a:rPr lang="en-GB" sz="2400" dirty="0"/>
              <a:t>implements </a:t>
            </a:r>
            <a:r>
              <a:rPr lang="en-GB" sz="2400" dirty="0" err="1"/>
              <a:t>WorkerInterface</a:t>
            </a:r>
            <a:endParaRPr lang="en-GB" sz="2400" dirty="0"/>
          </a:p>
          <a:p>
            <a:r>
              <a:rPr lang="en-GB" sz="2400" b="1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inConnections</a:t>
            </a:r>
            <a:r>
              <a:rPr lang="en-GB" sz="2400" dirty="0"/>
              <a:t>  = [] 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// </a:t>
            </a:r>
            <a:r>
              <a:rPr lang="en-GB" sz="2400" dirty="0"/>
              <a:t>list </a:t>
            </a:r>
            <a:r>
              <a:rPr lang="en-GB" sz="2400" dirty="0" smtClean="0"/>
              <a:t>of net input channel </a:t>
            </a:r>
            <a:r>
              <a:rPr lang="en-GB" sz="2400" dirty="0"/>
              <a:t>numbers</a:t>
            </a:r>
          </a:p>
          <a:p>
            <a:r>
              <a:rPr lang="en-GB" sz="2400" b="1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outConnections</a:t>
            </a:r>
            <a:r>
              <a:rPr lang="en-GB" sz="2400" dirty="0"/>
              <a:t> = []  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// </a:t>
            </a:r>
            <a:r>
              <a:rPr lang="en-GB" sz="2400" dirty="0"/>
              <a:t>list of Net Output Connections [IP, </a:t>
            </a:r>
            <a:r>
              <a:rPr lang="en-GB" sz="2400" u="sng" dirty="0" err="1"/>
              <a:t>cn</a:t>
            </a:r>
            <a:r>
              <a:rPr lang="en-GB" sz="2400" u="sng" dirty="0"/>
              <a:t>] 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32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Interface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interface</a:t>
            </a:r>
            <a:r>
              <a:rPr lang="en-GB" sz="2800" dirty="0"/>
              <a:t> </a:t>
            </a:r>
            <a:r>
              <a:rPr lang="en-GB" sz="2800" dirty="0" err="1"/>
              <a:t>WorkerInterface</a:t>
            </a:r>
            <a:r>
              <a:rPr lang="en-GB" sz="2800" dirty="0"/>
              <a:t> </a:t>
            </a:r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b="1" dirty="0" smtClean="0"/>
              <a:t>extends</a:t>
            </a:r>
            <a:r>
              <a:rPr lang="en-GB" sz="2800" dirty="0" smtClean="0"/>
              <a:t> </a:t>
            </a:r>
            <a:r>
              <a:rPr lang="en-GB" sz="2800" dirty="0" err="1"/>
              <a:t>CSProcess</a:t>
            </a:r>
            <a:r>
              <a:rPr lang="en-GB" sz="2800" dirty="0"/>
              <a:t>, </a:t>
            </a:r>
            <a:r>
              <a:rPr lang="en-GB" sz="2800" b="1" dirty="0" err="1"/>
              <a:t>Serializable</a:t>
            </a:r>
            <a:r>
              <a:rPr lang="en-GB" sz="2800" dirty="0"/>
              <a:t>{</a:t>
            </a:r>
          </a:p>
          <a:p>
            <a:endParaRPr lang="en-GB" sz="2800" dirty="0"/>
          </a:p>
          <a:p>
            <a:r>
              <a:rPr lang="en-GB" sz="2800" dirty="0" smtClean="0"/>
              <a:t> 	</a:t>
            </a:r>
            <a:r>
              <a:rPr lang="en-GB" sz="2800" b="1" dirty="0" smtClean="0"/>
              <a:t>abstract</a:t>
            </a:r>
            <a:r>
              <a:rPr lang="en-GB" sz="2800" dirty="0" smtClean="0"/>
              <a:t> connect (</a:t>
            </a:r>
            <a:r>
              <a:rPr lang="en-GB" sz="2800" dirty="0" err="1"/>
              <a:t>inChannels</a:t>
            </a:r>
            <a:r>
              <a:rPr lang="en-GB" sz="2800" dirty="0"/>
              <a:t>, </a:t>
            </a:r>
            <a:r>
              <a:rPr lang="en-GB" sz="2800" dirty="0" err="1"/>
              <a:t>outChannels</a:t>
            </a:r>
            <a:r>
              <a:rPr lang="en-GB" sz="2800" dirty="0"/>
              <a:t>)  </a:t>
            </a:r>
          </a:p>
          <a:p>
            <a:r>
              <a:rPr lang="en-GB" sz="2800" dirty="0" smtClean="0"/>
              <a:t>}</a:t>
            </a:r>
          </a:p>
          <a:p>
            <a:endParaRPr lang="en-GB" sz="2800" dirty="0"/>
          </a:p>
          <a:p>
            <a:r>
              <a:rPr lang="en-GB" sz="2800" dirty="0" smtClean="0"/>
              <a:t>Takes two lists of net channels as indicated;</a:t>
            </a:r>
          </a:p>
          <a:p>
            <a:r>
              <a:rPr lang="en-GB" sz="2800" dirty="0" smtClean="0"/>
              <a:t>These channel lists are derived from the data structures in a Worker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1537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McPiWorker</a:t>
            </a:r>
            <a:r>
              <a:rPr lang="el-GR" dirty="0" smtClean="0"/>
              <a:t> </a:t>
            </a:r>
            <a:endParaRPr lang="en-GB" dirty="0"/>
          </a:p>
        </p:txBody>
      </p:sp>
      <p:grpSp>
        <p:nvGrpSpPr>
          <p:cNvPr id="5" name="Canvas 1116"/>
          <p:cNvGrpSpPr/>
          <p:nvPr/>
        </p:nvGrpSpPr>
        <p:grpSpPr>
          <a:xfrm>
            <a:off x="1302313" y="2332075"/>
            <a:ext cx="5772150" cy="2033029"/>
            <a:chOff x="0" y="0"/>
            <a:chExt cx="5772150" cy="195262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772150" cy="1952625"/>
            </a:xfrm>
            <a:prstGeom prst="rect">
              <a:avLst/>
            </a:prstGeom>
          </p:spPr>
        </p:sp>
        <p:sp>
          <p:nvSpPr>
            <p:cNvPr id="7" name="Text Box 1118"/>
            <p:cNvSpPr txBox="1"/>
            <p:nvPr/>
          </p:nvSpPr>
          <p:spPr>
            <a:xfrm>
              <a:off x="1838325" y="504824"/>
              <a:ext cx="1438275" cy="1000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McPiManager</a:t>
              </a:r>
            </a:p>
          </p:txBody>
        </p:sp>
        <p:sp>
          <p:nvSpPr>
            <p:cNvPr id="8" name="Text Box 1122"/>
            <p:cNvSpPr txBox="1"/>
            <p:nvPr/>
          </p:nvSpPr>
          <p:spPr>
            <a:xfrm>
              <a:off x="4581524" y="228600"/>
              <a:ext cx="9525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McPiCore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276600" y="228600"/>
              <a:ext cx="1304925" cy="27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2"/>
            <p:cNvSpPr txBox="1"/>
            <p:nvPr/>
          </p:nvSpPr>
          <p:spPr>
            <a:xfrm>
              <a:off x="4581525" y="1504949"/>
              <a:ext cx="952499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McPiCore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6599" y="1504949"/>
              <a:ext cx="1304924" cy="27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2"/>
            <p:cNvSpPr txBox="1"/>
            <p:nvPr/>
          </p:nvSpPr>
          <p:spPr>
            <a:xfrm>
              <a:off x="4581525" y="827700"/>
              <a:ext cx="952499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McPiCore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276600" y="504825"/>
              <a:ext cx="1304926" cy="257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276596" y="1227749"/>
              <a:ext cx="1304927" cy="27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276602" y="827700"/>
              <a:ext cx="13049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276599" y="1103925"/>
              <a:ext cx="1304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400" y="683555"/>
              <a:ext cx="1304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33400" y="1350305"/>
              <a:ext cx="1304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65"/>
            <p:cNvSpPr txBox="1"/>
            <p:nvPr/>
          </p:nvSpPr>
          <p:spPr>
            <a:xfrm>
              <a:off x="314325" y="361950"/>
              <a:ext cx="1190625" cy="2667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from Emitter</a:t>
              </a:r>
            </a:p>
          </p:txBody>
        </p:sp>
        <p:sp>
          <p:nvSpPr>
            <p:cNvPr id="20" name="Text Box 1172"/>
            <p:cNvSpPr txBox="1"/>
            <p:nvPr/>
          </p:nvSpPr>
          <p:spPr>
            <a:xfrm>
              <a:off x="314325" y="1447799"/>
              <a:ext cx="1095375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to Collector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02313" y="4941168"/>
            <a:ext cx="569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many </a:t>
            </a:r>
            <a:r>
              <a:rPr lang="en-GB" dirty="0" err="1" smtClean="0"/>
              <a:t>McPiCore</a:t>
            </a:r>
            <a:r>
              <a:rPr lang="en-GB" dirty="0" smtClean="0"/>
              <a:t> processes as the worker node has 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48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– </a:t>
            </a:r>
            <a:r>
              <a:rPr lang="en-GB" dirty="0" err="1" smtClean="0"/>
              <a:t>Montecarlo</a:t>
            </a:r>
            <a:r>
              <a:rPr lang="en-GB" dirty="0" smtClean="0"/>
              <a:t> </a:t>
            </a:r>
            <a:r>
              <a:rPr lang="el-GR" dirty="0" smtClean="0"/>
              <a:t>π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a unit square</a:t>
            </a:r>
          </a:p>
          <a:p>
            <a:r>
              <a:rPr lang="en-GB" dirty="0" smtClean="0"/>
              <a:t>Generate </a:t>
            </a:r>
            <a:r>
              <a:rPr lang="en-GB" dirty="0" err="1" smtClean="0"/>
              <a:t>randon</a:t>
            </a:r>
            <a:r>
              <a:rPr lang="en-GB" dirty="0" smtClean="0"/>
              <a:t> points [x, y]</a:t>
            </a:r>
          </a:p>
          <a:p>
            <a:pPr lvl="1"/>
            <a:r>
              <a:rPr lang="en-GB" dirty="0" err="1" smtClean="0"/>
              <a:t>s.t.</a:t>
            </a:r>
            <a:r>
              <a:rPr lang="en-GB" dirty="0" smtClean="0"/>
              <a:t> 0 &lt;= x &lt; 1.0 and 0 &lt;= y &lt; 1.0</a:t>
            </a:r>
          </a:p>
          <a:p>
            <a:pPr lvl="1"/>
            <a:r>
              <a:rPr lang="en-GB" dirty="0" smtClean="0"/>
              <a:t>Determine if point lies within a circle of radius 1.0</a:t>
            </a:r>
          </a:p>
          <a:p>
            <a:pPr lvl="2"/>
            <a:r>
              <a:rPr lang="en-GB" dirty="0" smtClean="0"/>
              <a:t>Using Pythagoras’ theorem x</a:t>
            </a:r>
            <a:r>
              <a:rPr lang="en-GB" baseline="30000" dirty="0" smtClean="0"/>
              <a:t>2</a:t>
            </a:r>
            <a:r>
              <a:rPr lang="en-GB" dirty="0" smtClean="0"/>
              <a:t> + y</a:t>
            </a:r>
            <a:r>
              <a:rPr lang="en-GB" baseline="30000" dirty="0" smtClean="0"/>
              <a:t>2</a:t>
            </a:r>
            <a:r>
              <a:rPr lang="en-GB" dirty="0" smtClean="0"/>
              <a:t> &lt;= 1.0</a:t>
            </a:r>
          </a:p>
          <a:p>
            <a:pPr lvl="1"/>
            <a:r>
              <a:rPr lang="en-GB" dirty="0" smtClean="0"/>
              <a:t>Ratio of points within and outwith circle is </a:t>
            </a:r>
            <a:r>
              <a:rPr lang="el-GR" dirty="0" smtClean="0"/>
              <a:t>π</a:t>
            </a:r>
            <a:r>
              <a:rPr lang="en-GB" dirty="0" smtClean="0"/>
              <a:t>/4</a:t>
            </a:r>
          </a:p>
          <a:p>
            <a:r>
              <a:rPr lang="en-GB" dirty="0" smtClean="0"/>
              <a:t>The more random points the greater the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6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worker generates the same number of random points</a:t>
            </a:r>
          </a:p>
          <a:p>
            <a:r>
              <a:rPr lang="en-GB" dirty="0" smtClean="0"/>
              <a:t>A worker can spread their allocation over the available cores, by having an internal parallel that has as many component processes as there are 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27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McPiCore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dirty="0" err="1"/>
              <a:t>McPiCore</a:t>
            </a:r>
            <a:r>
              <a:rPr lang="en-GB" dirty="0"/>
              <a:t> </a:t>
            </a:r>
            <a:r>
              <a:rPr lang="en-GB" b="1" dirty="0"/>
              <a:t>implements</a:t>
            </a:r>
            <a:r>
              <a:rPr lang="en-GB" dirty="0"/>
              <a:t>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pPr lvl="0"/>
            <a:r>
              <a:rPr lang="en-GB" dirty="0"/>
              <a:t>	</a:t>
            </a:r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</a:t>
            </a:r>
            <a:r>
              <a:rPr lang="en-GB" dirty="0"/>
              <a:t> </a:t>
            </a:r>
            <a:r>
              <a:rPr lang="en-GB" dirty="0" err="1"/>
              <a:t>inChannel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</a:t>
            </a:r>
            <a:r>
              <a:rPr lang="en-GB" dirty="0"/>
              <a:t> </a:t>
            </a:r>
            <a:r>
              <a:rPr lang="en-GB" dirty="0" err="1"/>
              <a:t>outChannel</a:t>
            </a:r>
            <a:endParaRPr lang="en-GB" dirty="0"/>
          </a:p>
          <a:p>
            <a:pPr lvl="0"/>
            <a:r>
              <a:rPr lang="en-GB" dirty="0"/>
              <a:t>	</a:t>
            </a:r>
          </a:p>
          <a:p>
            <a:pPr lvl="0"/>
            <a:r>
              <a:rPr lang="en-GB" dirty="0"/>
              <a:t>	</a:t>
            </a:r>
            <a:r>
              <a:rPr lang="en-GB" b="1" dirty="0"/>
              <a:t>void</a:t>
            </a:r>
            <a:r>
              <a:rPr lang="en-GB" dirty="0"/>
              <a:t> run() {</a:t>
            </a:r>
          </a:p>
          <a:p>
            <a:pPr lvl="0"/>
            <a:r>
              <a:rPr lang="en-GB" dirty="0"/>
              <a:t>	  </a:t>
            </a:r>
            <a:r>
              <a:rPr lang="en-GB" b="1" dirty="0" err="1"/>
              <a:t>def</a:t>
            </a:r>
            <a:r>
              <a:rPr lang="en-GB" dirty="0"/>
              <a:t> iterations = </a:t>
            </a:r>
            <a:r>
              <a:rPr lang="en-GB" dirty="0" err="1"/>
              <a:t>inChannel.read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	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rng</a:t>
            </a:r>
            <a:r>
              <a:rPr lang="en-GB" dirty="0"/>
              <a:t> = </a:t>
            </a:r>
            <a:r>
              <a:rPr lang="en-GB" b="1" dirty="0"/>
              <a:t>new</a:t>
            </a:r>
            <a:r>
              <a:rPr lang="en-GB" dirty="0"/>
              <a:t> Random()</a:t>
            </a:r>
          </a:p>
          <a:p>
            <a:pPr lvl="0"/>
            <a:r>
              <a:rPr lang="en-GB" dirty="0"/>
              <a:t>	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b="1" dirty="0" err="1"/>
              <a:t>int</a:t>
            </a:r>
            <a:r>
              <a:rPr lang="en-GB" dirty="0"/>
              <a:t> </a:t>
            </a:r>
            <a:r>
              <a:rPr lang="en-GB" dirty="0" err="1"/>
              <a:t>inQuadrant</a:t>
            </a:r>
            <a:r>
              <a:rPr lang="en-GB" dirty="0"/>
              <a:t> = 0</a:t>
            </a:r>
          </a:p>
          <a:p>
            <a:pPr lvl="0"/>
            <a:r>
              <a:rPr lang="en-GB" dirty="0"/>
              <a:t>	  1.</a:t>
            </a:r>
            <a:r>
              <a:rPr lang="en-GB" i="1" dirty="0"/>
              <a:t>upto</a:t>
            </a:r>
            <a:r>
              <a:rPr lang="en-GB" dirty="0"/>
              <a:t>(iterations) {</a:t>
            </a:r>
          </a:p>
          <a:p>
            <a:pPr lvl="0"/>
            <a:r>
              <a:rPr lang="en-GB" dirty="0"/>
              <a:t>	    </a:t>
            </a:r>
            <a:r>
              <a:rPr lang="en-GB" dirty="0" smtClean="0"/>
              <a:t>	</a:t>
            </a: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randomX</a:t>
            </a:r>
            <a:r>
              <a:rPr lang="en-GB" dirty="0"/>
              <a:t> = </a:t>
            </a:r>
            <a:r>
              <a:rPr lang="en-GB" dirty="0" err="1"/>
              <a:t>rng.nextFloat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	    </a:t>
            </a:r>
            <a:r>
              <a:rPr lang="en-GB" dirty="0" smtClean="0"/>
              <a:t>	</a:t>
            </a:r>
            <a:r>
              <a:rPr lang="en-GB" b="1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randomY</a:t>
            </a:r>
            <a:r>
              <a:rPr lang="en-GB" dirty="0"/>
              <a:t> = </a:t>
            </a:r>
            <a:r>
              <a:rPr lang="en-GB" dirty="0" err="1"/>
              <a:t>rng.nextFloat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	   </a:t>
            </a:r>
            <a:r>
              <a:rPr lang="en-GB" dirty="0" smtClean="0"/>
              <a:t>	 </a:t>
            </a:r>
            <a:r>
              <a:rPr lang="en-GB" b="1" dirty="0"/>
              <a:t>if</a:t>
            </a:r>
            <a:r>
              <a:rPr lang="en-GB" dirty="0"/>
              <a:t> ( ((</a:t>
            </a:r>
            <a:r>
              <a:rPr lang="en-GB" dirty="0" err="1"/>
              <a:t>randomX</a:t>
            </a:r>
            <a:r>
              <a:rPr lang="en-GB" dirty="0"/>
              <a:t> * </a:t>
            </a:r>
            <a:r>
              <a:rPr lang="en-GB" dirty="0" err="1"/>
              <a:t>randomX</a:t>
            </a:r>
            <a:r>
              <a:rPr lang="en-GB" dirty="0"/>
              <a:t>)+(</a:t>
            </a:r>
            <a:r>
              <a:rPr lang="en-GB" dirty="0" err="1"/>
              <a:t>randomY</a:t>
            </a:r>
            <a:r>
              <a:rPr lang="en-GB" dirty="0"/>
              <a:t> * </a:t>
            </a:r>
            <a:r>
              <a:rPr lang="en-GB" dirty="0" err="1"/>
              <a:t>randomY</a:t>
            </a:r>
            <a:r>
              <a:rPr lang="en-GB" dirty="0"/>
              <a:t>)) &lt; 1.0</a:t>
            </a:r>
            <a:r>
              <a:rPr lang="en-GB" dirty="0" smtClean="0"/>
              <a:t>)</a:t>
            </a:r>
          </a:p>
          <a:p>
            <a:pPr lvl="0"/>
            <a:r>
              <a:rPr lang="en-GB" dirty="0"/>
              <a:t>	</a:t>
            </a:r>
            <a:r>
              <a:rPr lang="en-GB" dirty="0" smtClean="0"/>
              <a:t>		 </a:t>
            </a:r>
            <a:r>
              <a:rPr lang="en-GB" dirty="0" err="1"/>
              <a:t>inQuadrant</a:t>
            </a:r>
            <a:r>
              <a:rPr lang="en-GB" dirty="0"/>
              <a:t> = </a:t>
            </a:r>
            <a:r>
              <a:rPr lang="en-GB" dirty="0" err="1"/>
              <a:t>inQuadrant</a:t>
            </a:r>
            <a:r>
              <a:rPr lang="en-GB" dirty="0"/>
              <a:t> + 1</a:t>
            </a:r>
          </a:p>
          <a:p>
            <a:pPr lvl="0"/>
            <a:r>
              <a:rPr lang="en-GB" dirty="0"/>
              <a:t>	  }</a:t>
            </a:r>
          </a:p>
          <a:p>
            <a:pPr lvl="0"/>
            <a:r>
              <a:rPr lang="en-GB" dirty="0"/>
              <a:t>	  </a:t>
            </a:r>
            <a:r>
              <a:rPr lang="en-GB" dirty="0" err="1"/>
              <a:t>outChannel.write</a:t>
            </a:r>
            <a:r>
              <a:rPr lang="en-GB" dirty="0"/>
              <a:t>(</a:t>
            </a:r>
            <a:r>
              <a:rPr lang="en-GB" dirty="0" err="1"/>
              <a:t>inQuadrant</a:t>
            </a:r>
            <a:r>
              <a:rPr lang="en-GB" dirty="0"/>
              <a:t>)		</a:t>
            </a:r>
          </a:p>
          <a:p>
            <a:pPr lvl="0"/>
            <a:r>
              <a:rPr lang="en-GB" dirty="0"/>
              <a:t>	}</a:t>
            </a:r>
          </a:p>
          <a:p>
            <a:pPr lvl="0"/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0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McPiManager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95270" y="177281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dirty="0" err="1"/>
              <a:t>McPiManager</a:t>
            </a:r>
            <a:r>
              <a:rPr lang="en-GB" dirty="0"/>
              <a:t> </a:t>
            </a:r>
            <a:r>
              <a:rPr lang="en-GB" b="1" dirty="0"/>
              <a:t>implements</a:t>
            </a:r>
            <a:r>
              <a:rPr lang="en-GB" dirty="0"/>
              <a:t> </a:t>
            </a:r>
            <a:r>
              <a:rPr lang="en-GB" dirty="0" err="1"/>
              <a:t>CSProcess</a:t>
            </a:r>
            <a:r>
              <a:rPr lang="en-GB" dirty="0"/>
              <a:t> {</a:t>
            </a:r>
          </a:p>
          <a:p>
            <a:pPr lvl="0"/>
            <a:r>
              <a:rPr lang="en-GB" dirty="0"/>
              <a:t>	</a:t>
            </a:r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</a:t>
            </a:r>
            <a:r>
              <a:rPr lang="en-GB" dirty="0"/>
              <a:t> </a:t>
            </a:r>
            <a:r>
              <a:rPr lang="en-GB" dirty="0" err="1"/>
              <a:t>inChannel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</a:t>
            </a:r>
            <a:r>
              <a:rPr lang="en-GB" dirty="0"/>
              <a:t> </a:t>
            </a:r>
            <a:r>
              <a:rPr lang="en-GB" dirty="0" err="1"/>
              <a:t>outChannel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ChannelOutputList</a:t>
            </a:r>
            <a:r>
              <a:rPr lang="en-GB" dirty="0"/>
              <a:t> </a:t>
            </a:r>
            <a:r>
              <a:rPr lang="en-GB" dirty="0" err="1"/>
              <a:t>toCores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ChannelInputList</a:t>
            </a:r>
            <a:r>
              <a:rPr lang="en-GB" dirty="0"/>
              <a:t> </a:t>
            </a:r>
            <a:r>
              <a:rPr lang="en-GB" dirty="0" err="1"/>
              <a:t>fromCores</a:t>
            </a:r>
            <a:endParaRPr lang="en-GB" dirty="0"/>
          </a:p>
          <a:p>
            <a:pPr lvl="0"/>
            <a:r>
              <a:rPr lang="en-GB" dirty="0"/>
              <a:t>	</a:t>
            </a:r>
          </a:p>
          <a:p>
            <a:pPr lvl="0"/>
            <a:r>
              <a:rPr lang="en-GB" dirty="0"/>
              <a:t>  </a:t>
            </a:r>
            <a:r>
              <a:rPr lang="en-GB" b="1" dirty="0"/>
              <a:t>void</a:t>
            </a:r>
            <a:r>
              <a:rPr lang="en-GB" dirty="0"/>
              <a:t> run() {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cores = </a:t>
            </a:r>
            <a:r>
              <a:rPr lang="en-GB" dirty="0" err="1"/>
              <a:t>fromCores.size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iterations = </a:t>
            </a:r>
            <a:r>
              <a:rPr lang="en-GB" dirty="0" err="1"/>
              <a:t>inChannel.read</a:t>
            </a:r>
            <a:r>
              <a:rPr lang="en-GB" dirty="0"/>
              <a:t>()</a:t>
            </a:r>
          </a:p>
          <a:p>
            <a:pPr lvl="0"/>
            <a:r>
              <a:rPr lang="en-GB" dirty="0"/>
              <a:t>	</a:t>
            </a:r>
            <a:r>
              <a:rPr lang="en-GB" b="1" dirty="0"/>
              <a:t>for</a:t>
            </a:r>
            <a:r>
              <a:rPr lang="en-GB" dirty="0"/>
              <a:t> ( c </a:t>
            </a:r>
            <a:r>
              <a:rPr lang="en-GB" b="1" dirty="0"/>
              <a:t>in</a:t>
            </a:r>
            <a:r>
              <a:rPr lang="en-GB" dirty="0"/>
              <a:t> 0..&lt; cores) </a:t>
            </a:r>
            <a:r>
              <a:rPr lang="en-GB" dirty="0" err="1"/>
              <a:t>toCores</a:t>
            </a:r>
            <a:r>
              <a:rPr lang="en-GB" dirty="0"/>
              <a:t>[c].write(iterations / cores)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quadSum</a:t>
            </a:r>
            <a:r>
              <a:rPr lang="en-GB" dirty="0"/>
              <a:t> = 0</a:t>
            </a:r>
          </a:p>
          <a:p>
            <a:pPr lvl="0"/>
            <a:r>
              <a:rPr lang="en-GB" dirty="0"/>
              <a:t>	</a:t>
            </a:r>
            <a:r>
              <a:rPr lang="en-GB" b="1" dirty="0"/>
              <a:t>for</a:t>
            </a:r>
            <a:r>
              <a:rPr lang="en-GB" dirty="0"/>
              <a:t> ( c </a:t>
            </a:r>
            <a:r>
              <a:rPr lang="en-GB" b="1" dirty="0"/>
              <a:t>in</a:t>
            </a:r>
            <a:r>
              <a:rPr lang="en-GB" dirty="0"/>
              <a:t> 0..&lt; cores) </a:t>
            </a:r>
            <a:r>
              <a:rPr lang="en-GB" dirty="0" err="1"/>
              <a:t>quadSum</a:t>
            </a:r>
            <a:r>
              <a:rPr lang="en-GB" dirty="0"/>
              <a:t> = </a:t>
            </a:r>
            <a:r>
              <a:rPr lang="en-GB" dirty="0" err="1"/>
              <a:t>quadSum</a:t>
            </a:r>
            <a:r>
              <a:rPr lang="en-GB" dirty="0"/>
              <a:t> + </a:t>
            </a:r>
            <a:r>
              <a:rPr lang="en-GB" dirty="0" err="1"/>
              <a:t>fromCores</a:t>
            </a:r>
            <a:r>
              <a:rPr lang="en-GB" dirty="0"/>
              <a:t>[c].read()</a:t>
            </a:r>
          </a:p>
          <a:p>
            <a:pPr lvl="0"/>
            <a:r>
              <a:rPr lang="en-GB" dirty="0"/>
              <a:t>	</a:t>
            </a:r>
            <a:r>
              <a:rPr lang="en-GB" dirty="0" err="1"/>
              <a:t>outChannel.write</a:t>
            </a:r>
            <a:r>
              <a:rPr lang="en-GB" dirty="0"/>
              <a:t>(</a:t>
            </a:r>
            <a:r>
              <a:rPr lang="en-GB" dirty="0" err="1"/>
              <a:t>quadSum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  }	</a:t>
            </a:r>
          </a:p>
          <a:p>
            <a:pPr lvl="0"/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88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McPiWorker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51520" y="112474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/>
              <a:t>class</a:t>
            </a:r>
            <a:r>
              <a:rPr lang="en-GB" dirty="0"/>
              <a:t> </a:t>
            </a:r>
            <a:r>
              <a:rPr lang="en-GB" dirty="0" err="1"/>
              <a:t>McPiWorker</a:t>
            </a:r>
            <a:r>
              <a:rPr lang="en-GB" dirty="0"/>
              <a:t> </a:t>
            </a:r>
            <a:r>
              <a:rPr lang="en-GB" b="1" dirty="0"/>
              <a:t>implements</a:t>
            </a:r>
            <a:r>
              <a:rPr lang="en-GB" dirty="0"/>
              <a:t> </a:t>
            </a:r>
            <a:r>
              <a:rPr lang="en-GB" dirty="0" err="1"/>
              <a:t>WorkerInterface</a:t>
            </a:r>
            <a:r>
              <a:rPr lang="en-GB" dirty="0"/>
              <a:t> </a:t>
            </a:r>
            <a:r>
              <a:rPr lang="en-GB" dirty="0" smtClean="0"/>
              <a:t>{</a:t>
            </a:r>
            <a:r>
              <a:rPr lang="en-GB" dirty="0"/>
              <a:t>	</a:t>
            </a:r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ChannelInputList</a:t>
            </a:r>
            <a:r>
              <a:rPr lang="en-GB" dirty="0"/>
              <a:t> </a:t>
            </a:r>
            <a:r>
              <a:rPr lang="en-GB" dirty="0" err="1"/>
              <a:t>inChannels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ChannelOutputList</a:t>
            </a:r>
            <a:r>
              <a:rPr lang="en-GB" dirty="0"/>
              <a:t> </a:t>
            </a:r>
            <a:r>
              <a:rPr lang="en-GB" dirty="0" err="1"/>
              <a:t>outChannels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cores = </a:t>
            </a:r>
            <a:r>
              <a:rPr lang="en-GB" dirty="0" smtClean="0"/>
              <a:t>1</a:t>
            </a:r>
            <a:r>
              <a:rPr lang="en-GB" dirty="0"/>
              <a:t>	</a:t>
            </a:r>
          </a:p>
          <a:p>
            <a:pPr lvl="0"/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dirty="0"/>
              <a:t> connect(</a:t>
            </a:r>
            <a:r>
              <a:rPr lang="en-GB" dirty="0" err="1"/>
              <a:t>inChannels</a:t>
            </a:r>
            <a:r>
              <a:rPr lang="en-GB" dirty="0"/>
              <a:t>, </a:t>
            </a:r>
            <a:r>
              <a:rPr lang="en-GB" dirty="0" err="1"/>
              <a:t>outChannels</a:t>
            </a:r>
            <a:r>
              <a:rPr lang="en-GB" dirty="0"/>
              <a:t>){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this</a:t>
            </a:r>
            <a:r>
              <a:rPr lang="en-GB" dirty="0" err="1"/>
              <a:t>.inChannels</a:t>
            </a:r>
            <a:r>
              <a:rPr lang="en-GB" dirty="0"/>
              <a:t> = </a:t>
            </a:r>
            <a:r>
              <a:rPr lang="en-GB" dirty="0" err="1"/>
              <a:t>inChannels</a:t>
            </a:r>
            <a:endParaRPr lang="en-GB" dirty="0"/>
          </a:p>
          <a:p>
            <a:pPr lvl="0"/>
            <a:r>
              <a:rPr lang="en-GB" dirty="0"/>
              <a:t>	</a:t>
            </a:r>
            <a:r>
              <a:rPr lang="en-GB" b="1" dirty="0" err="1"/>
              <a:t>this</a:t>
            </a:r>
            <a:r>
              <a:rPr lang="en-GB" dirty="0" err="1"/>
              <a:t>.outChannels</a:t>
            </a:r>
            <a:r>
              <a:rPr lang="en-GB" dirty="0"/>
              <a:t> = </a:t>
            </a:r>
            <a:r>
              <a:rPr lang="en-GB" dirty="0" err="1"/>
              <a:t>outChannels</a:t>
            </a: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smtClean="0"/>
              <a:t>}</a:t>
            </a:r>
            <a:r>
              <a:rPr lang="en-GB" dirty="0"/>
              <a:t>	</a:t>
            </a:r>
          </a:p>
          <a:p>
            <a:pPr lvl="0"/>
            <a:r>
              <a:rPr lang="en-GB" dirty="0"/>
              <a:t>  </a:t>
            </a:r>
            <a:r>
              <a:rPr lang="en-GB" b="1" dirty="0"/>
              <a:t>void</a:t>
            </a:r>
            <a:r>
              <a:rPr lang="en-GB" dirty="0"/>
              <a:t> run(){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M2C = Channel.</a:t>
            </a:r>
            <a:r>
              <a:rPr lang="en-GB" i="1" dirty="0"/>
              <a:t>one2oneArray</a:t>
            </a:r>
            <a:r>
              <a:rPr lang="en-GB" dirty="0"/>
              <a:t>(cores)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C2M = Channel.</a:t>
            </a:r>
            <a:r>
              <a:rPr lang="en-GB" i="1" dirty="0"/>
              <a:t>one2oneArray</a:t>
            </a:r>
            <a:r>
              <a:rPr lang="en-GB" dirty="0"/>
              <a:t>(cores)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toCores</a:t>
            </a:r>
            <a:r>
              <a:rPr lang="en-GB" dirty="0"/>
              <a:t>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 err="1"/>
              <a:t>ChannelOutputList</a:t>
            </a:r>
            <a:r>
              <a:rPr lang="en-GB" dirty="0"/>
              <a:t>(M2C)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fromCores</a:t>
            </a:r>
            <a:r>
              <a:rPr lang="en-GB" dirty="0"/>
              <a:t>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 err="1"/>
              <a:t>ChannelInputList</a:t>
            </a:r>
            <a:r>
              <a:rPr lang="en-GB" dirty="0"/>
              <a:t>(C2M)</a:t>
            </a:r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</a:t>
            </a:r>
            <a:r>
              <a:rPr lang="en-GB" dirty="0" err="1"/>
              <a:t>coreNetwork</a:t>
            </a:r>
            <a:r>
              <a:rPr lang="en-GB" dirty="0"/>
              <a:t> = (0 ..&lt; cores).</a:t>
            </a:r>
            <a:r>
              <a:rPr lang="en-GB" i="1" dirty="0"/>
              <a:t>collect </a:t>
            </a:r>
            <a:r>
              <a:rPr lang="en-GB" dirty="0"/>
              <a:t>{ c -&gt;</a:t>
            </a:r>
          </a:p>
          <a:p>
            <a:pPr lvl="0"/>
            <a:r>
              <a:rPr lang="en-GB" dirty="0"/>
              <a:t>	    </a:t>
            </a:r>
            <a:r>
              <a:rPr lang="en-GB" b="1" dirty="0"/>
              <a:t>return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 err="1"/>
              <a:t>McPiCore</a:t>
            </a:r>
            <a:r>
              <a:rPr lang="en-GB" dirty="0"/>
              <a:t>( </a:t>
            </a:r>
            <a:r>
              <a:rPr lang="en-GB" dirty="0" err="1"/>
              <a:t>inChannel</a:t>
            </a:r>
            <a:r>
              <a:rPr lang="en-GB" dirty="0"/>
              <a:t>: M2C[c].in(), </a:t>
            </a:r>
            <a:r>
              <a:rPr lang="en-GB" dirty="0" smtClean="0"/>
              <a:t> </a:t>
            </a:r>
            <a:r>
              <a:rPr lang="en-GB" dirty="0" err="1"/>
              <a:t>outChannel</a:t>
            </a:r>
            <a:r>
              <a:rPr lang="en-GB" dirty="0"/>
              <a:t>: C2M[c].out() ) </a:t>
            </a:r>
            <a:r>
              <a:rPr lang="en-GB" dirty="0" smtClean="0"/>
              <a:t>}</a:t>
            </a:r>
            <a:endParaRPr lang="en-GB" dirty="0"/>
          </a:p>
          <a:p>
            <a:pPr lvl="0"/>
            <a:r>
              <a:rPr lang="en-GB" dirty="0"/>
              <a:t>	</a:t>
            </a:r>
            <a:r>
              <a:rPr lang="en-GB" b="1" dirty="0" err="1"/>
              <a:t>def</a:t>
            </a:r>
            <a:r>
              <a:rPr lang="en-GB" dirty="0"/>
              <a:t> manager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 err="1"/>
              <a:t>McPiManager</a:t>
            </a:r>
            <a:r>
              <a:rPr lang="en-GB" dirty="0"/>
              <a:t> ( </a:t>
            </a:r>
            <a:r>
              <a:rPr lang="en-GB" dirty="0" err="1"/>
              <a:t>inChannel</a:t>
            </a:r>
            <a:r>
              <a:rPr lang="en-GB" dirty="0"/>
              <a:t>: </a:t>
            </a:r>
            <a:r>
              <a:rPr lang="en-GB" dirty="0" err="1"/>
              <a:t>inChannels</a:t>
            </a:r>
            <a:r>
              <a:rPr lang="en-GB" dirty="0"/>
              <a:t>[0],</a:t>
            </a:r>
          </a:p>
          <a:p>
            <a:pPr lvl="0"/>
            <a:r>
              <a:rPr lang="en-GB" dirty="0"/>
              <a:t>				</a:t>
            </a:r>
            <a:r>
              <a:rPr lang="en-GB" dirty="0" smtClean="0"/>
              <a:t>           </a:t>
            </a:r>
            <a:r>
              <a:rPr lang="en-GB" dirty="0" err="1"/>
              <a:t>outChannel</a:t>
            </a:r>
            <a:r>
              <a:rPr lang="en-GB" dirty="0"/>
              <a:t>: </a:t>
            </a:r>
            <a:r>
              <a:rPr lang="en-GB" dirty="0" err="1"/>
              <a:t>outChannels</a:t>
            </a:r>
            <a:r>
              <a:rPr lang="en-GB" dirty="0"/>
              <a:t>[0],</a:t>
            </a:r>
          </a:p>
          <a:p>
            <a:pPr lvl="0"/>
            <a:r>
              <a:rPr lang="en-GB" dirty="0"/>
              <a:t>                                    </a:t>
            </a:r>
            <a:r>
              <a:rPr lang="en-GB" dirty="0" smtClean="0"/>
              <a:t>		           </a:t>
            </a:r>
            <a:r>
              <a:rPr lang="en-GB" dirty="0" err="1" smtClean="0"/>
              <a:t>toCores</a:t>
            </a:r>
            <a:r>
              <a:rPr lang="en-GB" dirty="0"/>
              <a:t>: </a:t>
            </a:r>
            <a:r>
              <a:rPr lang="en-GB" dirty="0" err="1"/>
              <a:t>toCores</a:t>
            </a:r>
            <a:r>
              <a:rPr lang="en-GB" dirty="0" smtClean="0"/>
              <a:t>,   </a:t>
            </a:r>
            <a:r>
              <a:rPr lang="en-GB" dirty="0" err="1"/>
              <a:t>fromCores</a:t>
            </a:r>
            <a:r>
              <a:rPr lang="en-GB" dirty="0"/>
              <a:t>: </a:t>
            </a:r>
            <a:r>
              <a:rPr lang="en-GB" dirty="0" err="1"/>
              <a:t>fromCores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	</a:t>
            </a:r>
            <a:r>
              <a:rPr lang="en-GB" b="1" dirty="0"/>
              <a:t>new</a:t>
            </a:r>
            <a:r>
              <a:rPr lang="en-GB" dirty="0"/>
              <a:t> PAR(</a:t>
            </a:r>
            <a:r>
              <a:rPr lang="en-GB" dirty="0" err="1"/>
              <a:t>coreNetwork</a:t>
            </a:r>
            <a:r>
              <a:rPr lang="en-GB" dirty="0"/>
              <a:t> + [manager]).run()</a:t>
            </a:r>
          </a:p>
          <a:p>
            <a:pPr lvl="0"/>
            <a:r>
              <a:rPr lang="en-GB" dirty="0"/>
              <a:t>  </a:t>
            </a:r>
            <a:r>
              <a:rPr lang="en-GB" dirty="0" smtClean="0"/>
              <a:t>}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40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Processes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 number of iterations to each Worker</a:t>
            </a:r>
          </a:p>
          <a:p>
            <a:r>
              <a:rPr lang="en-GB" dirty="0" smtClean="0"/>
              <a:t>Receive the number of points in the quadrant</a:t>
            </a:r>
          </a:p>
          <a:p>
            <a:pPr lvl="1"/>
            <a:r>
              <a:rPr lang="en-GB" dirty="0" smtClean="0"/>
              <a:t>Then calculate </a:t>
            </a:r>
            <a:r>
              <a:rPr lang="el-GR" dirty="0" smtClean="0"/>
              <a:t>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78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857375" y="1624012"/>
          <a:ext cx="542925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3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be able to load worker processes over a network from a single host to many worker nodes</a:t>
            </a:r>
          </a:p>
          <a:p>
            <a:r>
              <a:rPr lang="en-GB" dirty="0" smtClean="0"/>
              <a:t>To create the communication network required amongst the host and worker nodes</a:t>
            </a:r>
          </a:p>
          <a:p>
            <a:r>
              <a:rPr lang="en-GB" dirty="0" smtClean="0"/>
              <a:t>To communicate the results back to the host at the end of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772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Timings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40618"/>
              </p:ext>
            </p:extLst>
          </p:nvPr>
        </p:nvGraphicFramePr>
        <p:xfrm>
          <a:off x="323528" y="1463386"/>
          <a:ext cx="4608511" cy="4739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085"/>
                <a:gridCol w="592847"/>
                <a:gridCol w="816559"/>
                <a:gridCol w="894850"/>
                <a:gridCol w="768085"/>
                <a:gridCol w="76808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workers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cores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 Cores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Speedup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Ideal / Actual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Startup / Run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1.00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100%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1.85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93%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86%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2.65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66%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1.95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97%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3.54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89%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5.05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84%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5.34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67%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2.89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96%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5.12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85%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7.10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79%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7.17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60%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3.80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95%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6.54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82%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8.32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69%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9.43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59%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11%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088" y="1988840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Speedup is based on elapsed </a:t>
            </a:r>
          </a:p>
          <a:p>
            <a:r>
              <a:rPr lang="en-GB" dirty="0" smtClean="0"/>
              <a:t>time only</a:t>
            </a:r>
          </a:p>
          <a:p>
            <a:endParaRPr lang="en-GB" dirty="0"/>
          </a:p>
          <a:p>
            <a:r>
              <a:rPr lang="en-GB" dirty="0" smtClean="0"/>
              <a:t>Ideal / Actual shows  how good the</a:t>
            </a:r>
          </a:p>
          <a:p>
            <a:r>
              <a:rPr lang="en-GB" dirty="0" smtClean="0"/>
              <a:t>Speed up is relative to the  ideal,</a:t>
            </a:r>
          </a:p>
          <a:p>
            <a:r>
              <a:rPr lang="en-GB" dirty="0" smtClean="0"/>
              <a:t>For example, 4 workers with 4 cores</a:t>
            </a:r>
          </a:p>
          <a:p>
            <a:r>
              <a:rPr lang="en-GB" dirty="0" smtClean="0"/>
              <a:t>Should give a speedup of 16, not 9.43</a:t>
            </a:r>
          </a:p>
          <a:p>
            <a:endParaRPr lang="en-GB" dirty="0"/>
          </a:p>
          <a:p>
            <a:r>
              <a:rPr lang="en-GB" dirty="0" err="1" smtClean="0"/>
              <a:t>Startup</a:t>
            </a:r>
            <a:r>
              <a:rPr lang="en-GB" dirty="0" smtClean="0"/>
              <a:t>/Run shows the percentage </a:t>
            </a:r>
          </a:p>
          <a:p>
            <a:r>
              <a:rPr lang="en-GB" dirty="0" smtClean="0"/>
              <a:t>time spent in start and load time </a:t>
            </a:r>
          </a:p>
          <a:p>
            <a:r>
              <a:rPr lang="en-GB" dirty="0" smtClean="0"/>
              <a:t>Versus initialise and running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35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Increase workers before increasing the use of multi cores</a:t>
            </a:r>
            <a:endParaRPr lang="en-GB" dirty="0"/>
          </a:p>
          <a:p>
            <a:r>
              <a:rPr lang="en-GB" dirty="0" smtClean="0"/>
              <a:t>Use extra resources for greater accuracy rather than speeding up the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75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Concordance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concordance is a means of determining the places where the same string of words is repeated in a text</a:t>
            </a:r>
            <a:r>
              <a:rPr lang="en-GB" dirty="0" smtClean="0"/>
              <a:t>.</a:t>
            </a:r>
          </a:p>
          <a:p>
            <a:r>
              <a:rPr lang="en-GB" dirty="0"/>
              <a:t>Usually the concordance is constructed for sequences of words for length 1 up to some defined value N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Usually used for large texts.</a:t>
            </a:r>
          </a:p>
          <a:p>
            <a:r>
              <a:rPr lang="en-GB" dirty="0" smtClean="0"/>
              <a:t>Output comprises the strings of words and where they are found in the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66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– phase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Read file line-by-line and extract words removing extraneous punctuation</a:t>
            </a:r>
          </a:p>
          <a:p>
            <a:r>
              <a:rPr lang="en-GB" dirty="0" smtClean="0"/>
              <a:t>Calculate an integer value based upon the letters that make up the word including hyphens and apostrophes.</a:t>
            </a:r>
          </a:p>
          <a:p>
            <a:pPr lvl="1"/>
            <a:r>
              <a:rPr lang="en-GB" dirty="0" smtClean="0"/>
              <a:t>It is easier to compare using integers</a:t>
            </a:r>
          </a:p>
          <a:p>
            <a:pPr lvl="1"/>
            <a:r>
              <a:rPr lang="en-GB" dirty="0" smtClean="0"/>
              <a:t>Just use the ASCII coding for the letter values.</a:t>
            </a:r>
          </a:p>
          <a:p>
            <a:pPr lvl="1"/>
            <a:r>
              <a:rPr lang="en-GB" dirty="0" smtClean="0"/>
              <a:t>Save values in a list called word-List</a:t>
            </a:r>
          </a:p>
          <a:p>
            <a:r>
              <a:rPr lang="en-GB" dirty="0" smtClean="0"/>
              <a:t>This also provides the required data for N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76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- phase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value of N will have its own data structures</a:t>
            </a:r>
          </a:p>
          <a:p>
            <a:r>
              <a:rPr lang="en-GB" dirty="0" smtClean="0"/>
              <a:t>For strings of length 2 to N</a:t>
            </a:r>
          </a:p>
          <a:p>
            <a:pPr lvl="1"/>
            <a:r>
              <a:rPr lang="en-GB" dirty="0" smtClean="0"/>
              <a:t>Sum sequences of values depending on the length</a:t>
            </a:r>
          </a:p>
          <a:p>
            <a:pPr lvl="1"/>
            <a:r>
              <a:rPr lang="en-GB" dirty="0" smtClean="0"/>
              <a:t>Save these values in a list called a sequence-List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- phase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of the sequence-Lists 1 up to N</a:t>
            </a:r>
          </a:p>
          <a:p>
            <a:pPr lvl="1"/>
            <a:r>
              <a:rPr lang="en-GB" dirty="0" smtClean="0"/>
              <a:t>Find the index of each element that has the same value</a:t>
            </a:r>
          </a:p>
          <a:p>
            <a:pPr lvl="1"/>
            <a:r>
              <a:rPr lang="en-GB" dirty="0" smtClean="0"/>
              <a:t>Store this in a map, called equal-Key-Map comprising:</a:t>
            </a:r>
          </a:p>
          <a:p>
            <a:pPr lvl="2"/>
            <a:r>
              <a:rPr lang="en-GB" dirty="0" smtClean="0"/>
              <a:t>Key : value</a:t>
            </a:r>
          </a:p>
          <a:p>
            <a:pPr lvl="2"/>
            <a:r>
              <a:rPr lang="en-GB" dirty="0" smtClean="0"/>
              <a:t>Entry: list of index values where that value was found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9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- -phase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each of the N equal-Key-Maps</a:t>
            </a:r>
          </a:p>
          <a:p>
            <a:pPr lvl="1"/>
            <a:r>
              <a:rPr lang="en-GB" dirty="0" smtClean="0"/>
              <a:t>Process each entry in turn</a:t>
            </a:r>
          </a:p>
          <a:p>
            <a:pPr lvl="2"/>
            <a:r>
              <a:rPr lang="en-GB" dirty="0" smtClean="0"/>
              <a:t>Problem is that the same key value may result from different word strings</a:t>
            </a:r>
          </a:p>
          <a:p>
            <a:pPr lvl="2"/>
            <a:r>
              <a:rPr lang="en-GB" dirty="0" smtClean="0"/>
              <a:t>Build a map comprising</a:t>
            </a:r>
          </a:p>
          <a:p>
            <a:pPr lvl="3"/>
            <a:r>
              <a:rPr lang="en-GB" dirty="0" smtClean="0"/>
              <a:t>Key: String of words</a:t>
            </a:r>
          </a:p>
          <a:p>
            <a:pPr lvl="3"/>
            <a:r>
              <a:rPr lang="en-GB" dirty="0" smtClean="0"/>
              <a:t>Entry: index of places where that string found</a:t>
            </a:r>
          </a:p>
          <a:p>
            <a:pPr lvl="2"/>
            <a:r>
              <a:rPr lang="en-GB" dirty="0" smtClean="0"/>
              <a:t>This map is the concordance for that value of 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922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data structure is indexed by N</a:t>
            </a:r>
          </a:p>
          <a:p>
            <a:r>
              <a:rPr lang="en-GB" dirty="0" smtClean="0"/>
              <a:t>Each data structure is only written to by one of the phases.</a:t>
            </a:r>
          </a:p>
          <a:p>
            <a:r>
              <a:rPr lang="en-GB" dirty="0" smtClean="0"/>
              <a:t>The original word list is referred to in phase 4 but is only read.</a:t>
            </a:r>
          </a:p>
          <a:p>
            <a:r>
              <a:rPr lang="en-GB" dirty="0" smtClean="0"/>
              <a:t>Hence we can do the processing in parallel for each value of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504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Sequential versus Parallel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sequential solution just iterates through each value of N for each phase.</a:t>
            </a:r>
          </a:p>
          <a:p>
            <a:r>
              <a:rPr lang="en-GB" dirty="0" smtClean="0"/>
              <a:t>The parallel version still goes through the phases in sequence but each phase creates a parallel process for each value of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50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89960"/>
              </p:ext>
            </p:extLst>
          </p:nvPr>
        </p:nvGraphicFramePr>
        <p:xfrm>
          <a:off x="611560" y="1268760"/>
          <a:ext cx="7632847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2632"/>
                <a:gridCol w="728575"/>
                <a:gridCol w="838874"/>
                <a:gridCol w="951197"/>
                <a:gridCol w="951197"/>
                <a:gridCol w="1120186"/>
                <a:gridCol w="1120186"/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Values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ACM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TMM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WAD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bible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Input File KB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37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1,458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4,681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9,362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18,723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Output File KB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134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5,487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26,107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45,464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85,364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Total I/O  KB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6,945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30,788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54,826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104,087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Words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6,418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11,354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268,429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802,317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1,604,634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3,209,268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Seq Time secs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3.15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9.94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20.42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46.46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Par Time secs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0.10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1.31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3.96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12.41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26.70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Speed-up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2.43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2.41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2.51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1.65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1.74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Efficiency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0.61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0.60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0.63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0.41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0.43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4221088"/>
            <a:ext cx="5352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texts are </a:t>
            </a:r>
            <a:r>
              <a:rPr lang="en-GB" dirty="0" smtClean="0"/>
              <a:t>:</a:t>
            </a:r>
          </a:p>
          <a:p>
            <a:r>
              <a:rPr lang="en-GB" dirty="0" smtClean="0"/>
              <a:t>ACM </a:t>
            </a:r>
            <a:r>
              <a:rPr lang="en-GB" dirty="0"/>
              <a:t>– A Changed Man by Thomas Hardy,  </a:t>
            </a:r>
            <a:endParaRPr lang="en-GB" dirty="0" smtClean="0"/>
          </a:p>
          <a:p>
            <a:r>
              <a:rPr lang="en-GB" dirty="0" smtClean="0"/>
              <a:t>TMM </a:t>
            </a:r>
            <a:r>
              <a:rPr lang="en-GB" dirty="0"/>
              <a:t>– The Manchester Marriage by Elizabeth Gaskell, </a:t>
            </a:r>
            <a:endParaRPr lang="en-GB" dirty="0" smtClean="0"/>
          </a:p>
          <a:p>
            <a:r>
              <a:rPr lang="en-GB" dirty="0" smtClean="0"/>
              <a:t>WAD </a:t>
            </a:r>
            <a:r>
              <a:rPr lang="en-GB" dirty="0"/>
              <a:t>– Wives and Daughters by Elizabeth Gaskell, </a:t>
            </a:r>
            <a:endParaRPr lang="en-GB" dirty="0" smtClean="0"/>
          </a:p>
          <a:p>
            <a:r>
              <a:rPr lang="en-GB" dirty="0" smtClean="0"/>
              <a:t>bible </a:t>
            </a:r>
            <a:r>
              <a:rPr lang="en-GB" dirty="0"/>
              <a:t>– the complete bible, </a:t>
            </a:r>
            <a:endParaRPr lang="en-GB" dirty="0" smtClean="0"/>
          </a:p>
          <a:p>
            <a:r>
              <a:rPr lang="en-GB" dirty="0" smtClean="0"/>
              <a:t>2bibles </a:t>
            </a:r>
            <a:r>
              <a:rPr lang="en-GB" dirty="0"/>
              <a:t>– two copies of the bible and </a:t>
            </a:r>
            <a:endParaRPr lang="en-GB" dirty="0" smtClean="0"/>
          </a:p>
          <a:p>
            <a:r>
              <a:rPr lang="en-GB" dirty="0" smtClean="0"/>
              <a:t>4bibles </a:t>
            </a:r>
            <a:r>
              <a:rPr lang="en-GB" dirty="0"/>
              <a:t>four copies of the bible.  </a:t>
            </a:r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texts are available from </a:t>
            </a:r>
            <a:r>
              <a:rPr lang="en-GB" dirty="0" smtClean="0"/>
              <a:t>www.gutenberg.org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64500" y="4437112"/>
            <a:ext cx="256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parallel time is based</a:t>
            </a:r>
          </a:p>
          <a:p>
            <a:r>
              <a:rPr lang="en-GB" dirty="0"/>
              <a:t>o</a:t>
            </a:r>
            <a:r>
              <a:rPr lang="en-GB" dirty="0" smtClean="0"/>
              <a:t>n the use of 4 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1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Process – phase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Has access to all processes required by the application</a:t>
            </a:r>
          </a:p>
          <a:p>
            <a:r>
              <a:rPr lang="en-GB" dirty="0" smtClean="0"/>
              <a:t>Knows the number of worker nodes</a:t>
            </a:r>
          </a:p>
          <a:p>
            <a:r>
              <a:rPr lang="en-GB" dirty="0" smtClean="0"/>
              <a:t>Contains data structures that capture the communication architecture amongst the nodes</a:t>
            </a:r>
          </a:p>
          <a:p>
            <a:r>
              <a:rPr lang="en-GB" dirty="0" smtClean="0"/>
              <a:t>Constructs an object comprising worker process and communication structure for each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188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 title="Performance Relative to ACM"/>
          <p:cNvGraphicFramePr/>
          <p:nvPr>
            <p:extLst>
              <p:ext uri="{D42A27DB-BD31-4B8C-83A1-F6EECF244321}">
                <p14:modId xmlns:p14="http://schemas.microsoft.com/office/powerpoint/2010/main" val="577113664"/>
              </p:ext>
            </p:extLst>
          </p:nvPr>
        </p:nvGraphicFramePr>
        <p:xfrm>
          <a:off x="539552" y="548680"/>
          <a:ext cx="7632848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6309320"/>
            <a:ext cx="434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parallel time was obtained using 4 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76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Larger Data Sets - Distribute</a:t>
            </a:r>
            <a:endParaRPr lang="en-GB" dirty="0"/>
          </a:p>
        </p:txBody>
      </p:sp>
      <p:grpSp>
        <p:nvGrpSpPr>
          <p:cNvPr id="3" name="Canvas 1421"/>
          <p:cNvGrpSpPr/>
          <p:nvPr/>
        </p:nvGrpSpPr>
        <p:grpSpPr>
          <a:xfrm>
            <a:off x="1659006" y="1357347"/>
            <a:ext cx="5486400" cy="3200400"/>
            <a:chOff x="0" y="0"/>
            <a:chExt cx="5486400" cy="32004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sp>
          <p:nvSpPr>
            <p:cNvPr id="5" name="Text Box 1335"/>
            <p:cNvSpPr txBox="1"/>
            <p:nvPr/>
          </p:nvSpPr>
          <p:spPr>
            <a:xfrm>
              <a:off x="247651" y="1457325"/>
              <a:ext cx="685800" cy="304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Reader</a:t>
              </a:r>
            </a:p>
          </p:txBody>
        </p:sp>
        <p:sp>
          <p:nvSpPr>
            <p:cNvPr id="6" name="Text Box 1336"/>
            <p:cNvSpPr txBox="1"/>
            <p:nvPr/>
          </p:nvSpPr>
          <p:spPr>
            <a:xfrm>
              <a:off x="1654425" y="1857375"/>
              <a:ext cx="904875" cy="323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Node</a:t>
              </a: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933450" y="1638300"/>
              <a:ext cx="72097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59300" y="185737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59300" y="194212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59300" y="201930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59300" y="210405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59300" y="218122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4"/>
            <p:cNvSpPr txBox="1"/>
            <p:nvPr/>
          </p:nvSpPr>
          <p:spPr>
            <a:xfrm>
              <a:off x="1646850" y="2408850"/>
              <a:ext cx="904875" cy="323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Node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33450" y="1762125"/>
              <a:ext cx="713400" cy="80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1725" y="240885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51725" y="249330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1725" y="257077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51725" y="265523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51725" y="273270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4"/>
            <p:cNvSpPr txBox="1"/>
            <p:nvPr/>
          </p:nvSpPr>
          <p:spPr>
            <a:xfrm>
              <a:off x="1654425" y="980100"/>
              <a:ext cx="904875" cy="323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Node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933450" y="1142025"/>
              <a:ext cx="720975" cy="39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59300" y="98010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59300" y="106455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9300" y="114202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59300" y="122648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59300" y="130395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4"/>
            <p:cNvSpPr txBox="1"/>
            <p:nvPr/>
          </p:nvSpPr>
          <p:spPr>
            <a:xfrm>
              <a:off x="1654425" y="426380"/>
              <a:ext cx="904875" cy="3842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Node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933450" y="588305"/>
              <a:ext cx="720975" cy="8690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9300" y="42638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59300" y="51083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59300" y="58830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559300" y="67276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559300" y="75023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1364"/>
            <p:cNvSpPr txBox="1"/>
            <p:nvPr/>
          </p:nvSpPr>
          <p:spPr>
            <a:xfrm>
              <a:off x="4180500" y="510835"/>
              <a:ext cx="934425" cy="2997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Merger - 1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61425" y="81060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61425" y="51181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61425" y="58928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1425" y="73816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46"/>
            <p:cNvSpPr txBox="1"/>
            <p:nvPr/>
          </p:nvSpPr>
          <p:spPr>
            <a:xfrm>
              <a:off x="4180500" y="974680"/>
              <a:ext cx="934425" cy="299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Merger - 2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961425" y="127503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1425" y="97595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61425" y="105342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61425" y="120201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46"/>
            <p:cNvSpPr txBox="1"/>
            <p:nvPr/>
          </p:nvSpPr>
          <p:spPr>
            <a:xfrm>
              <a:off x="4180500" y="1465875"/>
              <a:ext cx="934425" cy="299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Merger - 3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961425" y="176623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61425" y="146714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1425" y="154461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1425" y="169320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46"/>
            <p:cNvSpPr txBox="1"/>
            <p:nvPr/>
          </p:nvSpPr>
          <p:spPr>
            <a:xfrm>
              <a:off x="4180500" y="1884975"/>
              <a:ext cx="934425" cy="299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Merger - 4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961425" y="218533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961425" y="188624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61425" y="196371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961425" y="211230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46"/>
            <p:cNvSpPr txBox="1"/>
            <p:nvPr/>
          </p:nvSpPr>
          <p:spPr>
            <a:xfrm>
              <a:off x="4180500" y="2408850"/>
              <a:ext cx="934425" cy="2997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Merger - 5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961425" y="2709205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61425" y="241012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61425" y="248759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961425" y="2636180"/>
              <a:ext cx="219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778375" y="426380"/>
              <a:ext cx="1183050" cy="854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770800" y="504190"/>
              <a:ext cx="1183005" cy="4759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770800" y="589280"/>
              <a:ext cx="1183005" cy="8778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770800" y="750230"/>
              <a:ext cx="1190625" cy="16598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770800" y="672760"/>
              <a:ext cx="1190625" cy="12134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70800" y="810600"/>
              <a:ext cx="1190625" cy="1598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770800" y="1275035"/>
              <a:ext cx="1183005" cy="12182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770800" y="1766230"/>
              <a:ext cx="1190625" cy="80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2770800" y="2185330"/>
              <a:ext cx="1190625" cy="469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770800" y="2708570"/>
              <a:ext cx="1190625" cy="241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899592" y="5157192"/>
            <a:ext cx="7511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Each node processes part of the text as before.</a:t>
            </a:r>
          </a:p>
          <a:p>
            <a:r>
              <a:rPr lang="en-GB" dirty="0" smtClean="0"/>
              <a:t>The partial concordances are then merged by the Merger nodes, one for each </a:t>
            </a:r>
          </a:p>
          <a:p>
            <a:r>
              <a:rPr lang="en-GB" dirty="0" smtClean="0"/>
              <a:t>value of N</a:t>
            </a:r>
          </a:p>
          <a:p>
            <a:r>
              <a:rPr lang="en-GB" dirty="0" smtClean="0"/>
              <a:t>Use the host and worker node structure described earlier.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019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86170"/>
              </p:ext>
            </p:extLst>
          </p:nvPr>
        </p:nvGraphicFramePr>
        <p:xfrm>
          <a:off x="611560" y="1340768"/>
          <a:ext cx="8064896" cy="39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596"/>
                <a:gridCol w="878587"/>
                <a:gridCol w="1050728"/>
                <a:gridCol w="1050728"/>
                <a:gridCol w="1050728"/>
                <a:gridCol w="312983"/>
                <a:gridCol w="887530"/>
                <a:gridCol w="1006016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Process Times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bible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2bibles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4bibles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Ratio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Nodes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 to 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 to 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Reader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9,750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21,123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44,585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2.17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66"/>
                          </a:solidFill>
                          <a:effectLst/>
                        </a:rPr>
                        <a:t>4.57</a:t>
                      </a:r>
                      <a:endParaRPr lang="en-GB" sz="1600" dirty="0">
                        <a:solidFill>
                          <a:srgbClr val="FF0066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Node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103,580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156,686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271,222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1.51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2.62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Merge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103,669</a:t>
                      </a:r>
                      <a:endParaRPr lang="en-GB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156,722</a:t>
                      </a:r>
                      <a:endParaRPr lang="en-GB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271,265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1.51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2.62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Nodes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Reader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6,349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12,432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23,758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1.96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3.74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Node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128,355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171,378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229,194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1.34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1.79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Merge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127,903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171,060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228,582</a:t>
                      </a:r>
                      <a:endParaRPr lang="en-GB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1.34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1.79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Nodes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Reader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5,662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8,970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19,110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1.58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3.38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Node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145,906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186,436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286,397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1.28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1.96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Merge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145,450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186,400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285,910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1.28</a:t>
                      </a:r>
                      <a:endParaRPr lang="en-GB" sz="16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1.97</a:t>
                      </a:r>
                      <a:endParaRPr lang="en-GB" sz="16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5517232"/>
            <a:ext cx="604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times are in milliseconds</a:t>
            </a:r>
          </a:p>
          <a:p>
            <a:r>
              <a:rPr lang="en-GB" dirty="0" smtClean="0"/>
              <a:t>Ratio 1 to 2 should be close to 2 and 1 to 4 should be close to 4</a:t>
            </a:r>
          </a:p>
          <a:p>
            <a:r>
              <a:rPr lang="en-GB" dirty="0" smtClean="0"/>
              <a:t>Times averaged over 8 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100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Speedup Analysis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67336"/>
              </p:ext>
            </p:extLst>
          </p:nvPr>
        </p:nvGraphicFramePr>
        <p:xfrm>
          <a:off x="1547664" y="1844824"/>
          <a:ext cx="5760640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264"/>
                <a:gridCol w="1025190"/>
                <a:gridCol w="608932"/>
                <a:gridCol w="881973"/>
                <a:gridCol w="881973"/>
                <a:gridCol w="288495"/>
                <a:gridCol w="672813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Speedup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Nodes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bible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Ideal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Reader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 to 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1.54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1.70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1.88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 to 12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1.72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2.35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2.33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Node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 to 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0.81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0.91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1.18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 to 12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0.84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0.95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Merge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 to 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0.81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0.92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1.19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 to 12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0.84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0.95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84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Transfer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79503"/>
              </p:ext>
            </p:extLst>
          </p:nvPr>
        </p:nvGraphicFramePr>
        <p:xfrm>
          <a:off x="899592" y="2132856"/>
          <a:ext cx="6552728" cy="1180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112"/>
                <a:gridCol w="1727076"/>
                <a:gridCol w="1727076"/>
                <a:gridCol w="1879464"/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Nodes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Bible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343,262,248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580,965,093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1,046,447,697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366,888,432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611,272,041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1,090,260,161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385,214,256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711,856,998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1,342,869,549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1628800"/>
            <a:ext cx="388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Bytes Generated by Object Serialisation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3558867"/>
            <a:ext cx="444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 to Transfer Serialized Objects in Seconds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46984"/>
              </p:ext>
            </p:extLst>
          </p:nvPr>
        </p:nvGraphicFramePr>
        <p:xfrm>
          <a:off x="971600" y="4077072"/>
          <a:ext cx="54006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4763"/>
                <a:gridCol w="1423414"/>
                <a:gridCol w="1423414"/>
                <a:gridCol w="1549009"/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Nodes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Bible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4Bibles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26.2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44.3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79.8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28.0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46.6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83.2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12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29.4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54.3</a:t>
                      </a:r>
                      <a:endParaRPr lang="en-GB" sz="18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102.5</a:t>
                      </a:r>
                      <a:endParaRPr lang="en-GB" sz="18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73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Concordance is not a good example for distribution</a:t>
            </a:r>
          </a:p>
          <a:p>
            <a:pPr lvl="1"/>
            <a:r>
              <a:rPr lang="en-GB" dirty="0" smtClean="0"/>
              <a:t>There is too much file I/O</a:t>
            </a:r>
          </a:p>
          <a:p>
            <a:pPr lvl="1"/>
            <a:r>
              <a:rPr lang="en-GB" dirty="0" smtClean="0"/>
              <a:t>Not enough computation</a:t>
            </a:r>
          </a:p>
          <a:p>
            <a:pPr lvl="2"/>
            <a:r>
              <a:rPr lang="en-GB" dirty="0" smtClean="0"/>
              <a:t>The only heavy processing occurs when creating the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0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- phase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Worker registers it IP address with host</a:t>
            </a:r>
          </a:p>
          <a:p>
            <a:r>
              <a:rPr lang="en-GB" dirty="0" smtClean="0"/>
              <a:t>Reads its worker object and extracts communication data structures</a:t>
            </a:r>
          </a:p>
          <a:p>
            <a:r>
              <a:rPr lang="en-GB" dirty="0" smtClean="0"/>
              <a:t>Initially creates its </a:t>
            </a:r>
            <a:r>
              <a:rPr lang="en-GB" dirty="0" smtClean="0"/>
              <a:t>net </a:t>
            </a:r>
            <a:r>
              <a:rPr lang="en-GB" dirty="0" smtClean="0"/>
              <a:t>input channel ends</a:t>
            </a:r>
          </a:p>
          <a:p>
            <a:r>
              <a:rPr lang="en-GB" dirty="0" smtClean="0"/>
              <a:t>Sends signal to host indicating that phase is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0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– phase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Waits for all Workers to indicate completion of phase 1</a:t>
            </a:r>
          </a:p>
          <a:p>
            <a:r>
              <a:rPr lang="en-GB" dirty="0" smtClean="0"/>
              <a:t>Create processes that run on host node and their net input channel ends, followed by the net output channel ends</a:t>
            </a:r>
          </a:p>
          <a:p>
            <a:r>
              <a:rPr lang="en-GB" dirty="0" smtClean="0"/>
              <a:t>Sends a signal to all the Workers </a:t>
            </a:r>
          </a:p>
          <a:p>
            <a:r>
              <a:rPr lang="en-GB" dirty="0" smtClean="0"/>
              <a:t>Host starts its own processes, which typically send work packets to the Workers and wait to receive responses back.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50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Worker - phase 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Workers create the net output channel ends</a:t>
            </a:r>
          </a:p>
          <a:p>
            <a:r>
              <a:rPr lang="en-GB" dirty="0" smtClean="0"/>
              <a:t>Start the Worker process they have been allocated</a:t>
            </a:r>
          </a:p>
          <a:p>
            <a:pPr lvl="1"/>
            <a:r>
              <a:rPr lang="en-GB" dirty="0" smtClean="0"/>
              <a:t>Typically receive work from host or other Worker nodes</a:t>
            </a:r>
          </a:p>
          <a:p>
            <a:pPr lvl="1"/>
            <a:r>
              <a:rPr lang="en-GB" dirty="0" smtClean="0"/>
              <a:t>Send results back</a:t>
            </a:r>
          </a:p>
          <a:p>
            <a:pPr lvl="1"/>
            <a:r>
              <a:rPr lang="en-GB" dirty="0" smtClean="0"/>
              <a:t>terminate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63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Channel Overview Loading</a:t>
            </a:r>
            <a:endParaRPr lang="en-GB" dirty="0"/>
          </a:p>
        </p:txBody>
      </p:sp>
      <p:grpSp>
        <p:nvGrpSpPr>
          <p:cNvPr id="3" name="Canvas 1091"/>
          <p:cNvGrpSpPr/>
          <p:nvPr/>
        </p:nvGrpSpPr>
        <p:grpSpPr>
          <a:xfrm>
            <a:off x="1445384" y="1689714"/>
            <a:ext cx="6438983" cy="3251454"/>
            <a:chOff x="0" y="0"/>
            <a:chExt cx="5486400" cy="244729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486400" cy="2447290"/>
            </a:xfrm>
            <a:prstGeom prst="rect">
              <a:avLst/>
            </a:prstGeom>
          </p:spPr>
        </p:sp>
        <p:sp>
          <p:nvSpPr>
            <p:cNvPr id="5" name="Text Box 1121"/>
            <p:cNvSpPr txBox="1"/>
            <p:nvPr/>
          </p:nvSpPr>
          <p:spPr>
            <a:xfrm>
              <a:off x="2627925" y="1685926"/>
              <a:ext cx="1104900" cy="53282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/1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        Host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913800" y="104720"/>
              <a:ext cx="590550" cy="914427"/>
              <a:chOff x="3913800" y="104775"/>
              <a:chExt cx="590550" cy="742950"/>
            </a:xfrm>
          </p:grpSpPr>
          <p:sp>
            <p:nvSpPr>
              <p:cNvPr id="19" name="Text Box 2"/>
              <p:cNvSpPr txBox="1"/>
              <p:nvPr/>
            </p:nvSpPr>
            <p:spPr>
              <a:xfrm>
                <a:off x="3913800" y="342811"/>
                <a:ext cx="590550" cy="50491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Node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    /1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209075" y="104775"/>
                <a:ext cx="0" cy="23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962025" y="114300"/>
              <a:ext cx="3247050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2025" y="123793"/>
              <a:ext cx="0" cy="1695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81075" y="1819276"/>
              <a:ext cx="1657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7" idx="2"/>
            </p:cNvCxnSpPr>
            <p:nvPr/>
          </p:nvCxnSpPr>
          <p:spPr>
            <a:xfrm flipH="1" flipV="1">
              <a:off x="2008800" y="1018505"/>
              <a:ext cx="848700" cy="6668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0"/>
              <a:endCxn id="15" idx="2"/>
            </p:cNvCxnSpPr>
            <p:nvPr/>
          </p:nvCxnSpPr>
          <p:spPr>
            <a:xfrm flipH="1" flipV="1">
              <a:off x="3152775" y="1018544"/>
              <a:ext cx="27600" cy="66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9" idx="2"/>
            </p:cNvCxnSpPr>
            <p:nvPr/>
          </p:nvCxnSpPr>
          <p:spPr>
            <a:xfrm flipV="1">
              <a:off x="3485175" y="1019147"/>
              <a:ext cx="723900" cy="666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713525" y="104740"/>
              <a:ext cx="590550" cy="913765"/>
              <a:chOff x="0" y="0"/>
              <a:chExt cx="590550" cy="742950"/>
            </a:xfrm>
          </p:grpSpPr>
          <p:sp>
            <p:nvSpPr>
              <p:cNvPr id="17" name="Text Box 2"/>
              <p:cNvSpPr txBox="1"/>
              <p:nvPr/>
            </p:nvSpPr>
            <p:spPr>
              <a:xfrm>
                <a:off x="0" y="238036"/>
                <a:ext cx="590550" cy="50491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Node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    /1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95275" y="0"/>
                <a:ext cx="0" cy="23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857500" y="104779"/>
              <a:ext cx="590550" cy="913765"/>
              <a:chOff x="0" y="0"/>
              <a:chExt cx="590550" cy="742950"/>
            </a:xfrm>
          </p:grpSpPr>
          <p:sp>
            <p:nvSpPr>
              <p:cNvPr id="15" name="Text Box 2"/>
              <p:cNvSpPr txBox="1"/>
              <p:nvPr/>
            </p:nvSpPr>
            <p:spPr>
              <a:xfrm>
                <a:off x="0" y="238036"/>
                <a:ext cx="590550" cy="50491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Node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    /1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95275" y="0"/>
                <a:ext cx="0" cy="23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02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70163"/>
          </a:xfrm>
        </p:spPr>
        <p:txBody>
          <a:bodyPr>
            <a:normAutofit/>
          </a:bodyPr>
          <a:lstStyle/>
          <a:p>
            <a:r>
              <a:rPr lang="en-GB" dirty="0" smtClean="0"/>
              <a:t>Channel Overview Operating</a:t>
            </a:r>
            <a:br>
              <a:rPr lang="en-GB" dirty="0" smtClean="0"/>
            </a:br>
            <a:r>
              <a:rPr lang="en-GB" dirty="0" smtClean="0"/>
              <a:t>Application Specific</a:t>
            </a:r>
            <a:endParaRPr lang="en-GB" dirty="0"/>
          </a:p>
        </p:txBody>
      </p:sp>
      <p:grpSp>
        <p:nvGrpSpPr>
          <p:cNvPr id="3" name="Canvas 1141"/>
          <p:cNvGrpSpPr/>
          <p:nvPr/>
        </p:nvGrpSpPr>
        <p:grpSpPr>
          <a:xfrm>
            <a:off x="1115616" y="2131532"/>
            <a:ext cx="6552728" cy="3881026"/>
            <a:chOff x="0" y="0"/>
            <a:chExt cx="5486400" cy="317182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486400" cy="3171825"/>
            </a:xfrm>
            <a:prstGeom prst="rect">
              <a:avLst/>
            </a:prstGeom>
          </p:spPr>
        </p:sp>
        <p:sp>
          <p:nvSpPr>
            <p:cNvPr id="5" name="Text Box 3"/>
            <p:cNvSpPr txBox="1"/>
            <p:nvPr/>
          </p:nvSpPr>
          <p:spPr>
            <a:xfrm>
              <a:off x="2599219" y="2551728"/>
              <a:ext cx="1963255" cy="54389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Host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324350" y="781050"/>
              <a:ext cx="542926" cy="120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876550" y="170477"/>
              <a:ext cx="741769" cy="1820248"/>
              <a:chOff x="2876550" y="170477"/>
              <a:chExt cx="741769" cy="1820248"/>
            </a:xfrm>
          </p:grpSpPr>
          <p:sp>
            <p:nvSpPr>
              <p:cNvPr id="18" name="Text Box 2"/>
              <p:cNvSpPr txBox="1"/>
              <p:nvPr/>
            </p:nvSpPr>
            <p:spPr>
              <a:xfrm>
                <a:off x="2876550" y="170477"/>
                <a:ext cx="741769" cy="61057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Node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 /100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9" name="Straight Arrow Connector 18"/>
              <p:cNvCxnSpPr>
                <a:stCxn id="8" idx="0"/>
              </p:cNvCxnSpPr>
              <p:nvPr/>
            </p:nvCxnSpPr>
            <p:spPr>
              <a:xfrm flipV="1">
                <a:off x="2951100" y="781050"/>
                <a:ext cx="105389" cy="1209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159"/>
            <p:cNvSpPr txBox="1"/>
            <p:nvPr/>
          </p:nvSpPr>
          <p:spPr>
            <a:xfrm>
              <a:off x="2599219" y="1990725"/>
              <a:ext cx="703761" cy="56100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Emitter</a:t>
              </a:r>
            </a:p>
          </p:txBody>
        </p:sp>
        <p:sp>
          <p:nvSpPr>
            <p:cNvPr id="9" name="Text Box 1160"/>
            <p:cNvSpPr txBox="1"/>
            <p:nvPr/>
          </p:nvSpPr>
          <p:spPr>
            <a:xfrm>
              <a:off x="3302979" y="1990725"/>
              <a:ext cx="1259495" cy="56100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/100   /101   /102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Arial"/>
                  <a:ea typeface="Calibri"/>
                  <a:cs typeface="Times New Roman"/>
                </a:rPr>
                <a:t>       Collector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66925" y="781050"/>
              <a:ext cx="1476375" cy="120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9" idx="0"/>
            </p:cNvCxnSpPr>
            <p:nvPr/>
          </p:nvCxnSpPr>
          <p:spPr>
            <a:xfrm>
              <a:off x="3417464" y="781050"/>
              <a:ext cx="515263" cy="120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133725" y="180000"/>
              <a:ext cx="1846875" cy="1810725"/>
              <a:chOff x="-1056927" y="0"/>
              <a:chExt cx="1847971" cy="1810793"/>
            </a:xfrm>
          </p:grpSpPr>
          <p:sp>
            <p:nvSpPr>
              <p:cNvPr id="16" name="Text Box 2"/>
              <p:cNvSpPr txBox="1"/>
              <p:nvPr/>
            </p:nvSpPr>
            <p:spPr>
              <a:xfrm>
                <a:off x="49275" y="0"/>
                <a:ext cx="741769" cy="61057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Node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Arial"/>
                    <a:ea typeface="Calibri"/>
                    <a:cs typeface="Times New Roman"/>
                  </a:rPr>
                  <a:t> /100</a:t>
                </a:r>
                <a:endParaRPr lang="en-GB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-1056927" y="610574"/>
                <a:ext cx="1286141" cy="1200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1515121" y="180000"/>
              <a:ext cx="1247129" cy="1810725"/>
              <a:chOff x="49275" y="0"/>
              <a:chExt cx="1247869" cy="1810793"/>
            </a:xfrm>
          </p:grpSpPr>
          <p:sp>
            <p:nvSpPr>
              <p:cNvPr id="14" name="Text Box 2"/>
              <p:cNvSpPr txBox="1"/>
              <p:nvPr/>
            </p:nvSpPr>
            <p:spPr>
              <a:xfrm>
                <a:off x="49275" y="0"/>
                <a:ext cx="741769" cy="61057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dirty="0">
                    <a:effectLst/>
                    <a:latin typeface="Arial"/>
                    <a:ea typeface="Calibri"/>
                    <a:cs typeface="Times New Roman"/>
                  </a:rPr>
                  <a:t>Node</a:t>
                </a:r>
                <a:endParaRPr lang="en-GB" sz="1200" dirty="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dirty="0">
                    <a:effectLst/>
                    <a:latin typeface="Arial"/>
                    <a:ea typeface="Calibri"/>
                    <a:cs typeface="Times New Roman"/>
                  </a:rPr>
                  <a:t> /100</a:t>
                </a:r>
                <a:endParaRPr lang="en-GB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29214" y="610574"/>
                <a:ext cx="1067930" cy="1200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81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 1 is used for connections between host and nodes</a:t>
            </a:r>
          </a:p>
          <a:p>
            <a:r>
              <a:rPr lang="en-GB" dirty="0" smtClean="0"/>
              <a:t>Workers have an any2one connection to host</a:t>
            </a:r>
          </a:p>
          <a:p>
            <a:pPr lvl="1"/>
            <a:r>
              <a:rPr lang="en-GB" dirty="0" smtClean="0"/>
              <a:t>Used to register with host</a:t>
            </a:r>
          </a:p>
          <a:p>
            <a:r>
              <a:rPr lang="en-GB" dirty="0" smtClean="0"/>
              <a:t>Host has many one2one connections with nodes</a:t>
            </a:r>
          </a:p>
          <a:p>
            <a:pPr lvl="1"/>
            <a:r>
              <a:rPr lang="en-GB" dirty="0" smtClean="0"/>
              <a:t>Used to load worker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6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1515</Words>
  <Application>Microsoft Office PowerPoint</Application>
  <PresentationFormat>On-screen Show (4:3)</PresentationFormat>
  <Paragraphs>634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Big Data, Multicore and Distributed Solutions</vt:lpstr>
      <vt:lpstr>Requirements</vt:lpstr>
      <vt:lpstr>Host Process – phase 1</vt:lpstr>
      <vt:lpstr>Worker - phase 1</vt:lpstr>
      <vt:lpstr>Host – phase 2</vt:lpstr>
      <vt:lpstr>Worker - phase  2</vt:lpstr>
      <vt:lpstr>Channel Overview Loading</vt:lpstr>
      <vt:lpstr>Channel Overview Operating Application Specific</vt:lpstr>
      <vt:lpstr>Port Usage</vt:lpstr>
      <vt:lpstr>Worker Object</vt:lpstr>
      <vt:lpstr>Worker Interface</vt:lpstr>
      <vt:lpstr>McPiWorker </vt:lpstr>
      <vt:lpstr>Application – Montecarlo π</vt:lpstr>
      <vt:lpstr>Parallelisation</vt:lpstr>
      <vt:lpstr>McPiCore</vt:lpstr>
      <vt:lpstr>McPiManager</vt:lpstr>
      <vt:lpstr>McPiWorker</vt:lpstr>
      <vt:lpstr>Host Processes</vt:lpstr>
      <vt:lpstr>Performance</vt:lpstr>
      <vt:lpstr>Detailed Timings</vt:lpstr>
      <vt:lpstr>Conclusions</vt:lpstr>
      <vt:lpstr>Concordance</vt:lpstr>
      <vt:lpstr>Processing – phase 1</vt:lpstr>
      <vt:lpstr>Processing - phase 2</vt:lpstr>
      <vt:lpstr>Processing - phase 3</vt:lpstr>
      <vt:lpstr>Processing - -phase 4</vt:lpstr>
      <vt:lpstr>Commentary</vt:lpstr>
      <vt:lpstr>Sequential versus Parallel</vt:lpstr>
      <vt:lpstr>Performance</vt:lpstr>
      <vt:lpstr>PowerPoint Presentation</vt:lpstr>
      <vt:lpstr>Larger Data Sets - Distribute</vt:lpstr>
      <vt:lpstr>Performance</vt:lpstr>
      <vt:lpstr>Speedup Analysis</vt:lpstr>
      <vt:lpstr>Data Transfer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Multicore and Scalable Solutions</dc:title>
  <dc:creator>Jon</dc:creator>
  <cp:lastModifiedBy>Jon</cp:lastModifiedBy>
  <cp:revision>17</cp:revision>
  <dcterms:created xsi:type="dcterms:W3CDTF">2014-02-23T13:55:43Z</dcterms:created>
  <dcterms:modified xsi:type="dcterms:W3CDTF">2014-02-23T16:15:05Z</dcterms:modified>
</cp:coreProperties>
</file>