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8" r:id="rId9"/>
    <p:sldId id="297" r:id="rId10"/>
    <p:sldId id="299" r:id="rId11"/>
    <p:sldId id="261" r:id="rId12"/>
    <p:sldId id="292" r:id="rId13"/>
    <p:sldId id="264" r:id="rId14"/>
    <p:sldId id="265" r:id="rId15"/>
    <p:sldId id="266" r:id="rId16"/>
    <p:sldId id="267" r:id="rId17"/>
    <p:sldId id="268" r:id="rId18"/>
    <p:sldId id="270" r:id="rId19"/>
    <p:sldId id="293" r:id="rId20"/>
    <p:sldId id="294" r:id="rId21"/>
    <p:sldId id="295" r:id="rId22"/>
    <p:sldId id="296" r:id="rId23"/>
    <p:sldId id="286" r:id="rId2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D0358-C4C9-4B27-A489-DA1B01CE5258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2" y="9443661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E23-48E7-417B-9357-FB22A8F9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5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5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2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2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6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83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2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6437-67C9-4D4C-A822-A85706F0F99A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FA05-33D0-40CB-AD6D-C4CC822CE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1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2304256"/>
          </a:xfrm>
        </p:spPr>
        <p:txBody>
          <a:bodyPr>
            <a:normAutofit/>
          </a:bodyPr>
          <a:lstStyle/>
          <a:p>
            <a:r>
              <a:rPr lang="en-GB" dirty="0" smtClean="0"/>
              <a:t>L8B Mobile Processes</a:t>
            </a:r>
            <a:br>
              <a:rPr lang="en-GB" dirty="0" smtClean="0"/>
            </a:br>
            <a:r>
              <a:rPr lang="en-GB" dirty="0" smtClean="0"/>
              <a:t>An Exercise in </a:t>
            </a:r>
            <a:br>
              <a:rPr lang="en-GB" dirty="0" smtClean="0"/>
            </a:br>
            <a:r>
              <a:rPr lang="en-GB" dirty="0" smtClean="0"/>
              <a:t>Ubiquitous Mobile 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ChapterExamples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/c19</a:t>
            </a:r>
          </a:p>
          <a:p>
            <a:r>
              <a:rPr lang="en-GB" dirty="0" smtClean="0"/>
              <a:t>Chapter 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44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Access Server – Responding to Requests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51520" y="908902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while (true) {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clientRequest</a:t>
            </a:r>
            <a:r>
              <a:rPr lang="en-GB" sz="1400" dirty="0"/>
              <a:t> = </a:t>
            </a:r>
            <a:r>
              <a:rPr lang="en-GB" sz="1400" dirty="0" err="1"/>
              <a:t>accessRequestChannel.read</a:t>
            </a:r>
            <a:r>
              <a:rPr lang="en-GB" sz="1400" dirty="0"/>
              <a:t>()</a:t>
            </a:r>
          </a:p>
          <a:p>
            <a:r>
              <a:rPr lang="en-GB" sz="1400" dirty="0" smtClean="0"/>
              <a:t>  if </a:t>
            </a:r>
            <a:r>
              <a:rPr lang="en-GB" sz="1400" dirty="0"/>
              <a:t>(</a:t>
            </a:r>
            <a:r>
              <a:rPr lang="en-GB" sz="1400" dirty="0" err="1"/>
              <a:t>clientRequest</a:t>
            </a:r>
            <a:r>
              <a:rPr lang="en-GB" sz="1400" dirty="0"/>
              <a:t> </a:t>
            </a:r>
            <a:r>
              <a:rPr lang="en-GB" sz="1400" dirty="0" err="1"/>
              <a:t>instanceof</a:t>
            </a:r>
            <a:r>
              <a:rPr lang="en-GB" sz="1400" dirty="0"/>
              <a:t> </a:t>
            </a:r>
            <a:r>
              <a:rPr lang="en-GB" sz="1400" dirty="0" err="1"/>
              <a:t>ClientLocation</a:t>
            </a:r>
            <a:r>
              <a:rPr lang="en-GB" sz="1400" dirty="0"/>
              <a:t>) </a:t>
            </a:r>
            <a:r>
              <a:rPr lang="en-GB" sz="1400" dirty="0" smtClean="0"/>
              <a:t>{	</a:t>
            </a:r>
            <a:r>
              <a:rPr lang="en-GB" sz="1400" dirty="0" smtClean="0">
                <a:solidFill>
                  <a:srgbClr val="0070C0"/>
                </a:solidFill>
              </a:rPr>
              <a:t>// new client so send them an </a:t>
            </a:r>
            <a:r>
              <a:rPr lang="en-GB" sz="1400" dirty="0" err="1" smtClean="0">
                <a:solidFill>
                  <a:srgbClr val="0070C0"/>
                </a:solidFill>
              </a:rPr>
              <a:t>AccessProcess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clientProcessLocation</a:t>
            </a:r>
            <a:r>
              <a:rPr lang="en-GB" sz="1400" dirty="0"/>
              <a:t> = </a:t>
            </a:r>
            <a:r>
              <a:rPr lang="en-GB" sz="1400" dirty="0" err="1"/>
              <a:t>clientRequest.processReceiveLocation</a:t>
            </a:r>
            <a:endParaRPr lang="en-GB" sz="1400" dirty="0"/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clientProcessChannel</a:t>
            </a:r>
            <a:r>
              <a:rPr lang="en-GB" sz="1400" dirty="0"/>
              <a:t> = NetChannel.one2net(</a:t>
            </a:r>
            <a:r>
              <a:rPr lang="en-GB" sz="1400" dirty="0" err="1"/>
              <a:t>clientProcessLocation</a:t>
            </a:r>
            <a:r>
              <a:rPr lang="en-GB" sz="1400" dirty="0"/>
              <a:t> )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accessProcess</a:t>
            </a:r>
            <a:r>
              <a:rPr lang="en-GB" sz="1400" dirty="0"/>
              <a:t> = new  </a:t>
            </a:r>
            <a:r>
              <a:rPr lang="en-GB" sz="1400" dirty="0" err="1"/>
              <a:t>AccessProcess</a:t>
            </a:r>
            <a:r>
              <a:rPr lang="en-GB" sz="1400" dirty="0"/>
              <a:t> ( </a:t>
            </a:r>
            <a:r>
              <a:rPr lang="en-GB" sz="1400" dirty="0" err="1"/>
              <a:t>accessRequestLocation:accessRequestLocation</a:t>
            </a:r>
            <a:r>
              <a:rPr lang="en-GB" sz="1400" dirty="0"/>
              <a:t>,</a:t>
            </a:r>
          </a:p>
          <a:p>
            <a:r>
              <a:rPr lang="en-GB" sz="1400" dirty="0"/>
              <a:t>   </a:t>
            </a:r>
            <a:r>
              <a:rPr lang="en-GB" sz="1400" dirty="0" smtClean="0"/>
              <a:t>                                                                            </a:t>
            </a:r>
            <a:r>
              <a:rPr lang="en-GB" sz="1400" dirty="0" err="1" smtClean="0"/>
              <a:t>processReceiveLocation</a:t>
            </a:r>
            <a:r>
              <a:rPr lang="en-GB" sz="1400" dirty="0"/>
              <a:t>: </a:t>
            </a:r>
            <a:r>
              <a:rPr lang="en-GB" sz="1400" dirty="0" err="1"/>
              <a:t>clientProcessLocation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clientProcessChannel.write</a:t>
            </a:r>
            <a:r>
              <a:rPr lang="en-GB" sz="1400" dirty="0" smtClean="0"/>
              <a:t> </a:t>
            </a:r>
            <a:r>
              <a:rPr lang="en-GB" sz="1400" dirty="0"/>
              <a:t>(</a:t>
            </a:r>
            <a:r>
              <a:rPr lang="en-GB" sz="1400" dirty="0" err="1"/>
              <a:t>accessProcess</a:t>
            </a:r>
            <a:r>
              <a:rPr lang="en-GB" sz="1400" dirty="0" smtClean="0"/>
              <a:t>)	</a:t>
            </a:r>
            <a:r>
              <a:rPr lang="en-GB" sz="1400" dirty="0" smtClean="0">
                <a:solidFill>
                  <a:srgbClr val="0070C0"/>
                </a:solidFill>
              </a:rPr>
              <a:t>// send </a:t>
            </a:r>
            <a:r>
              <a:rPr lang="en-GB" sz="1400" dirty="0" err="1" smtClean="0">
                <a:solidFill>
                  <a:srgbClr val="0070C0"/>
                </a:solidFill>
              </a:rPr>
              <a:t>accessProcess</a:t>
            </a:r>
            <a:r>
              <a:rPr lang="en-GB" sz="1400" dirty="0" smtClean="0">
                <a:solidFill>
                  <a:srgbClr val="0070C0"/>
                </a:solidFill>
              </a:rPr>
              <a:t> to client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}</a:t>
            </a:r>
            <a:endParaRPr lang="en-GB" sz="1400" dirty="0"/>
          </a:p>
          <a:p>
            <a:r>
              <a:rPr lang="en-GB" sz="1400" dirty="0" smtClean="0"/>
              <a:t>  if </a:t>
            </a:r>
            <a:r>
              <a:rPr lang="en-GB" sz="1400" dirty="0"/>
              <a:t>(</a:t>
            </a:r>
            <a:r>
              <a:rPr lang="en-GB" sz="1400" dirty="0" err="1"/>
              <a:t>clientRequest</a:t>
            </a:r>
            <a:r>
              <a:rPr lang="en-GB" sz="1400" dirty="0"/>
              <a:t> </a:t>
            </a:r>
            <a:r>
              <a:rPr lang="en-GB" sz="1400" dirty="0" err="1"/>
              <a:t>instanceof</a:t>
            </a:r>
            <a:r>
              <a:rPr lang="en-GB" sz="1400" dirty="0"/>
              <a:t> </a:t>
            </a:r>
            <a:r>
              <a:rPr lang="en-GB" sz="1400" dirty="0" err="1"/>
              <a:t>ClientRequestData</a:t>
            </a:r>
            <a:r>
              <a:rPr lang="en-GB" sz="1400" dirty="0"/>
              <a:t> ) </a:t>
            </a:r>
            <a:r>
              <a:rPr lang="en-GB" sz="1400" dirty="0" smtClean="0"/>
              <a:t>{  </a:t>
            </a:r>
            <a:r>
              <a:rPr lang="en-GB" sz="1400" dirty="0" smtClean="0">
                <a:solidFill>
                  <a:srgbClr val="0070C0"/>
                </a:solidFill>
              </a:rPr>
              <a:t>// deal with a service request from a client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serviceRequired</a:t>
            </a:r>
            <a:r>
              <a:rPr lang="en-GB" sz="1400" dirty="0"/>
              <a:t> = </a:t>
            </a:r>
            <a:r>
              <a:rPr lang="en-GB" sz="1400" dirty="0" err="1"/>
              <a:t>clientRequest.serviceRequired</a:t>
            </a:r>
            <a:endParaRPr lang="en-GB" sz="1400" dirty="0"/>
          </a:p>
          <a:p>
            <a:r>
              <a:rPr lang="en-GB" sz="1400" dirty="0" smtClean="0"/>
              <a:t>    switch </a:t>
            </a:r>
            <a:r>
              <a:rPr lang="en-GB" sz="1400" dirty="0"/>
              <a:t>(</a:t>
            </a:r>
            <a:r>
              <a:rPr lang="en-GB" sz="1400" dirty="0" err="1"/>
              <a:t>serviceRequired</a:t>
            </a:r>
            <a:r>
              <a:rPr lang="en-GB" sz="1400" dirty="0"/>
              <a:t>) </a:t>
            </a:r>
            <a:r>
              <a:rPr lang="en-GB" sz="1400" dirty="0" smtClean="0"/>
              <a:t>{	</a:t>
            </a:r>
            <a:r>
              <a:rPr lang="en-GB" sz="1400" dirty="0" smtClean="0">
                <a:solidFill>
                  <a:srgbClr val="0070C0"/>
                </a:solidFill>
              </a:rPr>
              <a:t>//  pass the client request to the required service process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  case </a:t>
            </a:r>
            <a:r>
              <a:rPr lang="en-GB" sz="1400" dirty="0"/>
              <a:t>"Service - A" :</a:t>
            </a:r>
          </a:p>
          <a:p>
            <a:r>
              <a:rPr lang="en-GB" sz="1400" dirty="0" smtClean="0"/>
              <a:t>        </a:t>
            </a:r>
            <a:r>
              <a:rPr lang="en-GB" sz="1400" dirty="0" err="1" smtClean="0"/>
              <a:t>requestAservice.write</a:t>
            </a:r>
            <a:r>
              <a:rPr lang="en-GB" sz="1400" dirty="0" smtClean="0"/>
              <a:t>(</a:t>
            </a:r>
            <a:r>
              <a:rPr lang="en-GB" sz="1400" dirty="0" err="1" smtClean="0"/>
              <a:t>clientRequest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     break</a:t>
            </a:r>
            <a:endParaRPr lang="en-GB" sz="1400" dirty="0"/>
          </a:p>
          <a:p>
            <a:r>
              <a:rPr lang="en-GB" sz="1400" dirty="0" smtClean="0"/>
              <a:t>      case </a:t>
            </a:r>
            <a:r>
              <a:rPr lang="en-GB" sz="1400" dirty="0"/>
              <a:t>"Service - B" :</a:t>
            </a:r>
          </a:p>
          <a:p>
            <a:r>
              <a:rPr lang="en-GB" sz="1400" dirty="0" smtClean="0"/>
              <a:t>        </a:t>
            </a:r>
            <a:r>
              <a:rPr lang="en-GB" sz="1400" dirty="0" err="1" smtClean="0"/>
              <a:t>requestBservice.write</a:t>
            </a:r>
            <a:r>
              <a:rPr lang="en-GB" sz="1400" dirty="0" smtClean="0"/>
              <a:t>(</a:t>
            </a:r>
            <a:r>
              <a:rPr lang="en-GB" sz="1400" dirty="0" err="1" smtClean="0"/>
              <a:t>clientRequest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     break</a:t>
            </a:r>
            <a:endParaRPr lang="en-GB" sz="1400" dirty="0"/>
          </a:p>
          <a:p>
            <a:r>
              <a:rPr lang="en-GB" sz="1400" dirty="0" smtClean="0"/>
              <a:t>      case </a:t>
            </a:r>
            <a:r>
              <a:rPr lang="en-GB" sz="1400" dirty="0"/>
              <a:t>"Service - C" :</a:t>
            </a:r>
          </a:p>
          <a:p>
            <a:r>
              <a:rPr lang="en-GB" sz="1400" dirty="0" smtClean="0"/>
              <a:t>        </a:t>
            </a:r>
            <a:r>
              <a:rPr lang="en-GB" sz="1400" dirty="0" err="1" smtClean="0"/>
              <a:t>requestCservice.write</a:t>
            </a:r>
            <a:r>
              <a:rPr lang="en-GB" sz="1400" dirty="0" smtClean="0"/>
              <a:t>(</a:t>
            </a:r>
            <a:r>
              <a:rPr lang="en-GB" sz="1400" dirty="0" err="1" smtClean="0"/>
              <a:t>clientRequest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     break</a:t>
            </a:r>
            <a:endParaRPr lang="en-GB" sz="1400" dirty="0"/>
          </a:p>
          <a:p>
            <a:r>
              <a:rPr lang="en-GB" sz="1400" dirty="0" smtClean="0"/>
              <a:t>      case </a:t>
            </a:r>
            <a:r>
              <a:rPr lang="en-GB" sz="1400" dirty="0"/>
              <a:t>"Group Location Service" :</a:t>
            </a:r>
          </a:p>
          <a:p>
            <a:r>
              <a:rPr lang="en-GB" sz="1400" dirty="0" smtClean="0"/>
              <a:t>        </a:t>
            </a:r>
            <a:r>
              <a:rPr lang="en-GB" sz="1400" dirty="0" err="1" smtClean="0"/>
              <a:t>requestGLservice.write</a:t>
            </a:r>
            <a:r>
              <a:rPr lang="en-GB" sz="1400" dirty="0" smtClean="0"/>
              <a:t>(</a:t>
            </a:r>
            <a:r>
              <a:rPr lang="en-GB" sz="1400" dirty="0" err="1" smtClean="0"/>
              <a:t>clientRequest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     break</a:t>
            </a:r>
            <a:endParaRPr lang="en-GB" sz="1400" dirty="0"/>
          </a:p>
          <a:p>
            <a:r>
              <a:rPr lang="en-GB" sz="1400" dirty="0" smtClean="0"/>
              <a:t>    }</a:t>
            </a:r>
            <a:endParaRPr lang="en-GB" sz="1400" dirty="0"/>
          </a:p>
          <a:p>
            <a:r>
              <a:rPr lang="en-GB" sz="1400" dirty="0" smtClean="0"/>
              <a:t>  } </a:t>
            </a:r>
            <a:endParaRPr lang="en-GB" sz="1400" dirty="0"/>
          </a:p>
          <a:p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Universal </a:t>
            </a:r>
            <a:r>
              <a:rPr lang="en-GB" dirty="0" smtClean="0"/>
              <a:t>Client - Capability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7544" y="945025"/>
            <a:ext cx="75608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class </a:t>
            </a:r>
            <a:r>
              <a:rPr lang="en-GB" sz="1400" dirty="0" err="1"/>
              <a:t>UCCapability</a:t>
            </a:r>
            <a:r>
              <a:rPr lang="en-GB" sz="1400" dirty="0"/>
              <a:t> implements </a:t>
            </a:r>
            <a:r>
              <a:rPr lang="en-GB" sz="1400" dirty="0" err="1"/>
              <a:t>CSProcess</a:t>
            </a:r>
            <a:r>
              <a:rPr lang="en-GB" sz="1400" dirty="0"/>
              <a:t> </a:t>
            </a:r>
            <a:r>
              <a:rPr lang="en-GB" sz="1400" dirty="0" smtClean="0"/>
              <a:t>{</a:t>
            </a:r>
            <a:endParaRPr lang="en-GB" sz="1400" dirty="0"/>
          </a:p>
          <a:p>
            <a:r>
              <a:rPr lang="en-GB" sz="1400" dirty="0"/>
              <a:t> </a:t>
            </a:r>
            <a:r>
              <a:rPr lang="en-GB" sz="1400" dirty="0" smtClean="0"/>
              <a:t>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200" dirty="0" err="1"/>
              <a:t>ChannelInput</a:t>
            </a:r>
            <a:r>
              <a:rPr lang="en-GB" sz="1400" dirty="0"/>
              <a:t> </a:t>
            </a:r>
            <a:r>
              <a:rPr lang="en-GB" sz="1400" dirty="0" err="1" smtClean="0"/>
              <a:t>receiveNodeIdentity</a:t>
            </a:r>
            <a:r>
              <a:rPr lang="en-GB" sz="1400" dirty="0" smtClean="0"/>
              <a:t>		</a:t>
            </a:r>
            <a:r>
              <a:rPr lang="en-GB" sz="1400" dirty="0" smtClean="0">
                <a:solidFill>
                  <a:srgbClr val="0070C0"/>
                </a:solidFill>
              </a:rPr>
              <a:t>// connection to GUI</a:t>
            </a:r>
            <a:r>
              <a:rPr lang="en-GB" sz="1400" dirty="0" smtClean="0"/>
              <a:t>  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networkBaseIP</a:t>
            </a:r>
            <a:r>
              <a:rPr lang="en-GB" sz="1400" dirty="0"/>
              <a:t> = "127.0.0</a:t>
            </a:r>
            <a:r>
              <a:rPr lang="en-GB" sz="1400" dirty="0" smtClean="0"/>
              <a:t>."</a:t>
            </a:r>
            <a:endParaRPr lang="en-GB" sz="1400" dirty="0"/>
          </a:p>
          <a:p>
            <a:r>
              <a:rPr lang="en-GB" sz="1400" dirty="0" smtClean="0"/>
              <a:t>  void </a:t>
            </a:r>
            <a:r>
              <a:rPr lang="en-GB" sz="1400" dirty="0"/>
              <a:t>run(){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clientINodeId</a:t>
            </a:r>
            <a:r>
              <a:rPr lang="en-GB" sz="1400" dirty="0"/>
              <a:t> = </a:t>
            </a:r>
            <a:r>
              <a:rPr lang="en-GB" sz="1400" dirty="0" err="1"/>
              <a:t>receiveNodeIdentity.read</a:t>
            </a:r>
            <a:r>
              <a:rPr lang="en-GB" sz="1400" dirty="0" smtClean="0"/>
              <a:t>()	</a:t>
            </a:r>
            <a:r>
              <a:rPr lang="en-GB" sz="1400" dirty="0" smtClean="0">
                <a:solidFill>
                  <a:srgbClr val="0070C0"/>
                </a:solidFill>
              </a:rPr>
              <a:t>// get IP address last part from GUI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clientIpAddress</a:t>
            </a:r>
            <a:r>
              <a:rPr lang="en-GB" sz="1400" dirty="0"/>
              <a:t> = </a:t>
            </a:r>
            <a:r>
              <a:rPr lang="en-GB" sz="1400" dirty="0" err="1"/>
              <a:t>networkBaseIP</a:t>
            </a:r>
            <a:r>
              <a:rPr lang="en-GB" sz="1400" dirty="0"/>
              <a:t> + </a:t>
            </a:r>
            <a:r>
              <a:rPr lang="en-GB" sz="1400" dirty="0" err="1"/>
              <a:t>clientINodeId</a:t>
            </a:r>
            <a:endParaRPr lang="en-GB" sz="1400" dirty="0"/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nodeAddr</a:t>
            </a:r>
            <a:r>
              <a:rPr lang="en-GB" sz="1400" dirty="0"/>
              <a:t> = new </a:t>
            </a:r>
            <a:r>
              <a:rPr lang="en-GB" sz="1400" dirty="0" err="1"/>
              <a:t>TCPIPNodeAddress</a:t>
            </a:r>
            <a:r>
              <a:rPr lang="en-GB" sz="1400" dirty="0"/>
              <a:t>(</a:t>
            </a:r>
            <a:r>
              <a:rPr lang="en-GB" sz="1400" dirty="0" err="1"/>
              <a:t>clientIpAddress</a:t>
            </a:r>
            <a:r>
              <a:rPr lang="en-GB" sz="1400" dirty="0" smtClean="0"/>
              <a:t>, </a:t>
            </a:r>
            <a:r>
              <a:rPr lang="en-GB" sz="1400" dirty="0" smtClean="0">
                <a:solidFill>
                  <a:srgbClr val="FF0000"/>
                </a:solidFill>
              </a:rPr>
              <a:t>1000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Node.getInstance</a:t>
            </a:r>
            <a:r>
              <a:rPr lang="en-GB" sz="1400" dirty="0"/>
              <a:t>().</a:t>
            </a:r>
            <a:r>
              <a:rPr lang="en-GB" sz="1400" dirty="0" err="1"/>
              <a:t>init</a:t>
            </a:r>
            <a:r>
              <a:rPr lang="en-GB" sz="1400" dirty="0"/>
              <a:t>(</a:t>
            </a:r>
            <a:r>
              <a:rPr lang="en-GB" sz="1400" dirty="0" err="1"/>
              <a:t>nodeAddr</a:t>
            </a:r>
            <a:r>
              <a:rPr lang="en-GB" sz="1400" dirty="0" smtClean="0"/>
              <a:t>)		</a:t>
            </a:r>
            <a:r>
              <a:rPr lang="en-GB" sz="1400" dirty="0" smtClean="0">
                <a:solidFill>
                  <a:srgbClr val="0070C0"/>
                </a:solidFill>
              </a:rPr>
              <a:t>//create node listening on port 1000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</a:t>
            </a:r>
            <a:r>
              <a:rPr lang="en-GB" sz="1400" dirty="0" smtClean="0">
                <a:solidFill>
                  <a:srgbClr val="0070C0"/>
                </a:solidFill>
              </a:rPr>
              <a:t>// </a:t>
            </a:r>
            <a:r>
              <a:rPr lang="en-GB" sz="1400" dirty="0">
                <a:solidFill>
                  <a:srgbClr val="0070C0"/>
                </a:solidFill>
              </a:rPr>
              <a:t>create channel on which to receive processes from server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processReceive</a:t>
            </a:r>
            <a:r>
              <a:rPr lang="en-GB" sz="1400" dirty="0"/>
              <a:t> = NetChannel.</a:t>
            </a:r>
            <a:r>
              <a:rPr lang="en-GB" sz="1400" i="1" dirty="0"/>
              <a:t>numberedNet2One(2)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processReceiveLocation</a:t>
            </a:r>
            <a:r>
              <a:rPr lang="en-GB" sz="1400" dirty="0"/>
              <a:t> = </a:t>
            </a:r>
            <a:r>
              <a:rPr lang="en-GB" sz="1400" dirty="0" err="1"/>
              <a:t>processReceive.</a:t>
            </a:r>
            <a:r>
              <a:rPr lang="en-GB" sz="1400" u="sng" dirty="0" err="1"/>
              <a:t>getLocation</a:t>
            </a:r>
            <a:r>
              <a:rPr lang="en-GB" sz="1400" u="sng" dirty="0"/>
              <a:t>()</a:t>
            </a:r>
          </a:p>
          <a:p>
            <a:r>
              <a:rPr lang="en-GB" sz="1400" dirty="0" smtClean="0"/>
              <a:t>   </a:t>
            </a:r>
            <a:r>
              <a:rPr lang="en-GB" sz="1400" dirty="0" smtClean="0">
                <a:solidFill>
                  <a:srgbClr val="0070C0"/>
                </a:solidFill>
              </a:rPr>
              <a:t>//</a:t>
            </a:r>
            <a:r>
              <a:rPr lang="en-GB" sz="1400" dirty="0">
                <a:solidFill>
                  <a:srgbClr val="0070C0"/>
                </a:solidFill>
              </a:rPr>
              <a:t>create default channel to access </a:t>
            </a:r>
            <a:r>
              <a:rPr lang="en-GB" sz="1400" dirty="0" smtClean="0">
                <a:solidFill>
                  <a:srgbClr val="0070C0"/>
                </a:solidFill>
              </a:rPr>
              <a:t>server using port 2345 and channel number 1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accessAddress</a:t>
            </a:r>
            <a:r>
              <a:rPr lang="en-GB" sz="1400" dirty="0"/>
              <a:t> = new </a:t>
            </a:r>
            <a:r>
              <a:rPr lang="en-GB" sz="1400" dirty="0" err="1"/>
              <a:t>TCPIPNodeAddress</a:t>
            </a:r>
            <a:r>
              <a:rPr lang="en-GB" sz="1400" dirty="0"/>
              <a:t>("127.0.0.1</a:t>
            </a:r>
            <a:r>
              <a:rPr lang="en-GB" sz="1400" dirty="0" smtClean="0"/>
              <a:t>", </a:t>
            </a:r>
            <a:r>
              <a:rPr lang="en-GB" sz="1400" dirty="0" smtClean="0">
                <a:solidFill>
                  <a:srgbClr val="FF0000"/>
                </a:solidFill>
              </a:rPr>
              <a:t>2345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toAccess</a:t>
            </a:r>
            <a:r>
              <a:rPr lang="en-GB" sz="1400" dirty="0"/>
              <a:t> = NetChannel.</a:t>
            </a:r>
            <a:r>
              <a:rPr lang="en-GB" sz="1400" i="1" dirty="0"/>
              <a:t>any2net(</a:t>
            </a:r>
            <a:r>
              <a:rPr lang="en-GB" sz="1400" i="1" dirty="0" err="1"/>
              <a:t>accessAddress</a:t>
            </a:r>
            <a:r>
              <a:rPr lang="en-GB" sz="1400" i="1" dirty="0"/>
              <a:t>, </a:t>
            </a:r>
            <a:r>
              <a:rPr lang="en-GB" sz="1400" dirty="0">
                <a:solidFill>
                  <a:srgbClr val="FF0000"/>
                </a:solidFill>
              </a:rPr>
              <a:t>1</a:t>
            </a:r>
            <a:r>
              <a:rPr lang="en-GB" sz="1400" i="1" dirty="0" smtClean="0"/>
              <a:t>)</a:t>
            </a:r>
          </a:p>
          <a:p>
            <a:r>
              <a:rPr lang="en-GB" sz="1400" i="1" dirty="0"/>
              <a:t> </a:t>
            </a:r>
            <a:r>
              <a:rPr lang="en-GB" sz="1400" i="1" dirty="0" smtClean="0"/>
              <a:t>  </a:t>
            </a:r>
            <a:r>
              <a:rPr lang="en-GB" sz="1400" dirty="0" smtClean="0">
                <a:solidFill>
                  <a:srgbClr val="0070C0"/>
                </a:solidFill>
              </a:rPr>
              <a:t>// create client location record and send to server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receiveLocation</a:t>
            </a:r>
            <a:r>
              <a:rPr lang="en-GB" sz="1400" dirty="0"/>
              <a:t> = new </a:t>
            </a:r>
            <a:r>
              <a:rPr lang="en-GB" sz="1400" dirty="0" err="1"/>
              <a:t>ClientLocation</a:t>
            </a:r>
            <a:r>
              <a:rPr lang="en-GB" sz="1400" dirty="0"/>
              <a:t> (</a:t>
            </a:r>
            <a:r>
              <a:rPr lang="en-GB" sz="1400" dirty="0" err="1"/>
              <a:t>processReceiveLocation</a:t>
            </a:r>
            <a:r>
              <a:rPr lang="en-GB" sz="1400" dirty="0"/>
              <a:t>: </a:t>
            </a:r>
            <a:r>
              <a:rPr lang="en-GB" sz="1400" dirty="0" err="1"/>
              <a:t>processReceiveLocation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toAccess.write</a:t>
            </a:r>
            <a:r>
              <a:rPr lang="en-GB" sz="1400" dirty="0" smtClean="0"/>
              <a:t>(</a:t>
            </a:r>
            <a:r>
              <a:rPr lang="en-GB" sz="1400" dirty="0" err="1" smtClean="0"/>
              <a:t>receiveLocation</a:t>
            </a:r>
            <a:r>
              <a:rPr lang="en-GB" sz="1400" dirty="0" smtClean="0"/>
              <a:t>)</a:t>
            </a:r>
          </a:p>
          <a:p>
            <a:r>
              <a:rPr lang="en-GB" sz="1400" dirty="0" smtClean="0"/>
              <a:t>   </a:t>
            </a:r>
            <a:r>
              <a:rPr lang="en-GB" sz="1400" dirty="0" smtClean="0">
                <a:solidFill>
                  <a:srgbClr val="0070C0"/>
                </a:solidFill>
              </a:rPr>
              <a:t>// read in access process and start it using </a:t>
            </a:r>
            <a:r>
              <a:rPr lang="en-GB" sz="1400" dirty="0" err="1" smtClean="0">
                <a:solidFill>
                  <a:srgbClr val="0070C0"/>
                </a:solidFill>
              </a:rPr>
              <a:t>ProcessManager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accessProcess</a:t>
            </a:r>
            <a:r>
              <a:rPr lang="en-GB" sz="1400" dirty="0"/>
              <a:t> = </a:t>
            </a:r>
            <a:r>
              <a:rPr lang="en-GB" sz="1400" dirty="0" err="1"/>
              <a:t>processReceive.read</a:t>
            </a:r>
            <a:r>
              <a:rPr lang="en-GB" sz="1400" dirty="0"/>
              <a:t>()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pmA</a:t>
            </a:r>
            <a:r>
              <a:rPr lang="en-GB" sz="1400" dirty="0"/>
              <a:t> = new </a:t>
            </a:r>
            <a:r>
              <a:rPr lang="en-GB" sz="1400" dirty="0" err="1"/>
              <a:t>ProcessManager</a:t>
            </a:r>
            <a:r>
              <a:rPr lang="en-GB" sz="1400" dirty="0"/>
              <a:t>(</a:t>
            </a:r>
            <a:r>
              <a:rPr lang="en-GB" sz="1400" dirty="0" err="1"/>
              <a:t>accessProcess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pmA.start</a:t>
            </a:r>
            <a:r>
              <a:rPr lang="en-GB" sz="1400" dirty="0" smtClean="0"/>
              <a:t>()</a:t>
            </a:r>
          </a:p>
          <a:p>
            <a:r>
              <a:rPr lang="en-GB" sz="1400" dirty="0" smtClean="0">
                <a:solidFill>
                  <a:srgbClr val="0070C0"/>
                </a:solidFill>
              </a:rPr>
              <a:t>    // Access Process will identify the Service </a:t>
            </a:r>
            <a:r>
              <a:rPr lang="en-GB" sz="1400" dirty="0">
                <a:solidFill>
                  <a:srgbClr val="0070C0"/>
                </a:solidFill>
              </a:rPr>
              <a:t>P</a:t>
            </a:r>
            <a:r>
              <a:rPr lang="en-GB" sz="1400" dirty="0" smtClean="0">
                <a:solidFill>
                  <a:srgbClr val="0070C0"/>
                </a:solidFill>
              </a:rPr>
              <a:t>rocess required which can now be read and started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serviceProcess</a:t>
            </a:r>
            <a:r>
              <a:rPr lang="en-GB" sz="1400" dirty="0"/>
              <a:t> = </a:t>
            </a:r>
            <a:r>
              <a:rPr lang="en-GB" sz="1400" dirty="0" err="1"/>
              <a:t>processReceive.read</a:t>
            </a:r>
            <a:r>
              <a:rPr lang="en-GB" sz="1400" dirty="0"/>
              <a:t>()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pmS</a:t>
            </a:r>
            <a:r>
              <a:rPr lang="en-GB" sz="1400" dirty="0"/>
              <a:t> = new </a:t>
            </a:r>
            <a:r>
              <a:rPr lang="en-GB" sz="1400" dirty="0" err="1"/>
              <a:t>ProcessManager</a:t>
            </a:r>
            <a:r>
              <a:rPr lang="en-GB" sz="1400" dirty="0"/>
              <a:t>(</a:t>
            </a:r>
            <a:r>
              <a:rPr lang="en-GB" sz="1400" dirty="0" err="1"/>
              <a:t>serviceProcess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</a:t>
            </a:r>
            <a:r>
              <a:rPr lang="en-GB" sz="1400" dirty="0" err="1" smtClean="0"/>
              <a:t>pmS.start</a:t>
            </a:r>
            <a:r>
              <a:rPr lang="en-GB" sz="1400" dirty="0"/>
              <a:t>()</a:t>
            </a:r>
          </a:p>
          <a:p>
            <a:r>
              <a:rPr lang="en-GB" sz="1400" dirty="0" smtClean="0"/>
              <a:t>  } </a:t>
            </a:r>
          </a:p>
          <a:p>
            <a:r>
              <a:rPr lang="en-GB" sz="1400" dirty="0" smtClean="0"/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071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 Client GUI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1556792"/>
            <a:ext cx="3209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802" y="2924944"/>
            <a:ext cx="7436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Normally the IP address of Mobile device would be determined automatically</a:t>
            </a:r>
          </a:p>
          <a:p>
            <a:r>
              <a:rPr lang="en-GB" dirty="0" smtClean="0"/>
              <a:t>In this case we just have to type in the last part of the IP address for </a:t>
            </a:r>
          </a:p>
          <a:p>
            <a:r>
              <a:rPr lang="en-GB" dirty="0"/>
              <a:t>d</a:t>
            </a:r>
            <a:r>
              <a:rPr lang="en-GB" dirty="0" smtClean="0"/>
              <a:t>emonstration purposes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0316" y="4005064"/>
            <a:ext cx="79007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Universal client is the only process that needs to be available on the mobile device</a:t>
            </a:r>
          </a:p>
          <a:p>
            <a:r>
              <a:rPr lang="en-GB" dirty="0"/>
              <a:t>a</a:t>
            </a:r>
            <a:r>
              <a:rPr lang="en-GB" dirty="0" smtClean="0"/>
              <a:t>t all times.  All other service process are loaded into the mobile device on an</a:t>
            </a:r>
          </a:p>
          <a:p>
            <a:r>
              <a:rPr lang="en-GB" dirty="0"/>
              <a:t>a</a:t>
            </a:r>
            <a:r>
              <a:rPr lang="en-GB" dirty="0" smtClean="0"/>
              <a:t>s needed basis.</a:t>
            </a:r>
          </a:p>
          <a:p>
            <a:endParaRPr lang="en-GB" dirty="0"/>
          </a:p>
          <a:p>
            <a:r>
              <a:rPr lang="en-GB" dirty="0" smtClean="0"/>
              <a:t>Thus any service provider just has to build a service infrastructure which has an </a:t>
            </a:r>
          </a:p>
          <a:p>
            <a:r>
              <a:rPr lang="en-GB" dirty="0" smtClean="0"/>
              <a:t>Access Server process running offering a connection on port :2345/1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53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Process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structure is used for all processes transferred from the server to a mobile device</a:t>
            </a:r>
          </a:p>
          <a:p>
            <a:r>
              <a:rPr lang="en-GB" dirty="0" smtClean="0"/>
              <a:t>Comprises</a:t>
            </a:r>
          </a:p>
          <a:p>
            <a:pPr lvl="1"/>
            <a:r>
              <a:rPr lang="en-GB" dirty="0" smtClean="0"/>
              <a:t>User Interface process</a:t>
            </a:r>
          </a:p>
          <a:p>
            <a:pPr lvl="2"/>
            <a:r>
              <a:rPr lang="en-GB" dirty="0" smtClean="0"/>
              <a:t>Implements the GUI the user will interact with</a:t>
            </a:r>
          </a:p>
          <a:p>
            <a:pPr lvl="1"/>
            <a:r>
              <a:rPr lang="en-GB" dirty="0" smtClean="0"/>
              <a:t>Capability process</a:t>
            </a:r>
          </a:p>
          <a:p>
            <a:pPr lvl="2"/>
            <a:r>
              <a:rPr lang="en-GB" dirty="0" smtClean="0"/>
              <a:t>Provides the required functionality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Process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1628800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AccessProcess</a:t>
            </a:r>
            <a:r>
              <a:rPr lang="en-GB" dirty="0"/>
              <a:t> implements </a:t>
            </a:r>
            <a:r>
              <a:rPr lang="en-GB" dirty="0" err="1"/>
              <a:t>CSProcess</a:t>
            </a:r>
            <a:r>
              <a:rPr lang="en-GB" dirty="0"/>
              <a:t>,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NetChannelLocation</a:t>
            </a:r>
            <a:r>
              <a:rPr lang="en-GB" dirty="0"/>
              <a:t> </a:t>
            </a:r>
            <a:r>
              <a:rPr lang="en-GB" dirty="0" err="1"/>
              <a:t>processReceiveLocation</a:t>
            </a:r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NetChannelLocation</a:t>
            </a:r>
            <a:r>
              <a:rPr lang="en-GB" dirty="0"/>
              <a:t> </a:t>
            </a:r>
            <a:r>
              <a:rPr lang="en-GB" dirty="0" err="1"/>
              <a:t>accessRequestLocation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  void </a:t>
            </a:r>
            <a:r>
              <a:rPr lang="en-GB" dirty="0"/>
              <a:t>run (){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buttonChannel</a:t>
            </a:r>
            <a:r>
              <a:rPr lang="en-GB" dirty="0"/>
              <a:t> = Channel.</a:t>
            </a:r>
            <a:r>
              <a:rPr lang="en-GB" i="1" dirty="0"/>
              <a:t>one2one(new </a:t>
            </a:r>
            <a:r>
              <a:rPr lang="en-GB" i="1" dirty="0" err="1"/>
              <a:t>OverWriteOldestBuffer</a:t>
            </a:r>
            <a:r>
              <a:rPr lang="en-GB" i="1" dirty="0"/>
              <a:t>(5))</a:t>
            </a:r>
          </a:p>
          <a:p>
            <a:r>
              <a:rPr lang="en-GB" dirty="0" smtClean="0"/>
              <a:t>    new </a:t>
            </a:r>
            <a:r>
              <a:rPr lang="en-GB" dirty="0"/>
              <a:t>PAR ([new </a:t>
            </a:r>
            <a:r>
              <a:rPr lang="en-GB" dirty="0" err="1"/>
              <a:t>AccessInterface</a:t>
            </a:r>
            <a:r>
              <a:rPr lang="en-GB" dirty="0"/>
              <a:t>( </a:t>
            </a:r>
            <a:r>
              <a:rPr lang="en-GB" dirty="0" err="1"/>
              <a:t>buttonEvents</a:t>
            </a:r>
            <a:r>
              <a:rPr lang="en-GB" dirty="0"/>
              <a:t>: </a:t>
            </a:r>
            <a:r>
              <a:rPr lang="en-GB" dirty="0" err="1"/>
              <a:t>buttonChannel.</a:t>
            </a:r>
            <a:r>
              <a:rPr lang="en-GB" u="sng" dirty="0" err="1"/>
              <a:t>out</a:t>
            </a:r>
            <a:r>
              <a:rPr lang="en-GB" u="sng" dirty="0"/>
              <a:t>()),</a:t>
            </a:r>
          </a:p>
          <a:p>
            <a:r>
              <a:rPr lang="en-GB" dirty="0"/>
              <a:t>        </a:t>
            </a:r>
            <a:r>
              <a:rPr lang="en-GB" dirty="0" smtClean="0"/>
              <a:t>                new </a:t>
            </a:r>
            <a:r>
              <a:rPr lang="en-GB" dirty="0" err="1"/>
              <a:t>AccessCapability</a:t>
            </a:r>
            <a:r>
              <a:rPr lang="en-GB" dirty="0"/>
              <a:t>( </a:t>
            </a:r>
            <a:r>
              <a:rPr lang="en-GB" dirty="0" err="1"/>
              <a:t>buttonEvents</a:t>
            </a:r>
            <a:r>
              <a:rPr lang="en-GB" dirty="0"/>
              <a:t>: buttonChannel.</a:t>
            </a:r>
            <a:r>
              <a:rPr lang="en-GB" u="sng" dirty="0"/>
              <a:t>in(),</a:t>
            </a:r>
          </a:p>
          <a:p>
            <a:r>
              <a:rPr lang="en-GB" dirty="0"/>
              <a:t>                    </a:t>
            </a:r>
            <a:r>
              <a:rPr lang="en-GB" dirty="0" smtClean="0"/>
              <a:t>                                             </a:t>
            </a:r>
            <a:r>
              <a:rPr lang="en-GB" dirty="0" err="1" smtClean="0"/>
              <a:t>processReceiveLocation</a:t>
            </a:r>
            <a:r>
              <a:rPr lang="en-GB" dirty="0"/>
              <a:t>: </a:t>
            </a:r>
            <a:r>
              <a:rPr lang="en-GB" dirty="0" err="1"/>
              <a:t>processReceiveLocation</a:t>
            </a:r>
            <a:r>
              <a:rPr lang="en-GB" dirty="0"/>
              <a:t>,</a:t>
            </a:r>
          </a:p>
          <a:p>
            <a:r>
              <a:rPr lang="en-GB" dirty="0" smtClean="0"/>
              <a:t>                                                                 </a:t>
            </a:r>
            <a:r>
              <a:rPr lang="en-GB" dirty="0" err="1" smtClean="0"/>
              <a:t>accessRequestLocation:accessRequestLocation</a:t>
            </a:r>
            <a:r>
              <a:rPr lang="en-GB" dirty="0"/>
              <a:t>)]).run()</a:t>
            </a:r>
          </a:p>
          <a:p>
            <a:r>
              <a:rPr lang="en-GB" dirty="0" smtClean="0"/>
              <a:t>  }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378741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processes </a:t>
            </a:r>
            <a:r>
              <a:rPr lang="en-GB" b="1" dirty="0" err="1" smtClean="0"/>
              <a:t>AccessCapability</a:t>
            </a:r>
            <a:r>
              <a:rPr lang="en-GB" b="1" dirty="0" smtClean="0"/>
              <a:t> </a:t>
            </a:r>
            <a:r>
              <a:rPr lang="en-GB" dirty="0" smtClean="0"/>
              <a:t>and</a:t>
            </a:r>
            <a:r>
              <a:rPr lang="en-GB" b="1" dirty="0" smtClean="0"/>
              <a:t> </a:t>
            </a:r>
            <a:r>
              <a:rPr lang="en-GB" b="1" dirty="0" err="1" smtClean="0"/>
              <a:t>AccessInterface</a:t>
            </a:r>
            <a:r>
              <a:rPr lang="en-GB" dirty="0" smtClean="0"/>
              <a:t>  are loaded dynamically as part of the </a:t>
            </a:r>
            <a:r>
              <a:rPr lang="en-GB" dirty="0" smtClean="0"/>
              <a:t>mobile process capability </a:t>
            </a:r>
            <a:r>
              <a:rPr lang="en-GB" dirty="0" smtClean="0"/>
              <a:t>as and when needed.  Further any internal class definitions to any other object will be transferred as required.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9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Access Client Capability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3528" y="119675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AccessCapability</a:t>
            </a:r>
            <a:r>
              <a:rPr lang="en-GB" dirty="0"/>
              <a:t> implements </a:t>
            </a:r>
            <a:r>
              <a:rPr lang="en-GB" dirty="0" err="1"/>
              <a:t>CSProcess</a:t>
            </a:r>
            <a:r>
              <a:rPr lang="en-GB" dirty="0"/>
              <a:t> {</a:t>
            </a:r>
          </a:p>
          <a:p>
            <a:endParaRPr lang="en-GB" dirty="0"/>
          </a:p>
          <a:p>
            <a:r>
              <a:rPr lang="en-GB" dirty="0" smtClean="0"/>
              <a:t>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ChannelInput</a:t>
            </a:r>
            <a:r>
              <a:rPr lang="en-GB" dirty="0"/>
              <a:t> </a:t>
            </a:r>
            <a:r>
              <a:rPr lang="en-GB" dirty="0" err="1" smtClean="0"/>
              <a:t>buttonEvents</a:t>
            </a:r>
            <a:r>
              <a:rPr lang="en-GB" dirty="0" smtClean="0"/>
              <a:t>	</a:t>
            </a:r>
            <a:r>
              <a:rPr lang="en-GB" dirty="0" smtClean="0"/>
              <a:t>	   </a:t>
            </a:r>
            <a:r>
              <a:rPr lang="en-GB" dirty="0" smtClean="0">
                <a:solidFill>
                  <a:srgbClr val="0070C0"/>
                </a:solidFill>
              </a:rPr>
              <a:t>//</a:t>
            </a:r>
            <a:r>
              <a:rPr lang="en-GB" dirty="0" smtClean="0">
                <a:solidFill>
                  <a:srgbClr val="0070C0"/>
                </a:solidFill>
              </a:rPr>
              <a:t>connection to GUI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NetChannelLocation</a:t>
            </a:r>
            <a:r>
              <a:rPr lang="en-GB" dirty="0"/>
              <a:t> </a:t>
            </a:r>
            <a:r>
              <a:rPr lang="en-GB" dirty="0" err="1" smtClean="0"/>
              <a:t>processReceiveLocation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// sent to Server in initial </a:t>
            </a:r>
            <a:r>
              <a:rPr lang="en-GB" dirty="0" err="1" smtClean="0">
                <a:solidFill>
                  <a:srgbClr val="0070C0"/>
                </a:solidFill>
              </a:rPr>
              <a:t>comms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NetChannelLocation</a:t>
            </a:r>
            <a:r>
              <a:rPr lang="en-GB" dirty="0"/>
              <a:t> </a:t>
            </a:r>
            <a:r>
              <a:rPr lang="en-GB" dirty="0" err="1" smtClean="0"/>
              <a:t>accessRequestLocation</a:t>
            </a:r>
            <a:r>
              <a:rPr lang="en-GB" dirty="0" smtClean="0"/>
              <a:t>   </a:t>
            </a:r>
            <a:r>
              <a:rPr lang="en-GB" dirty="0" smtClean="0">
                <a:solidFill>
                  <a:srgbClr val="0070C0"/>
                </a:solidFill>
              </a:rPr>
              <a:t>// net channel in server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 smtClean="0"/>
              <a:t>  void </a:t>
            </a:r>
            <a:r>
              <a:rPr lang="en-GB" dirty="0"/>
              <a:t>run (){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serviceRequired</a:t>
            </a:r>
            <a:r>
              <a:rPr lang="en-GB" dirty="0"/>
              <a:t> = </a:t>
            </a:r>
            <a:r>
              <a:rPr lang="en-GB" dirty="0" err="1"/>
              <a:t>buttonEvents.read</a:t>
            </a:r>
            <a:r>
              <a:rPr lang="en-GB" dirty="0" smtClean="0"/>
              <a:t>()	</a:t>
            </a:r>
            <a:r>
              <a:rPr lang="en-GB" dirty="0" smtClean="0">
                <a:solidFill>
                  <a:srgbClr val="0070C0"/>
                </a:solidFill>
              </a:rPr>
              <a:t>//get service required from GUI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  </a:t>
            </a:r>
            <a:r>
              <a:rPr lang="en-GB" dirty="0" smtClean="0">
                <a:solidFill>
                  <a:srgbClr val="0070C0"/>
                </a:solidFill>
              </a:rPr>
              <a:t>// create a </a:t>
            </a:r>
            <a:r>
              <a:rPr lang="en-GB" dirty="0" err="1" smtClean="0">
                <a:solidFill>
                  <a:srgbClr val="0070C0"/>
                </a:solidFill>
              </a:rPr>
              <a:t>clientRequest</a:t>
            </a:r>
            <a:r>
              <a:rPr lang="en-GB" dirty="0" smtClean="0">
                <a:solidFill>
                  <a:srgbClr val="0070C0"/>
                </a:solidFill>
              </a:rPr>
              <a:t> object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clientRequest</a:t>
            </a:r>
            <a:r>
              <a:rPr lang="en-GB" dirty="0"/>
              <a:t>  = new </a:t>
            </a:r>
            <a:r>
              <a:rPr lang="en-GB" dirty="0" err="1"/>
              <a:t>ClientRequestData</a:t>
            </a:r>
            <a:r>
              <a:rPr lang="en-GB" dirty="0" smtClean="0"/>
              <a:t>(</a:t>
            </a:r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processReceiveLocation</a:t>
            </a:r>
            <a:r>
              <a:rPr lang="en-GB" dirty="0"/>
              <a:t>: </a:t>
            </a:r>
            <a:r>
              <a:rPr lang="en-GB" dirty="0" err="1"/>
              <a:t>processReceiveLocation</a:t>
            </a:r>
            <a:r>
              <a:rPr lang="en-GB" dirty="0"/>
              <a:t>,</a:t>
            </a:r>
          </a:p>
          <a:p>
            <a:r>
              <a:rPr lang="en-GB" dirty="0"/>
              <a:t> </a:t>
            </a:r>
            <a:r>
              <a:rPr lang="en-GB" dirty="0" smtClean="0"/>
              <a:t>			</a:t>
            </a:r>
            <a:r>
              <a:rPr lang="en-GB" dirty="0" err="1" smtClean="0"/>
              <a:t>serviceRequired</a:t>
            </a:r>
            <a:r>
              <a:rPr lang="en-GB" dirty="0"/>
              <a:t>: </a:t>
            </a:r>
            <a:r>
              <a:rPr lang="en-GB" dirty="0" err="1"/>
              <a:t>serviceRequired</a:t>
            </a:r>
            <a:r>
              <a:rPr lang="en-GB" dirty="0"/>
              <a:t>)</a:t>
            </a:r>
          </a:p>
          <a:p>
            <a:r>
              <a:rPr lang="en-GB" dirty="0" smtClean="0"/>
              <a:t>    </a:t>
            </a:r>
            <a:r>
              <a:rPr lang="en-GB" dirty="0" smtClean="0">
                <a:solidFill>
                  <a:srgbClr val="0070C0"/>
                </a:solidFill>
              </a:rPr>
              <a:t>// create a net channel to server on which to send request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toAccess</a:t>
            </a:r>
            <a:r>
              <a:rPr lang="en-GB" dirty="0"/>
              <a:t> = NetChannel.any2net(</a:t>
            </a:r>
            <a:r>
              <a:rPr lang="en-GB" dirty="0" err="1"/>
              <a:t>accessRequestLocation</a:t>
            </a:r>
            <a:r>
              <a:rPr lang="en-GB" dirty="0"/>
              <a:t>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toAccess.write</a:t>
            </a:r>
            <a:r>
              <a:rPr lang="en-GB" dirty="0" smtClean="0"/>
              <a:t>(</a:t>
            </a:r>
            <a:r>
              <a:rPr lang="en-GB" dirty="0" err="1" smtClean="0"/>
              <a:t>clientRequest</a:t>
            </a:r>
            <a:r>
              <a:rPr lang="en-GB" dirty="0"/>
              <a:t>)</a:t>
            </a:r>
          </a:p>
          <a:p>
            <a:r>
              <a:rPr lang="en-GB" dirty="0" smtClean="0"/>
              <a:t>  }</a:t>
            </a:r>
            <a:endParaRPr lang="en-GB" dirty="0"/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3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Client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r>
              <a:rPr lang="en-GB" dirty="0" smtClean="0"/>
              <a:t>Process comprises several buttons</a:t>
            </a:r>
          </a:p>
          <a:p>
            <a:pPr lvl="1"/>
            <a:r>
              <a:rPr lang="en-GB" dirty="0" smtClean="0"/>
              <a:t>Identifies other services provided as A B and C</a:t>
            </a:r>
          </a:p>
          <a:p>
            <a:pPr lvl="1"/>
            <a:r>
              <a:rPr lang="en-GB" dirty="0" smtClean="0"/>
              <a:t>Group Location Service</a:t>
            </a:r>
          </a:p>
          <a:p>
            <a:pPr lvl="2"/>
            <a:r>
              <a:rPr lang="en-GB" dirty="0" smtClean="0"/>
              <a:t>Causes the server to send the Group Location Process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67" y="4005064"/>
            <a:ext cx="30003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0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of Pressing a 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specific service is requested </a:t>
            </a:r>
          </a:p>
          <a:p>
            <a:pPr lvl="1"/>
            <a:r>
              <a:rPr lang="en-GB" dirty="0" smtClean="0"/>
              <a:t>These are private to the server and cannot be accessed without using the Universal </a:t>
            </a:r>
            <a:r>
              <a:rPr lang="en-GB" dirty="0" smtClean="0"/>
              <a:t>Client and then the Access Process</a:t>
            </a:r>
            <a:endParaRPr lang="en-GB" dirty="0" smtClean="0"/>
          </a:p>
          <a:p>
            <a:r>
              <a:rPr lang="en-GB" dirty="0" smtClean="0"/>
              <a:t>The service is invoked in the same manner as the Universal Client was loaded.</a:t>
            </a:r>
          </a:p>
          <a:p>
            <a:r>
              <a:rPr lang="en-GB" dirty="0" smtClean="0"/>
              <a:t>The required process is loaded and then executed.</a:t>
            </a:r>
          </a:p>
          <a:p>
            <a:pPr lvl="1"/>
            <a:r>
              <a:rPr lang="en-GB" dirty="0" smtClean="0"/>
              <a:t>Such processes will already be pre-loaded with any required net channels and net channel locations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6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Group Location Client Process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88" y="1124744"/>
            <a:ext cx="3724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476170"/>
            <a:ext cx="83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Shows GUI after name of group has been typed in and the Server has </a:t>
            </a:r>
          </a:p>
          <a:p>
            <a:r>
              <a:rPr lang="en-GB" dirty="0" smtClean="0"/>
              <a:t>determined that the group does not yet exist.  So requests the location of the</a:t>
            </a:r>
          </a:p>
          <a:p>
            <a:r>
              <a:rPr lang="en-GB" dirty="0" smtClean="0"/>
              <a:t>Group so that later joiners can be told where to meet.  A subsequent person would see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53136"/>
            <a:ext cx="3238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7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Group Location Capability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7504" y="764704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class </a:t>
            </a:r>
            <a:r>
              <a:rPr lang="en-GB" sz="1400" dirty="0" err="1"/>
              <a:t>GLcapability</a:t>
            </a:r>
            <a:r>
              <a:rPr lang="en-GB" sz="1400" dirty="0"/>
              <a:t> implements </a:t>
            </a:r>
            <a:r>
              <a:rPr lang="en-GB" sz="1400" dirty="0" err="1"/>
              <a:t>CSProcess</a:t>
            </a:r>
            <a:r>
              <a:rPr lang="en-GB" sz="1400" dirty="0"/>
              <a:t>, </a:t>
            </a:r>
            <a:r>
              <a:rPr lang="en-GB" sz="1400" dirty="0" err="1"/>
              <a:t>Serializable</a:t>
            </a:r>
            <a:r>
              <a:rPr lang="en-GB" sz="1400" dirty="0"/>
              <a:t> </a:t>
            </a:r>
            <a:r>
              <a:rPr lang="en-GB" sz="1400" dirty="0" smtClean="0"/>
              <a:t>{</a:t>
            </a:r>
            <a:endParaRPr lang="en-GB" sz="1400" dirty="0"/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ChannelInput</a:t>
            </a:r>
            <a:r>
              <a:rPr lang="en-GB" sz="1400" dirty="0"/>
              <a:t> </a:t>
            </a:r>
            <a:r>
              <a:rPr lang="en-GB" sz="1400" dirty="0" err="1" smtClean="0"/>
              <a:t>nameChannel</a:t>
            </a:r>
            <a:r>
              <a:rPr lang="en-GB" sz="1400" dirty="0" smtClean="0"/>
              <a:t>	</a:t>
            </a:r>
            <a:r>
              <a:rPr lang="en-GB" sz="1400" dirty="0" smtClean="0">
                <a:solidFill>
                  <a:srgbClr val="0070C0"/>
                </a:solidFill>
              </a:rPr>
              <a:t>//GUI channels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ChannelInput</a:t>
            </a:r>
            <a:r>
              <a:rPr lang="en-GB" sz="1400" dirty="0"/>
              <a:t> </a:t>
            </a:r>
            <a:r>
              <a:rPr lang="en-GB" sz="1400" dirty="0" err="1"/>
              <a:t>locationChannel</a:t>
            </a:r>
            <a:endParaRPr lang="en-GB" sz="1400" dirty="0"/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ChannelOutput</a:t>
            </a:r>
            <a:r>
              <a:rPr lang="en-GB" sz="1400" dirty="0"/>
              <a:t> label1Config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ChannelOutput</a:t>
            </a:r>
            <a:r>
              <a:rPr lang="en-GB" sz="1400" dirty="0"/>
              <a:t> label2Config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NetChannelLocation</a:t>
            </a:r>
            <a:r>
              <a:rPr lang="en-GB" sz="1400" dirty="0"/>
              <a:t> </a:t>
            </a:r>
            <a:r>
              <a:rPr lang="en-GB" sz="1400" dirty="0" err="1" smtClean="0"/>
              <a:t>requestLocation</a:t>
            </a:r>
            <a:r>
              <a:rPr lang="en-GB" sz="1400" dirty="0" smtClean="0"/>
              <a:t>	</a:t>
            </a:r>
            <a:r>
              <a:rPr lang="en-GB" sz="1400" dirty="0" smtClean="0">
                <a:solidFill>
                  <a:srgbClr val="0070C0"/>
                </a:solidFill>
              </a:rPr>
              <a:t>//net channel to server initialised by server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void </a:t>
            </a:r>
            <a:r>
              <a:rPr lang="en-GB" sz="1400" dirty="0"/>
              <a:t>run(){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responseChannel</a:t>
            </a:r>
            <a:r>
              <a:rPr lang="en-GB" sz="1400" dirty="0"/>
              <a:t> = NetChannel.net2one</a:t>
            </a:r>
            <a:r>
              <a:rPr lang="en-GB" sz="1400" dirty="0" smtClean="0"/>
              <a:t>()	</a:t>
            </a:r>
            <a:r>
              <a:rPr lang="en-GB" sz="1400" dirty="0" smtClean="0">
                <a:solidFill>
                  <a:srgbClr val="0070C0"/>
                </a:solidFill>
              </a:rPr>
              <a:t>// create response channel in mobile device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responseLocation</a:t>
            </a:r>
            <a:r>
              <a:rPr lang="en-GB" sz="1400" dirty="0"/>
              <a:t> = </a:t>
            </a:r>
            <a:r>
              <a:rPr lang="en-GB" sz="1400" dirty="0" err="1"/>
              <a:t>responseChannel.getLocation</a:t>
            </a:r>
            <a:r>
              <a:rPr lang="en-GB" sz="1400" dirty="0"/>
              <a:t>()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requestChannel</a:t>
            </a:r>
            <a:r>
              <a:rPr lang="en-GB" sz="1400" dirty="0"/>
              <a:t> = NetChannel.any2net(</a:t>
            </a:r>
            <a:r>
              <a:rPr lang="en-GB" sz="1400" dirty="0" err="1"/>
              <a:t>requestLocation</a:t>
            </a:r>
            <a:r>
              <a:rPr lang="en-GB" sz="1400" dirty="0" smtClean="0"/>
              <a:t>)  </a:t>
            </a:r>
            <a:r>
              <a:rPr lang="en-GB" sz="1400" dirty="0" smtClean="0">
                <a:solidFill>
                  <a:srgbClr val="0070C0"/>
                </a:solidFill>
              </a:rPr>
              <a:t>// create connection to server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groupName</a:t>
            </a:r>
            <a:r>
              <a:rPr lang="en-GB" sz="1400" dirty="0"/>
              <a:t> = </a:t>
            </a:r>
            <a:r>
              <a:rPr lang="en-GB" sz="1400" dirty="0" err="1"/>
              <a:t>nameChannel.read</a:t>
            </a:r>
            <a:r>
              <a:rPr lang="en-GB" sz="1400" dirty="0" smtClean="0"/>
              <a:t>()		</a:t>
            </a:r>
            <a:r>
              <a:rPr lang="en-GB" sz="1400" dirty="0" smtClean="0">
                <a:solidFill>
                  <a:srgbClr val="0070C0"/>
                </a:solidFill>
              </a:rPr>
              <a:t>// get group name from user interface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</a:t>
            </a:r>
            <a:r>
              <a:rPr lang="en-GB" sz="1400" dirty="0" smtClean="0">
                <a:solidFill>
                  <a:srgbClr val="0070C0"/>
                </a:solidFill>
              </a:rPr>
              <a:t>// send group data to server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groupData</a:t>
            </a:r>
            <a:r>
              <a:rPr lang="en-GB" sz="1400" dirty="0"/>
              <a:t> = new </a:t>
            </a:r>
            <a:r>
              <a:rPr lang="en-GB" sz="1400" dirty="0" err="1"/>
              <a:t>GLdata</a:t>
            </a:r>
            <a:r>
              <a:rPr lang="en-GB" sz="1400" dirty="0"/>
              <a:t>( </a:t>
            </a:r>
            <a:r>
              <a:rPr lang="en-GB" sz="1400" dirty="0" err="1"/>
              <a:t>responseLocation</a:t>
            </a:r>
            <a:r>
              <a:rPr lang="en-GB" sz="1400" dirty="0"/>
              <a:t>: </a:t>
            </a:r>
            <a:r>
              <a:rPr lang="en-GB" sz="1400" dirty="0" err="1"/>
              <a:t>responseLocation</a:t>
            </a:r>
            <a:r>
              <a:rPr lang="en-GB" sz="1400" dirty="0" smtClean="0"/>
              <a:t>,  </a:t>
            </a:r>
            <a:r>
              <a:rPr lang="en-GB" sz="1400" dirty="0" err="1" smtClean="0"/>
              <a:t>groupName</a:t>
            </a:r>
            <a:r>
              <a:rPr lang="en-GB" sz="1400" dirty="0"/>
              <a:t>: </a:t>
            </a:r>
            <a:r>
              <a:rPr lang="en-GB" sz="1400" dirty="0" err="1"/>
              <a:t>groupName</a:t>
            </a:r>
            <a:r>
              <a:rPr lang="en-GB" sz="1400" dirty="0"/>
              <a:t>)  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requestChannel.write</a:t>
            </a:r>
            <a:r>
              <a:rPr lang="en-GB" sz="1400" dirty="0" smtClean="0"/>
              <a:t>(</a:t>
            </a:r>
            <a:r>
              <a:rPr lang="en-GB" sz="1400" dirty="0" err="1" smtClean="0"/>
              <a:t>groupData</a:t>
            </a:r>
            <a:r>
              <a:rPr lang="en-GB" sz="1400" dirty="0"/>
              <a:t>) 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replyData</a:t>
            </a:r>
            <a:r>
              <a:rPr lang="en-GB" sz="1400" dirty="0"/>
              <a:t> = </a:t>
            </a:r>
            <a:r>
              <a:rPr lang="en-GB" sz="1400" dirty="0" err="1"/>
              <a:t>responseChannel.read</a:t>
            </a:r>
            <a:r>
              <a:rPr lang="en-GB" sz="1400" dirty="0" smtClean="0"/>
              <a:t>()    		</a:t>
            </a:r>
            <a:r>
              <a:rPr lang="en-GB" sz="1400" dirty="0" smtClean="0">
                <a:solidFill>
                  <a:srgbClr val="0070C0"/>
                </a:solidFill>
              </a:rPr>
              <a:t>// and read the response from the server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if </a:t>
            </a:r>
            <a:r>
              <a:rPr lang="en-GB" sz="1400" dirty="0"/>
              <a:t>(</a:t>
            </a:r>
            <a:r>
              <a:rPr lang="en-GB" sz="1400" dirty="0" err="1"/>
              <a:t>replyData.location</a:t>
            </a:r>
            <a:r>
              <a:rPr lang="en-GB" sz="1400" dirty="0"/>
              <a:t> != null</a:t>
            </a:r>
            <a:r>
              <a:rPr lang="en-GB" sz="1400" dirty="0" smtClean="0"/>
              <a:t>){		</a:t>
            </a:r>
            <a:r>
              <a:rPr lang="en-GB" sz="1400" dirty="0" smtClean="0">
                <a:solidFill>
                  <a:srgbClr val="0070C0"/>
                </a:solidFill>
              </a:rPr>
              <a:t>// process a non null response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  label1Config.write</a:t>
            </a:r>
            <a:r>
              <a:rPr lang="en-GB" sz="1400" dirty="0"/>
              <a:t>("Meeting at")</a:t>
            </a:r>
          </a:p>
          <a:p>
            <a:r>
              <a:rPr lang="en-GB" sz="1400" dirty="0" smtClean="0"/>
              <a:t>      label2Config.write(</a:t>
            </a:r>
            <a:r>
              <a:rPr lang="en-GB" sz="1400" dirty="0" err="1" smtClean="0"/>
              <a:t>replyData.location</a:t>
            </a:r>
            <a:r>
              <a:rPr lang="en-GB" sz="1400" u="sng" dirty="0"/>
              <a:t>)</a:t>
            </a:r>
          </a:p>
          <a:p>
            <a:r>
              <a:rPr lang="en-GB" sz="1400" dirty="0" smtClean="0"/>
              <a:t>    } else {				</a:t>
            </a:r>
            <a:r>
              <a:rPr lang="en-GB" sz="1400" dirty="0" smtClean="0">
                <a:solidFill>
                  <a:srgbClr val="0070C0"/>
                </a:solidFill>
              </a:rPr>
              <a:t>// otherwise process a null response by getting location from GUI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  label1Config.write</a:t>
            </a:r>
            <a:r>
              <a:rPr lang="en-GB" sz="1400" dirty="0"/>
              <a:t>("Does not yet exist")</a:t>
            </a:r>
          </a:p>
          <a:p>
            <a:r>
              <a:rPr lang="en-GB" sz="1400" dirty="0" smtClean="0"/>
              <a:t>      label2Config.write</a:t>
            </a:r>
            <a:r>
              <a:rPr lang="en-GB" sz="1400" dirty="0"/>
              <a:t>("Type meeting location")</a:t>
            </a:r>
          </a:p>
          <a:p>
            <a:r>
              <a:rPr lang="en-GB" sz="1400" dirty="0" smtClean="0"/>
              <a:t>  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/>
              <a:t>location = </a:t>
            </a:r>
            <a:r>
              <a:rPr lang="en-GB" sz="1400" dirty="0" err="1"/>
              <a:t>locationChannel.read</a:t>
            </a:r>
            <a:r>
              <a:rPr lang="en-GB" sz="1400" dirty="0" smtClean="0"/>
              <a:t>()	</a:t>
            </a:r>
            <a:r>
              <a:rPr lang="en-GB" sz="1400" dirty="0" smtClean="0">
                <a:solidFill>
                  <a:srgbClr val="0070C0"/>
                </a:solidFill>
              </a:rPr>
              <a:t>//send location to server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      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newGroup</a:t>
            </a:r>
            <a:r>
              <a:rPr lang="en-GB" sz="1400" dirty="0"/>
              <a:t> = new </a:t>
            </a:r>
            <a:r>
              <a:rPr lang="en-GB" sz="1400" dirty="0" err="1"/>
              <a:t>GLdata</a:t>
            </a:r>
            <a:r>
              <a:rPr lang="en-GB" sz="1400" dirty="0"/>
              <a:t>( </a:t>
            </a:r>
            <a:r>
              <a:rPr lang="en-GB" sz="1400" dirty="0" err="1"/>
              <a:t>responseLocation</a:t>
            </a:r>
            <a:r>
              <a:rPr lang="en-GB" sz="1400" dirty="0"/>
              <a:t>: </a:t>
            </a:r>
            <a:r>
              <a:rPr lang="en-GB" sz="1400" dirty="0" err="1"/>
              <a:t>responseLocation</a:t>
            </a:r>
            <a:r>
              <a:rPr lang="en-GB" sz="1400" dirty="0" smtClean="0"/>
              <a:t>, </a:t>
            </a:r>
            <a:r>
              <a:rPr lang="en-GB" sz="1400" dirty="0" err="1" smtClean="0"/>
              <a:t>groupName</a:t>
            </a:r>
            <a:r>
              <a:rPr lang="en-GB" sz="1400" dirty="0"/>
              <a:t>: </a:t>
            </a:r>
            <a:r>
              <a:rPr lang="en-GB" sz="1400" dirty="0" err="1"/>
              <a:t>groupName</a:t>
            </a:r>
            <a:r>
              <a:rPr lang="en-GB" sz="1400" dirty="0" smtClean="0"/>
              <a:t>, location</a:t>
            </a:r>
            <a:r>
              <a:rPr lang="en-GB" sz="1400" dirty="0"/>
              <a:t>: location)</a:t>
            </a:r>
          </a:p>
          <a:p>
            <a:r>
              <a:rPr lang="en-GB" sz="1400" dirty="0" smtClean="0"/>
              <a:t>      </a:t>
            </a:r>
            <a:r>
              <a:rPr lang="en-GB" sz="1400" dirty="0" err="1" smtClean="0"/>
              <a:t>requestChannel.write</a:t>
            </a:r>
            <a:r>
              <a:rPr lang="en-GB" sz="1400" dirty="0" smtClean="0"/>
              <a:t>(</a:t>
            </a:r>
            <a:r>
              <a:rPr lang="en-GB" sz="1400" dirty="0" err="1" smtClean="0"/>
              <a:t>newGroup</a:t>
            </a:r>
            <a:r>
              <a:rPr lang="en-GB" sz="1400" dirty="0"/>
              <a:t>)</a:t>
            </a:r>
          </a:p>
          <a:p>
            <a:r>
              <a:rPr lang="en-GB" sz="1400" dirty="0" smtClean="0"/>
              <a:t>    }</a:t>
            </a:r>
            <a:endParaRPr lang="en-GB" sz="1400" dirty="0"/>
          </a:p>
          <a:p>
            <a:r>
              <a:rPr lang="en-GB" sz="1400" dirty="0" smtClean="0"/>
              <a:t>  }// </a:t>
            </a:r>
            <a:r>
              <a:rPr lang="en-GB" sz="1400" dirty="0"/>
              <a:t>end run</a:t>
            </a:r>
          </a:p>
          <a:p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9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to load processes into mobile devices that are dependant upon location</a:t>
            </a:r>
          </a:p>
          <a:p>
            <a:pPr lvl="1"/>
            <a:r>
              <a:rPr lang="en-GB" dirty="0" smtClean="0"/>
              <a:t>Providing context aware capability</a:t>
            </a:r>
          </a:p>
          <a:p>
            <a:pPr lvl="1"/>
            <a:r>
              <a:rPr lang="en-GB" dirty="0" smtClean="0"/>
              <a:t>Utilising </a:t>
            </a:r>
            <a:r>
              <a:rPr lang="en-GB" dirty="0" err="1" smtClean="0"/>
              <a:t>wi-fi</a:t>
            </a:r>
            <a:r>
              <a:rPr lang="en-GB" dirty="0" smtClean="0"/>
              <a:t> networks</a:t>
            </a:r>
          </a:p>
          <a:p>
            <a:pPr lvl="1"/>
            <a:r>
              <a:rPr lang="en-GB" dirty="0" smtClean="0"/>
              <a:t>Providing security because the mobile process and the related service provide encapsulated processing</a:t>
            </a:r>
          </a:p>
          <a:p>
            <a:pPr lvl="2"/>
            <a:r>
              <a:rPr lang="en-GB" dirty="0" smtClean="0"/>
              <a:t>Does not use an insecure web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05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Architecture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70241" y="1225343"/>
            <a:ext cx="8832850" cy="3278505"/>
          </a:xfrm>
          <a:prstGeom prst="rect">
            <a:avLst/>
          </a:prstGeom>
        </p:spPr>
      </p:sp>
      <p:grpSp>
        <p:nvGrpSpPr>
          <p:cNvPr id="9" name="Group 8"/>
          <p:cNvGrpSpPr/>
          <p:nvPr/>
        </p:nvGrpSpPr>
        <p:grpSpPr>
          <a:xfrm>
            <a:off x="584542" y="1293922"/>
            <a:ext cx="6869051" cy="4223309"/>
            <a:chOff x="584542" y="1293923"/>
            <a:chExt cx="5608305" cy="3086100"/>
          </a:xfrm>
        </p:grpSpPr>
        <p:sp>
          <p:nvSpPr>
            <p:cNvPr id="29" name="TextBox 2"/>
            <p:cNvSpPr txBox="1"/>
            <p:nvPr/>
          </p:nvSpPr>
          <p:spPr>
            <a:xfrm>
              <a:off x="584542" y="2747329"/>
              <a:ext cx="685799" cy="10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/>
              </a:r>
              <a:b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</a:br>
              <a:endParaRPr lang="en-GB" sz="16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Mobile</a:t>
              </a:r>
              <a:b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</a:b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Device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Box 5"/>
            <p:cNvSpPr txBox="1"/>
            <p:nvPr/>
          </p:nvSpPr>
          <p:spPr>
            <a:xfrm>
              <a:off x="3611887" y="2824193"/>
              <a:ext cx="671729" cy="786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Access</a:t>
              </a:r>
              <a:b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</a:b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Server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270341" y="3510857"/>
              <a:ext cx="23415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1"/>
            <p:cNvSpPr txBox="1"/>
            <p:nvPr/>
          </p:nvSpPr>
          <p:spPr>
            <a:xfrm>
              <a:off x="1384641" y="3267785"/>
              <a:ext cx="1943100" cy="6793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600" i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toAccess</a:t>
              </a:r>
              <a:endParaRPr lang="en-GB" sz="16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ClientLocation / ClientRequestData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1270341" y="2878391"/>
              <a:ext cx="2341546" cy="1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2"/>
            <p:cNvSpPr txBox="1"/>
            <p:nvPr/>
          </p:nvSpPr>
          <p:spPr>
            <a:xfrm>
              <a:off x="1498941" y="2696188"/>
              <a:ext cx="1828800" cy="6494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600" i="1" kern="1200" dirty="0" err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processReceive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Access </a:t>
              </a: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Process/Specific </a:t>
              </a: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Service Processes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TextBox 8"/>
            <p:cNvSpPr txBox="1"/>
            <p:nvPr/>
          </p:nvSpPr>
          <p:spPr>
            <a:xfrm>
              <a:off x="3977079" y="4023848"/>
              <a:ext cx="1839609" cy="356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Server – 127.0.0.1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3488432" y="3639513"/>
              <a:ext cx="2704415" cy="2197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:</a:t>
              </a: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2345/1 </a:t>
              </a:r>
              <a:r>
                <a:rPr lang="en-GB" sz="1600" kern="1200" dirty="0" smtClean="0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the only published address</a:t>
              </a:r>
              <a:endParaRPr lang="en-GB" sz="16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TextBox 17"/>
            <p:cNvSpPr txBox="1"/>
            <p:nvPr/>
          </p:nvSpPr>
          <p:spPr>
            <a:xfrm>
              <a:off x="3604610" y="1545347"/>
              <a:ext cx="703298" cy="1161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Service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      </a:t>
              </a: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TextBox 18"/>
            <p:cNvSpPr txBox="1"/>
            <p:nvPr/>
          </p:nvSpPr>
          <p:spPr>
            <a:xfrm>
              <a:off x="3611886" y="1329078"/>
              <a:ext cx="900061" cy="356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:</a:t>
              </a:r>
              <a:r>
                <a:rPr lang="en-GB" sz="1600" dirty="0" smtClean="0">
                  <a:solidFill>
                    <a:srgbClr val="000000"/>
                  </a:solidFill>
                  <a:latin typeface="Times New Roman"/>
                  <a:ea typeface="Times New Roman"/>
                </a:rPr>
                <a:t>4567</a:t>
              </a: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/1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947752" y="2707346"/>
              <a:ext cx="8507" cy="1172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4"/>
            <p:cNvSpPr txBox="1"/>
            <p:nvPr/>
          </p:nvSpPr>
          <p:spPr>
            <a:xfrm>
              <a:off x="4305735" y="2824839"/>
              <a:ext cx="1472852" cy="6249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i="1" kern="1200" dirty="0" err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requestService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 dirty="0" err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ClientRequestData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1270341" y="1942304"/>
              <a:ext cx="2341546" cy="9363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927442" y="1689199"/>
              <a:ext cx="2684443" cy="1058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7"/>
            <p:cNvSpPr txBox="1"/>
            <p:nvPr/>
          </p:nvSpPr>
          <p:spPr>
            <a:xfrm>
              <a:off x="1758377" y="2006295"/>
              <a:ext cx="1656273" cy="356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Process Specific data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Box 38"/>
            <p:cNvSpPr txBox="1"/>
            <p:nvPr/>
          </p:nvSpPr>
          <p:spPr>
            <a:xfrm>
              <a:off x="5103099" y="1540583"/>
              <a:ext cx="794750" cy="1161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Group Location Service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      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0" name="TextBox 39"/>
            <p:cNvSpPr txBox="1"/>
            <p:nvPr/>
          </p:nvSpPr>
          <p:spPr>
            <a:xfrm>
              <a:off x="5056580" y="1327510"/>
              <a:ext cx="900061" cy="356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:</a:t>
              </a:r>
              <a:r>
                <a:rPr lang="en-GB" sz="1600" dirty="0" smtClean="0">
                  <a:solidFill>
                    <a:srgbClr val="000000"/>
                  </a:solidFill>
                  <a:latin typeface="Times New Roman"/>
                  <a:ea typeface="Times New Roman"/>
                </a:rPr>
                <a:t>3456</a:t>
              </a: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/1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Elbow Connector 50"/>
            <p:cNvCxnSpPr/>
            <p:nvPr/>
          </p:nvCxnSpPr>
          <p:spPr>
            <a:xfrm flipV="1">
              <a:off x="4283616" y="2702582"/>
              <a:ext cx="1157228" cy="4344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270341" y="1677674"/>
              <a:ext cx="3831958" cy="1069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270341" y="2006285"/>
              <a:ext cx="3831962" cy="759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414650" y="1293923"/>
              <a:ext cx="2777157" cy="3085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098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Group Location Server – Initial Process Request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151262" y="980728"/>
            <a:ext cx="89644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// create the node on the server at port 3456 and create initial and request channels</a:t>
            </a:r>
          </a:p>
          <a:p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groupLocationServerAddress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(</a:t>
            </a:r>
            <a:r>
              <a:rPr lang="en-GB" dirty="0" err="1"/>
              <a:t>serverIP</a:t>
            </a:r>
            <a:r>
              <a:rPr lang="en-GB" dirty="0"/>
              <a:t>, 3456)</a:t>
            </a:r>
          </a:p>
          <a:p>
            <a:r>
              <a:rPr lang="en-GB" dirty="0" err="1"/>
              <a:t>Node.getInstance</a:t>
            </a:r>
            <a:r>
              <a:rPr lang="en-GB" dirty="0"/>
              <a:t>().</a:t>
            </a:r>
            <a:r>
              <a:rPr lang="en-GB" dirty="0" err="1"/>
              <a:t>init</a:t>
            </a:r>
            <a:r>
              <a:rPr lang="en-GB" dirty="0"/>
              <a:t>(</a:t>
            </a:r>
            <a:r>
              <a:rPr lang="en-GB" dirty="0" err="1"/>
              <a:t>groupLocationServerAddress</a:t>
            </a:r>
            <a:r>
              <a:rPr lang="en-GB" dirty="0"/>
              <a:t>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initialChannel</a:t>
            </a:r>
            <a:r>
              <a:rPr lang="en-GB" dirty="0"/>
              <a:t> = NetChannel.numberedNet2One(1)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requestChannel</a:t>
            </a:r>
            <a:r>
              <a:rPr lang="en-GB" dirty="0"/>
              <a:t> = NetChannel.numberedNet2One(2)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requestLocation</a:t>
            </a:r>
            <a:r>
              <a:rPr lang="en-GB" dirty="0"/>
              <a:t> = </a:t>
            </a:r>
            <a:r>
              <a:rPr lang="en-GB" dirty="0" err="1"/>
              <a:t>requestChannel.getLocation</a:t>
            </a:r>
            <a:r>
              <a:rPr lang="en-GB" dirty="0" smtClean="0"/>
              <a:t>()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// create the alternative over the input channels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glAlt</a:t>
            </a:r>
            <a:r>
              <a:rPr lang="en-GB" dirty="0"/>
              <a:t> = new ALT([</a:t>
            </a:r>
            <a:r>
              <a:rPr lang="en-GB" dirty="0" err="1"/>
              <a:t>initialChannel</a:t>
            </a:r>
            <a:r>
              <a:rPr lang="en-GB" dirty="0"/>
              <a:t>, </a:t>
            </a:r>
            <a:r>
              <a:rPr lang="en-GB" dirty="0" err="1"/>
              <a:t>requestChannel</a:t>
            </a:r>
            <a:r>
              <a:rPr lang="en-GB" dirty="0"/>
              <a:t>])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locationMap</a:t>
            </a:r>
            <a:r>
              <a:rPr lang="en-GB" dirty="0"/>
              <a:t> = </a:t>
            </a:r>
            <a:r>
              <a:rPr lang="en-GB" dirty="0" smtClean="0"/>
              <a:t>[:]		</a:t>
            </a:r>
            <a:r>
              <a:rPr lang="en-GB" dirty="0" smtClean="0">
                <a:solidFill>
                  <a:srgbClr val="0070C0"/>
                </a:solidFill>
              </a:rPr>
              <a:t>// the map that holds the group locations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while (true) {</a:t>
            </a:r>
          </a:p>
          <a:p>
            <a:r>
              <a:rPr lang="en-GB" dirty="0" smtClean="0"/>
              <a:t>  switch </a:t>
            </a:r>
            <a:r>
              <a:rPr lang="en-GB" dirty="0"/>
              <a:t>(</a:t>
            </a:r>
            <a:r>
              <a:rPr lang="en-GB" dirty="0" err="1"/>
              <a:t>glAlt.select</a:t>
            </a:r>
            <a:r>
              <a:rPr lang="en-GB" dirty="0"/>
              <a:t>()){</a:t>
            </a:r>
          </a:p>
          <a:p>
            <a:r>
              <a:rPr lang="en-GB" dirty="0" smtClean="0"/>
              <a:t>    case </a:t>
            </a:r>
            <a:r>
              <a:rPr lang="en-GB" dirty="0"/>
              <a:t>0: </a:t>
            </a:r>
            <a:r>
              <a:rPr lang="en-GB" dirty="0">
                <a:solidFill>
                  <a:srgbClr val="0070C0"/>
                </a:solidFill>
              </a:rPr>
              <a:t>// initial request</a:t>
            </a:r>
          </a:p>
          <a:p>
            <a:r>
              <a:rPr lang="en-GB" dirty="0" smtClean="0"/>
              <a:t>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request = </a:t>
            </a:r>
            <a:r>
              <a:rPr lang="en-GB" dirty="0" err="1"/>
              <a:t>initialChannel.read</a:t>
            </a:r>
            <a:r>
              <a:rPr lang="en-GB" dirty="0" smtClean="0"/>
              <a:t>()	</a:t>
            </a:r>
            <a:r>
              <a:rPr lang="en-GB" dirty="0" smtClean="0">
                <a:solidFill>
                  <a:srgbClr val="0070C0"/>
                </a:solidFill>
              </a:rPr>
              <a:t>// pass request on from access server</a:t>
            </a: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  // create net channel back to mobile device to send </a:t>
            </a:r>
            <a:r>
              <a:rPr lang="en-GB" dirty="0" err="1" smtClean="0">
                <a:solidFill>
                  <a:srgbClr val="0070C0"/>
                </a:solidFill>
              </a:rPr>
              <a:t>GLprocess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processSendChannel</a:t>
            </a:r>
            <a:r>
              <a:rPr lang="en-GB" dirty="0"/>
              <a:t> =NetChannel.one2net(</a:t>
            </a:r>
            <a:r>
              <a:rPr lang="en-GB" dirty="0" err="1"/>
              <a:t>request.processReceiveLocation</a:t>
            </a:r>
            <a:r>
              <a:rPr lang="en-GB" dirty="0" smtClean="0"/>
              <a:t>)</a:t>
            </a: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 // create new instance of </a:t>
            </a:r>
            <a:r>
              <a:rPr lang="en-GB" dirty="0" err="1" smtClean="0">
                <a:solidFill>
                  <a:srgbClr val="0070C0"/>
                </a:solidFill>
              </a:rPr>
              <a:t>GLProcess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glProcess</a:t>
            </a:r>
            <a:r>
              <a:rPr lang="en-GB" dirty="0"/>
              <a:t> = new </a:t>
            </a:r>
            <a:r>
              <a:rPr lang="en-GB" dirty="0" err="1"/>
              <a:t>GLprocess</a:t>
            </a:r>
            <a:r>
              <a:rPr lang="en-GB" dirty="0"/>
              <a:t>(</a:t>
            </a:r>
            <a:r>
              <a:rPr lang="en-GB" dirty="0" err="1"/>
              <a:t>requestLocation</a:t>
            </a:r>
            <a:r>
              <a:rPr lang="en-GB" dirty="0"/>
              <a:t>: </a:t>
            </a:r>
            <a:r>
              <a:rPr lang="en-GB" dirty="0" err="1"/>
              <a:t>requestLocation</a:t>
            </a:r>
            <a:r>
              <a:rPr lang="en-GB" dirty="0"/>
              <a:t>)</a:t>
            </a:r>
          </a:p>
          <a:p>
            <a:r>
              <a:rPr lang="en-GB" dirty="0" smtClean="0"/>
              <a:t>      </a:t>
            </a:r>
            <a:r>
              <a:rPr lang="en-GB" dirty="0" err="1" smtClean="0"/>
              <a:t>processSendChannel.write</a:t>
            </a:r>
            <a:r>
              <a:rPr lang="en-GB" dirty="0" smtClean="0"/>
              <a:t>(</a:t>
            </a:r>
            <a:r>
              <a:rPr lang="en-GB" dirty="0" err="1" smtClean="0"/>
              <a:t>glProcess</a:t>
            </a:r>
            <a:r>
              <a:rPr lang="en-GB" dirty="0" smtClean="0"/>
              <a:t>)	</a:t>
            </a:r>
            <a:r>
              <a:rPr lang="en-GB" dirty="0" smtClean="0">
                <a:solidFill>
                  <a:srgbClr val="0070C0"/>
                </a:solidFill>
              </a:rPr>
              <a:t>// write to mobile device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    break</a:t>
            </a:r>
            <a:endParaRPr lang="en-GB" dirty="0"/>
          </a:p>
          <a:p>
            <a:r>
              <a:rPr lang="en-GB" dirty="0" smtClean="0"/>
              <a:t>  }</a:t>
            </a:r>
            <a:endParaRPr lang="en-GB" dirty="0"/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6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Group Location Server – User Request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7544" y="1500378"/>
            <a:ext cx="86764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case 1: // request from user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requestData</a:t>
            </a:r>
            <a:r>
              <a:rPr lang="en-GB" dirty="0"/>
              <a:t> = </a:t>
            </a:r>
            <a:r>
              <a:rPr lang="en-GB" dirty="0" err="1"/>
              <a:t>requestChannel.read</a:t>
            </a:r>
            <a:r>
              <a:rPr lang="en-GB" dirty="0" smtClean="0"/>
              <a:t>()        </a:t>
            </a:r>
            <a:r>
              <a:rPr lang="en-GB" dirty="0" smtClean="0">
                <a:solidFill>
                  <a:srgbClr val="0070C0"/>
                </a:solidFill>
              </a:rPr>
              <a:t>// read request on request channel</a:t>
            </a: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// create response </a:t>
            </a:r>
            <a:r>
              <a:rPr lang="en-GB" dirty="0" err="1" smtClean="0">
                <a:solidFill>
                  <a:srgbClr val="0070C0"/>
                </a:solidFill>
              </a:rPr>
              <a:t>chnnael</a:t>
            </a:r>
            <a:r>
              <a:rPr lang="en-GB" dirty="0" smtClean="0">
                <a:solidFill>
                  <a:srgbClr val="0070C0"/>
                </a:solidFill>
              </a:rPr>
              <a:t> back to mobile device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responseChannel</a:t>
            </a:r>
            <a:r>
              <a:rPr lang="en-GB" dirty="0"/>
              <a:t> = </a:t>
            </a:r>
            <a:r>
              <a:rPr lang="en-GB" dirty="0" smtClean="0"/>
              <a:t>    NetChannel.one2net(</a:t>
            </a:r>
            <a:r>
              <a:rPr lang="en-GB" dirty="0" err="1" smtClean="0"/>
              <a:t>requestData.responseLocation</a:t>
            </a:r>
            <a:r>
              <a:rPr lang="en-GB" dirty="0"/>
              <a:t>)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groupName</a:t>
            </a:r>
            <a:r>
              <a:rPr lang="en-GB" dirty="0"/>
              <a:t> = </a:t>
            </a:r>
            <a:r>
              <a:rPr lang="en-GB" dirty="0" err="1" smtClean="0"/>
              <a:t>requestData.groupName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// name of group to search map for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if </a:t>
            </a:r>
            <a:r>
              <a:rPr lang="en-GB" dirty="0"/>
              <a:t>( </a:t>
            </a:r>
            <a:r>
              <a:rPr lang="en-GB" dirty="0" err="1"/>
              <a:t>locationMap.containsKey</a:t>
            </a:r>
            <a:r>
              <a:rPr lang="en-GB" dirty="0"/>
              <a:t>(</a:t>
            </a:r>
            <a:r>
              <a:rPr lang="en-GB" dirty="0" err="1"/>
              <a:t>groupName</a:t>
            </a:r>
            <a:r>
              <a:rPr lang="en-GB" dirty="0"/>
              <a:t>)){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requestData.location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locationMap</a:t>
            </a:r>
            <a:r>
              <a:rPr lang="en-GB" dirty="0"/>
              <a:t>[</a:t>
            </a:r>
            <a:r>
              <a:rPr lang="en-GB" dirty="0" err="1"/>
              <a:t>groupName</a:t>
            </a:r>
            <a:r>
              <a:rPr lang="en-GB" dirty="0" smtClean="0"/>
              <a:t>]  </a:t>
            </a:r>
            <a:r>
              <a:rPr lang="en-GB" dirty="0" smtClean="0">
                <a:solidFill>
                  <a:srgbClr val="0070C0"/>
                </a:solidFill>
              </a:rPr>
              <a:t>// group exists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  </a:t>
            </a:r>
            <a:r>
              <a:rPr lang="en-GB" dirty="0" err="1" smtClean="0"/>
              <a:t>responseChannel.write</a:t>
            </a:r>
            <a:r>
              <a:rPr lang="en-GB" dirty="0" smtClean="0"/>
              <a:t>(</a:t>
            </a:r>
            <a:r>
              <a:rPr lang="en-GB" dirty="0" err="1" smtClean="0"/>
              <a:t>requestData</a:t>
            </a:r>
            <a:r>
              <a:rPr lang="en-GB" dirty="0" smtClean="0"/>
              <a:t>)		</a:t>
            </a:r>
            <a:r>
              <a:rPr lang="en-GB" dirty="0" smtClean="0">
                <a:solidFill>
                  <a:srgbClr val="0070C0"/>
                </a:solidFill>
              </a:rPr>
              <a:t>//so write it back to mobile device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} else {  </a:t>
            </a:r>
            <a:r>
              <a:rPr lang="en-GB" dirty="0" smtClean="0">
                <a:solidFill>
                  <a:srgbClr val="0070C0"/>
                </a:solidFill>
              </a:rPr>
              <a:t>// enter dialogue to obtain location for this new group name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  </a:t>
            </a:r>
            <a:r>
              <a:rPr lang="en-GB" dirty="0" err="1" smtClean="0"/>
              <a:t>requestData.location</a:t>
            </a:r>
            <a:r>
              <a:rPr lang="en-GB" dirty="0" smtClean="0"/>
              <a:t> </a:t>
            </a:r>
            <a:r>
              <a:rPr lang="en-GB" dirty="0"/>
              <a:t>== null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responseChannel.write</a:t>
            </a:r>
            <a:r>
              <a:rPr lang="en-GB" dirty="0" smtClean="0"/>
              <a:t>(</a:t>
            </a:r>
            <a:r>
              <a:rPr lang="en-GB" dirty="0" err="1" smtClean="0"/>
              <a:t>requestData</a:t>
            </a:r>
            <a:r>
              <a:rPr lang="en-GB" dirty="0"/>
              <a:t>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requestData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requestChannel.read</a:t>
            </a:r>
            <a:r>
              <a:rPr lang="en-GB" dirty="0"/>
              <a:t>()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groupName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requestData.groupName</a:t>
            </a:r>
            <a:endParaRPr lang="en-GB" dirty="0"/>
          </a:p>
          <a:p>
            <a:r>
              <a:rPr lang="en-GB" dirty="0" smtClean="0"/>
              <a:t>    location </a:t>
            </a:r>
            <a:r>
              <a:rPr lang="en-GB" dirty="0"/>
              <a:t>= </a:t>
            </a:r>
            <a:r>
              <a:rPr lang="en-GB" dirty="0" err="1"/>
              <a:t>requestData.location</a:t>
            </a:r>
            <a:endParaRPr lang="en-GB" dirty="0"/>
          </a:p>
          <a:p>
            <a:r>
              <a:rPr lang="en-GB" dirty="0" smtClean="0"/>
              <a:t>    </a:t>
            </a:r>
            <a:r>
              <a:rPr lang="en-GB" dirty="0" err="1" smtClean="0"/>
              <a:t>locationMap.put</a:t>
            </a:r>
            <a:r>
              <a:rPr lang="en-GB" dirty="0" smtClean="0"/>
              <a:t>(</a:t>
            </a:r>
            <a:r>
              <a:rPr lang="en-GB" dirty="0" err="1" smtClean="0"/>
              <a:t>groupName</a:t>
            </a:r>
            <a:r>
              <a:rPr lang="en-GB" dirty="0"/>
              <a:t>, location)</a:t>
            </a:r>
          </a:p>
          <a:p>
            <a:r>
              <a:rPr lang="en-GB" dirty="0" smtClean="0"/>
              <a:t>  }</a:t>
            </a:r>
            <a:endParaRPr lang="en-GB" dirty="0"/>
          </a:p>
          <a:p>
            <a:r>
              <a:rPr lang="en-GB" dirty="0" smtClean="0"/>
              <a:t>  break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6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363272" cy="547260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Using a smart phone</a:t>
            </a:r>
          </a:p>
          <a:p>
            <a:pPr lvl="1"/>
            <a:r>
              <a:rPr lang="en-GB" dirty="0" smtClean="0"/>
              <a:t>Access to hospital systems based upon location and user of the device.</a:t>
            </a:r>
          </a:p>
          <a:p>
            <a:pPr lvl="2"/>
            <a:r>
              <a:rPr lang="en-GB" dirty="0" smtClean="0"/>
              <a:t>No </a:t>
            </a:r>
            <a:r>
              <a:rPr lang="en-GB" dirty="0" smtClean="0"/>
              <a:t>medical </a:t>
            </a:r>
            <a:r>
              <a:rPr lang="en-GB" dirty="0" smtClean="0"/>
              <a:t>data is stored on the device</a:t>
            </a:r>
          </a:p>
          <a:p>
            <a:pPr lvl="1"/>
            <a:r>
              <a:rPr lang="en-GB" dirty="0" smtClean="0"/>
              <a:t>More information in museums and Galleries</a:t>
            </a:r>
          </a:p>
          <a:p>
            <a:pPr lvl="1"/>
            <a:r>
              <a:rPr lang="en-GB" dirty="0" smtClean="0"/>
              <a:t>Helping partially sited people navigate a supermarket</a:t>
            </a:r>
          </a:p>
          <a:p>
            <a:r>
              <a:rPr lang="en-GB" dirty="0" smtClean="0"/>
              <a:t>These have been implemented in previous projects using a PDA rather than a Smart </a:t>
            </a:r>
            <a:r>
              <a:rPr lang="en-GB" dirty="0" smtClean="0"/>
              <a:t>Phone</a:t>
            </a:r>
          </a:p>
          <a:p>
            <a:r>
              <a:rPr lang="en-GB" dirty="0" smtClean="0"/>
              <a:t>Android implementation of this infrastructure has been constructed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GB" dirty="0" smtClean="0"/>
              <a:t>Person moves into a new </a:t>
            </a:r>
            <a:r>
              <a:rPr lang="en-GB" dirty="0" err="1" smtClean="0"/>
              <a:t>wi-fi</a:t>
            </a:r>
            <a:r>
              <a:rPr lang="en-GB" dirty="0" smtClean="0"/>
              <a:t> network area</a:t>
            </a:r>
          </a:p>
          <a:p>
            <a:r>
              <a:rPr lang="en-GB" dirty="0" smtClean="0"/>
              <a:t>Mobile device determines if there are any applicable processes that can be downloaded</a:t>
            </a:r>
          </a:p>
          <a:p>
            <a:r>
              <a:rPr lang="en-GB" dirty="0" smtClean="0"/>
              <a:t>Any loadable process is downloaded and executed</a:t>
            </a:r>
          </a:p>
          <a:p>
            <a:r>
              <a:rPr lang="en-GB" dirty="0" smtClean="0"/>
              <a:t>Enables interaction with the local environment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51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Airport provides a service for passengers</a:t>
            </a:r>
          </a:p>
          <a:p>
            <a:pPr lvl="1"/>
            <a:r>
              <a:rPr lang="en-GB" dirty="0" smtClean="0"/>
              <a:t>Enables groups flying together to find out where their colleagues are in the airport.</a:t>
            </a:r>
          </a:p>
          <a:p>
            <a:pPr lvl="1"/>
            <a:r>
              <a:rPr lang="en-GB" dirty="0" smtClean="0"/>
              <a:t>The first person to arrive registers the group’s location with the service</a:t>
            </a:r>
          </a:p>
          <a:p>
            <a:pPr lvl="2"/>
            <a:r>
              <a:rPr lang="en-GB" dirty="0" smtClean="0"/>
              <a:t>Starbucks</a:t>
            </a:r>
          </a:p>
          <a:p>
            <a:pPr lvl="2"/>
            <a:r>
              <a:rPr lang="en-GB" dirty="0" err="1" smtClean="0"/>
              <a:t>Weatherspoons</a:t>
            </a:r>
            <a:endParaRPr lang="en-GB" dirty="0" smtClean="0"/>
          </a:p>
          <a:p>
            <a:pPr lvl="2"/>
            <a:r>
              <a:rPr lang="en-GB" dirty="0" smtClean="0"/>
              <a:t>Café or restaurant name</a:t>
            </a:r>
          </a:p>
          <a:p>
            <a:pPr lvl="1"/>
            <a:r>
              <a:rPr lang="en-GB" dirty="0" smtClean="0"/>
              <a:t>Subsequent colleagues can find out where the group is collecting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65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Implemented using the package </a:t>
            </a:r>
            <a:r>
              <a:rPr lang="en-GB" b="1" dirty="0" smtClean="0"/>
              <a:t>net2</a:t>
            </a:r>
          </a:p>
          <a:p>
            <a:r>
              <a:rPr lang="en-GB" dirty="0" smtClean="0"/>
              <a:t>Any mobile process must</a:t>
            </a:r>
          </a:p>
          <a:p>
            <a:pPr lvl="1"/>
            <a:r>
              <a:rPr lang="en-GB" dirty="0" smtClean="0"/>
              <a:t>Be implemented in Java</a:t>
            </a:r>
          </a:p>
          <a:p>
            <a:pPr lvl="2"/>
            <a:r>
              <a:rPr lang="en-GB" dirty="0" smtClean="0"/>
              <a:t>The groovy library is too large and complex to run on mobile devices</a:t>
            </a:r>
          </a:p>
          <a:p>
            <a:pPr lvl="2"/>
            <a:r>
              <a:rPr lang="en-GB" dirty="0" smtClean="0"/>
              <a:t>But for demo purposes all processes use Groovy</a:t>
            </a:r>
          </a:p>
          <a:p>
            <a:pPr lvl="1"/>
            <a:r>
              <a:rPr lang="en-GB" dirty="0" smtClean="0"/>
              <a:t>May have to create net channels dynamically</a:t>
            </a:r>
          </a:p>
          <a:p>
            <a:r>
              <a:rPr lang="en-GB" dirty="0" smtClean="0"/>
              <a:t>The mobile device has to run a process that scans for networks and their Wireless Access Points called Universal Client</a:t>
            </a:r>
          </a:p>
        </p:txBody>
      </p:sp>
    </p:spTree>
    <p:extLst>
      <p:ext uri="{BB962C8B-B14F-4D97-AF65-F5344CB8AC3E}">
        <p14:creationId xmlns:p14="http://schemas.microsoft.com/office/powerpoint/2010/main" val="98908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Operating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Mobile device detects a wireless access point</a:t>
            </a:r>
          </a:p>
          <a:p>
            <a:pPr lvl="1"/>
            <a:r>
              <a:rPr lang="en-GB" dirty="0" smtClean="0"/>
              <a:t>Obtains its IP address</a:t>
            </a:r>
          </a:p>
          <a:p>
            <a:pPr lvl="2"/>
            <a:r>
              <a:rPr lang="en-GB" dirty="0"/>
              <a:t>C</a:t>
            </a:r>
            <a:r>
              <a:rPr lang="en-GB" dirty="0" smtClean="0"/>
              <a:t>onnects to the universal access server running on node </a:t>
            </a:r>
          </a:p>
          <a:p>
            <a:pPr lvl="2"/>
            <a:r>
              <a:rPr lang="en-GB" dirty="0" smtClean="0"/>
              <a:t>Using the default port 2345 channel number 1</a:t>
            </a:r>
          </a:p>
          <a:p>
            <a:pPr lvl="1"/>
            <a:r>
              <a:rPr lang="en-GB" dirty="0" smtClean="0"/>
              <a:t>Universal access service, provided by all such service providers</a:t>
            </a:r>
          </a:p>
          <a:p>
            <a:pPr lvl="2"/>
            <a:r>
              <a:rPr lang="en-GB" dirty="0" smtClean="0"/>
              <a:t>All such providers will use same port and channel number</a:t>
            </a:r>
          </a:p>
          <a:p>
            <a:pPr lvl="1"/>
            <a:r>
              <a:rPr lang="en-GB" dirty="0" smtClean="0"/>
              <a:t>Builds the required input and output channels with the server</a:t>
            </a:r>
          </a:p>
          <a:p>
            <a:pPr lvl="2"/>
            <a:r>
              <a:rPr lang="en-GB" dirty="0" smtClean="0"/>
              <a:t>Downloads and runs the initial Access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Architecture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70241" y="1225343"/>
            <a:ext cx="8832850" cy="3278505"/>
          </a:xfrm>
          <a:prstGeom prst="rect">
            <a:avLst/>
          </a:prstGeom>
        </p:spPr>
      </p:sp>
      <p:grpSp>
        <p:nvGrpSpPr>
          <p:cNvPr id="9" name="Group 8"/>
          <p:cNvGrpSpPr/>
          <p:nvPr/>
        </p:nvGrpSpPr>
        <p:grpSpPr>
          <a:xfrm>
            <a:off x="584542" y="1293922"/>
            <a:ext cx="6579746" cy="4223309"/>
            <a:chOff x="584542" y="1293923"/>
            <a:chExt cx="5372099" cy="3086100"/>
          </a:xfrm>
        </p:grpSpPr>
        <p:sp>
          <p:nvSpPr>
            <p:cNvPr id="29" name="TextBox 2"/>
            <p:cNvSpPr txBox="1"/>
            <p:nvPr/>
          </p:nvSpPr>
          <p:spPr>
            <a:xfrm>
              <a:off x="584542" y="2747329"/>
              <a:ext cx="685799" cy="10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/>
              </a:r>
              <a:b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</a:br>
              <a:endParaRPr lang="en-GB" sz="16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Mobile</a:t>
              </a:r>
              <a:b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</a:b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Device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Box 5"/>
            <p:cNvSpPr txBox="1"/>
            <p:nvPr/>
          </p:nvSpPr>
          <p:spPr>
            <a:xfrm>
              <a:off x="3611887" y="2824193"/>
              <a:ext cx="671729" cy="786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Access</a:t>
              </a:r>
              <a:b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</a:b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Server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270341" y="3510857"/>
              <a:ext cx="23415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1"/>
            <p:cNvSpPr txBox="1"/>
            <p:nvPr/>
          </p:nvSpPr>
          <p:spPr>
            <a:xfrm>
              <a:off x="1384641" y="3267785"/>
              <a:ext cx="1943100" cy="6793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600" i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toAccess</a:t>
              </a:r>
              <a:endParaRPr lang="en-GB" sz="16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ClientLocation / ClientRequestData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1270341" y="2878391"/>
              <a:ext cx="2341546" cy="1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2"/>
            <p:cNvSpPr txBox="1"/>
            <p:nvPr/>
          </p:nvSpPr>
          <p:spPr>
            <a:xfrm>
              <a:off x="1498941" y="2696188"/>
              <a:ext cx="1828800" cy="6494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600" i="1" kern="1200" dirty="0" err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processReceive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Access </a:t>
              </a:r>
              <a:r>
                <a:rPr lang="en-GB" sz="16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Process/Specific </a:t>
              </a: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Service Processes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TextBox 8"/>
            <p:cNvSpPr txBox="1"/>
            <p:nvPr/>
          </p:nvSpPr>
          <p:spPr>
            <a:xfrm>
              <a:off x="3977079" y="4023848"/>
              <a:ext cx="1839609" cy="356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Server – 127.0.0.1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3665227" y="3724703"/>
              <a:ext cx="900061" cy="2197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:2345/1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TextBox 17"/>
            <p:cNvSpPr txBox="1"/>
            <p:nvPr/>
          </p:nvSpPr>
          <p:spPr>
            <a:xfrm>
              <a:off x="3604610" y="1545347"/>
              <a:ext cx="703298" cy="1161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Service</a:t>
              </a:r>
              <a:endParaRPr lang="en-GB" sz="16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      B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TextBox 18"/>
            <p:cNvSpPr txBox="1"/>
            <p:nvPr/>
          </p:nvSpPr>
          <p:spPr>
            <a:xfrm>
              <a:off x="3611886" y="1329078"/>
              <a:ext cx="900061" cy="356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:5678/1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947752" y="2707346"/>
              <a:ext cx="8507" cy="1172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4"/>
            <p:cNvSpPr txBox="1"/>
            <p:nvPr/>
          </p:nvSpPr>
          <p:spPr>
            <a:xfrm>
              <a:off x="4305735" y="2824839"/>
              <a:ext cx="1472852" cy="6249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i="1" kern="1200" dirty="0" err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requestService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 dirty="0" err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ClientRequestData</a:t>
              </a:r>
              <a:endParaRPr lang="en-GB" sz="16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1270341" y="1942304"/>
              <a:ext cx="2341546" cy="9363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927442" y="1689199"/>
              <a:ext cx="2684443" cy="1058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7"/>
            <p:cNvSpPr txBox="1"/>
            <p:nvPr/>
          </p:nvSpPr>
          <p:spPr>
            <a:xfrm>
              <a:off x="1758377" y="2006295"/>
              <a:ext cx="1656273" cy="356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Process Specific data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Box 38"/>
            <p:cNvSpPr txBox="1"/>
            <p:nvPr/>
          </p:nvSpPr>
          <p:spPr>
            <a:xfrm>
              <a:off x="5103100" y="1540583"/>
              <a:ext cx="675488" cy="1161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Service</a:t>
              </a:r>
              <a:endParaRPr lang="en-GB" sz="16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      C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0" name="TextBox 39"/>
            <p:cNvSpPr txBox="1"/>
            <p:nvPr/>
          </p:nvSpPr>
          <p:spPr>
            <a:xfrm>
              <a:off x="5056580" y="1327510"/>
              <a:ext cx="900061" cy="3561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:6789/1</a:t>
              </a:r>
              <a:endParaRPr lang="en-GB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Elbow Connector 50"/>
            <p:cNvCxnSpPr/>
            <p:nvPr/>
          </p:nvCxnSpPr>
          <p:spPr>
            <a:xfrm flipV="1">
              <a:off x="4283616" y="2702582"/>
              <a:ext cx="1157228" cy="4344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578980" y="1736309"/>
              <a:ext cx="523320" cy="2059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614907" y="2006285"/>
              <a:ext cx="487393" cy="1534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414650" y="1293923"/>
              <a:ext cx="2541991" cy="3085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8519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services are implemented by their own processes on their own node within the server</a:t>
            </a:r>
          </a:p>
          <a:p>
            <a:r>
              <a:rPr lang="en-GB" dirty="0" smtClean="0"/>
              <a:t>Only the Access Server publishes its port and channel number (:2345/1)</a:t>
            </a:r>
          </a:p>
          <a:p>
            <a:r>
              <a:rPr lang="en-GB" dirty="0" smtClean="0"/>
              <a:t>Access server sends Access Process to mobile device</a:t>
            </a:r>
          </a:p>
          <a:p>
            <a:pPr lvl="1"/>
            <a:r>
              <a:rPr lang="en-GB" dirty="0" smtClean="0"/>
              <a:t>Waits for user to indicate the service required</a:t>
            </a:r>
          </a:p>
          <a:p>
            <a:pPr lvl="1"/>
            <a:r>
              <a:rPr lang="en-GB" dirty="0" smtClean="0"/>
              <a:t>Sends request to requested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17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Access Server –Net channel creation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1268760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serverIP</a:t>
            </a:r>
            <a:r>
              <a:rPr lang="en-GB" dirty="0"/>
              <a:t> = "127.0.0.1"</a:t>
            </a:r>
          </a:p>
          <a:p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accessAddress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(</a:t>
            </a:r>
            <a:r>
              <a:rPr lang="en-GB" dirty="0" err="1"/>
              <a:t>serverIP</a:t>
            </a:r>
            <a:r>
              <a:rPr lang="en-GB" dirty="0"/>
              <a:t>, 2345)</a:t>
            </a:r>
          </a:p>
          <a:p>
            <a:r>
              <a:rPr lang="en-GB" dirty="0" err="1"/>
              <a:t>Node.getInstance</a:t>
            </a:r>
            <a:r>
              <a:rPr lang="en-GB" dirty="0"/>
              <a:t>().</a:t>
            </a:r>
            <a:r>
              <a:rPr lang="en-GB" dirty="0" err="1"/>
              <a:t>init</a:t>
            </a:r>
            <a:r>
              <a:rPr lang="en-GB" dirty="0"/>
              <a:t>(</a:t>
            </a:r>
            <a:r>
              <a:rPr lang="en-GB" dirty="0" err="1"/>
              <a:t>accessAddress</a:t>
            </a:r>
            <a:r>
              <a:rPr lang="en-GB" dirty="0"/>
              <a:t>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accessRequestChannel</a:t>
            </a:r>
            <a:r>
              <a:rPr lang="en-GB" dirty="0"/>
              <a:t> = NetChannel.numberedNet2One(1)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accessRequestLocation</a:t>
            </a:r>
            <a:r>
              <a:rPr lang="en-GB" dirty="0"/>
              <a:t> = </a:t>
            </a:r>
            <a:r>
              <a:rPr lang="en-GB" dirty="0" err="1"/>
              <a:t>accessRequestChannel.getLocation</a:t>
            </a:r>
            <a:r>
              <a:rPr lang="en-GB" dirty="0"/>
              <a:t>()</a:t>
            </a:r>
          </a:p>
          <a:p>
            <a:r>
              <a:rPr lang="en-GB" dirty="0" err="1"/>
              <a:t>println</a:t>
            </a:r>
            <a:r>
              <a:rPr lang="en-GB" dirty="0"/>
              <a:t> "access request location is $</a:t>
            </a:r>
            <a:r>
              <a:rPr lang="en-GB" dirty="0" err="1"/>
              <a:t>accessRequestLocation</a:t>
            </a:r>
            <a:r>
              <a:rPr lang="en-GB" dirty="0"/>
              <a:t>"</a:t>
            </a:r>
          </a:p>
          <a:p>
            <a:r>
              <a:rPr lang="en-GB" dirty="0">
                <a:solidFill>
                  <a:srgbClr val="0070C0"/>
                </a:solidFill>
              </a:rPr>
              <a:t>// now create all the request channels to each of the service processes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groupLocationServerAddress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(</a:t>
            </a:r>
            <a:r>
              <a:rPr lang="en-GB" dirty="0" err="1"/>
              <a:t>serverIP</a:t>
            </a:r>
            <a:r>
              <a:rPr lang="en-GB" dirty="0"/>
              <a:t>, 3456)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requestGLservice</a:t>
            </a:r>
            <a:r>
              <a:rPr lang="en-GB" dirty="0"/>
              <a:t> = NetChannel.one2net(</a:t>
            </a:r>
            <a:r>
              <a:rPr lang="en-GB" dirty="0" err="1"/>
              <a:t>groupLocationServerAddress</a:t>
            </a:r>
            <a:r>
              <a:rPr lang="en-GB" dirty="0"/>
              <a:t>, 1)</a:t>
            </a:r>
          </a:p>
          <a:p>
            <a:r>
              <a:rPr lang="en-GB" dirty="0"/>
              <a:t>//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AServerAddress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(</a:t>
            </a:r>
            <a:r>
              <a:rPr lang="en-GB" dirty="0" err="1"/>
              <a:t>serverIP</a:t>
            </a:r>
            <a:r>
              <a:rPr lang="en-GB" dirty="0"/>
              <a:t>, 4567)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requestAservice</a:t>
            </a:r>
            <a:r>
              <a:rPr lang="en-GB" dirty="0"/>
              <a:t> = NetChannel.one2net(</a:t>
            </a:r>
            <a:r>
              <a:rPr lang="en-GB" dirty="0" err="1"/>
              <a:t>AServerAddress</a:t>
            </a:r>
            <a:r>
              <a:rPr lang="en-GB" dirty="0"/>
              <a:t>, 1)</a:t>
            </a:r>
          </a:p>
          <a:p>
            <a:r>
              <a:rPr lang="en-GB" dirty="0"/>
              <a:t>//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BServerAddress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(</a:t>
            </a:r>
            <a:r>
              <a:rPr lang="en-GB" dirty="0" err="1"/>
              <a:t>serverIP</a:t>
            </a:r>
            <a:r>
              <a:rPr lang="en-GB" dirty="0"/>
              <a:t>, 5678)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requestBservice</a:t>
            </a:r>
            <a:r>
              <a:rPr lang="en-GB" dirty="0"/>
              <a:t> = NetChannel.one2net(</a:t>
            </a:r>
            <a:r>
              <a:rPr lang="en-GB" dirty="0" err="1"/>
              <a:t>BServerAddress</a:t>
            </a:r>
            <a:r>
              <a:rPr lang="en-GB" dirty="0"/>
              <a:t>, 1)</a:t>
            </a:r>
          </a:p>
          <a:p>
            <a:r>
              <a:rPr lang="en-GB" dirty="0"/>
              <a:t>//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CServerAddress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(</a:t>
            </a:r>
            <a:r>
              <a:rPr lang="en-GB" dirty="0" err="1"/>
              <a:t>serverIP</a:t>
            </a:r>
            <a:r>
              <a:rPr lang="en-GB" dirty="0"/>
              <a:t>, 6789)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requestCservice</a:t>
            </a:r>
            <a:r>
              <a:rPr lang="en-GB" dirty="0"/>
              <a:t> = NetChannel.one2net(</a:t>
            </a:r>
            <a:r>
              <a:rPr lang="en-GB" dirty="0" err="1"/>
              <a:t>CServerAddress</a:t>
            </a:r>
            <a:r>
              <a:rPr lang="en-GB" dirty="0"/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30966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1113</Words>
  <Application>Microsoft Office PowerPoint</Application>
  <PresentationFormat>On-screen Show (4:3)</PresentationFormat>
  <Paragraphs>302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L8B Mobile Processes An Exercise in  Ubiquitous Mobile Computing</vt:lpstr>
      <vt:lpstr>Motivation</vt:lpstr>
      <vt:lpstr>Scenario</vt:lpstr>
      <vt:lpstr>Example System</vt:lpstr>
      <vt:lpstr>Mobile Processes</vt:lpstr>
      <vt:lpstr>Basic Operating Principles</vt:lpstr>
      <vt:lpstr>Access Architecture</vt:lpstr>
      <vt:lpstr>Basics</vt:lpstr>
      <vt:lpstr>Access Server –Net channel creation</vt:lpstr>
      <vt:lpstr>Access Server – Responding to Requests</vt:lpstr>
      <vt:lpstr>Universal Client - Capability</vt:lpstr>
      <vt:lpstr>Universal Client GUI</vt:lpstr>
      <vt:lpstr>Mobile Process Structure</vt:lpstr>
      <vt:lpstr>Access Process</vt:lpstr>
      <vt:lpstr>Access Client Capability</vt:lpstr>
      <vt:lpstr>Access Client User Interface</vt:lpstr>
      <vt:lpstr>Result of Pressing a Button</vt:lpstr>
      <vt:lpstr>Group Location Client Process</vt:lpstr>
      <vt:lpstr>Group Location Capability</vt:lpstr>
      <vt:lpstr>Access Architecture</vt:lpstr>
      <vt:lpstr>Group Location Server – Initial Process Request</vt:lpstr>
      <vt:lpstr>Group Location Server – User Request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Processes</dc:title>
  <dc:creator>Jon</dc:creator>
  <cp:lastModifiedBy>Jon</cp:lastModifiedBy>
  <cp:revision>48</cp:revision>
  <cp:lastPrinted>2012-03-10T11:15:30Z</cp:lastPrinted>
  <dcterms:created xsi:type="dcterms:W3CDTF">2012-03-02T12:32:35Z</dcterms:created>
  <dcterms:modified xsi:type="dcterms:W3CDTF">2014-12-05T16:52:42Z</dcterms:modified>
</cp:coreProperties>
</file>