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77" r:id="rId25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4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30592-3F07-413E-8FA8-041C5E531CEA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8BEB2-249A-419F-BDAE-9BC75EA65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2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1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2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9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7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83FD-769B-4AEC-BA79-8F28A4527D96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FF63-3638-416D-96B5-AABBCC958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L9B A Self Monitoring Process 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9B</a:t>
            </a:r>
          </a:p>
          <a:p>
            <a:r>
              <a:rPr lang="en-GB" dirty="0" err="1"/>
              <a:t>C</a:t>
            </a:r>
            <a:r>
              <a:rPr lang="en-GB" dirty="0" err="1" smtClean="0"/>
              <a:t>hapterExamples</a:t>
            </a:r>
            <a:r>
              <a:rPr lang="en-GB" dirty="0" smtClean="0"/>
              <a:t>\</a:t>
            </a:r>
            <a:r>
              <a:rPr lang="en-GB" dirty="0" err="1" smtClean="0"/>
              <a:t>src</a:t>
            </a:r>
            <a:r>
              <a:rPr lang="en-GB" dirty="0" smtClean="0"/>
              <a:t>\c20</a:t>
            </a:r>
          </a:p>
          <a:p>
            <a:r>
              <a:rPr lang="en-GB" dirty="0" smtClean="0"/>
              <a:t>Chapter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2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are dealing with faults in the Receiver </a:t>
            </a:r>
          </a:p>
          <a:p>
            <a:pPr lvl="1"/>
            <a:r>
              <a:rPr lang="en-GB" dirty="0" smtClean="0"/>
              <a:t>Not in the Ring Elements themselves</a:t>
            </a:r>
          </a:p>
          <a:p>
            <a:r>
              <a:rPr lang="en-GB" dirty="0" smtClean="0"/>
              <a:t>Ring Element will know its location on the ring</a:t>
            </a:r>
          </a:p>
          <a:p>
            <a:pPr lvl="1"/>
            <a:r>
              <a:rPr lang="en-GB" dirty="0" smtClean="0"/>
              <a:t>It uses an integer element identity</a:t>
            </a:r>
          </a:p>
          <a:p>
            <a:pPr lvl="1"/>
            <a:r>
              <a:rPr lang="en-GB" dirty="0" smtClean="0"/>
              <a:t>Ring Elements are numbered consecutively from </a:t>
            </a:r>
            <a:r>
              <a:rPr lang="en-GB" dirty="0" smtClean="0"/>
              <a:t>2 </a:t>
            </a:r>
            <a:r>
              <a:rPr lang="en-GB" dirty="0" smtClean="0"/>
              <a:t>upwards</a:t>
            </a:r>
          </a:p>
          <a:p>
            <a:pPr lvl="1"/>
            <a:r>
              <a:rPr lang="en-GB" dirty="0" smtClean="0"/>
              <a:t>The Extra Element is </a:t>
            </a:r>
            <a:r>
              <a:rPr lang="en-GB" dirty="0" smtClean="0"/>
              <a:t>numbered 1</a:t>
            </a:r>
            <a:endParaRPr lang="en-GB" dirty="0" smtClean="0"/>
          </a:p>
          <a:p>
            <a:r>
              <a:rPr lang="en-GB" dirty="0" smtClean="0"/>
              <a:t>The agent has to communicate with the nodes using ring element identities to determine where it is relative to its starting point</a:t>
            </a:r>
          </a:p>
          <a:p>
            <a:r>
              <a:rPr lang="en-GB" dirty="0" smtClean="0"/>
              <a:t>The agent needs to inform each node of any failed node so they refrain from sending data to any failed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54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Agent – Next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Consider that </a:t>
            </a:r>
            <a:r>
              <a:rPr lang="en-GB" dirty="0" err="1" smtClean="0"/>
              <a:t>RingElement</a:t>
            </a:r>
            <a:r>
              <a:rPr lang="en-GB" dirty="0" smtClean="0"/>
              <a:t>  n has failed</a:t>
            </a:r>
          </a:p>
          <a:p>
            <a:pPr lvl="1"/>
            <a:r>
              <a:rPr lang="en-GB" dirty="0" smtClean="0"/>
              <a:t>The previous node is n-1</a:t>
            </a:r>
          </a:p>
          <a:p>
            <a:pPr lvl="1"/>
            <a:r>
              <a:rPr lang="en-GB" dirty="0" smtClean="0"/>
              <a:t>The next node is n+1</a:t>
            </a:r>
          </a:p>
          <a:p>
            <a:r>
              <a:rPr lang="en-GB" dirty="0" smtClean="0"/>
              <a:t>As the Stop Agent passes through the next node (n+1) it needs to record the net channel input end of the ring to that node</a:t>
            </a:r>
          </a:p>
          <a:p>
            <a:pPr lvl="1"/>
            <a:r>
              <a:rPr lang="en-GB" dirty="0" smtClean="0"/>
              <a:t>This will be the channel address that node n-1 will need, to by-pass the faulty node n</a:t>
            </a:r>
          </a:p>
          <a:p>
            <a:pPr lvl="1"/>
            <a:r>
              <a:rPr lang="en-GB" dirty="0" smtClean="0"/>
              <a:t>In node n-1 it will set the channel output end to the input end of node n+1</a:t>
            </a:r>
          </a:p>
          <a:p>
            <a:pPr lvl="1"/>
            <a:r>
              <a:rPr lang="en-GB" dirty="0" smtClean="0"/>
              <a:t>Hence by-passing node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1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Agent – Other 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arriving at other nodes the Stop Agent simply writes its data to the local node.</a:t>
            </a:r>
          </a:p>
          <a:p>
            <a:pPr lvl="1"/>
            <a:r>
              <a:rPr lang="en-GB" dirty="0" err="1" smtClean="0"/>
              <a:t>homeNode</a:t>
            </a:r>
            <a:r>
              <a:rPr lang="en-GB" dirty="0" smtClean="0"/>
              <a:t> is the identity of the failed node</a:t>
            </a:r>
          </a:p>
          <a:p>
            <a:pPr lvl="1"/>
            <a:r>
              <a:rPr lang="en-GB" dirty="0" err="1" smtClean="0"/>
              <a:t>previousNode</a:t>
            </a:r>
            <a:r>
              <a:rPr lang="en-GB" dirty="0" smtClean="0"/>
              <a:t> is the identity of the node it has to alter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nitialised indicates whether the agent has passed through the next node and this has initialised its </a:t>
            </a:r>
            <a:r>
              <a:rPr lang="en-GB" dirty="0" err="1" smtClean="0"/>
              <a:t>nextNodeInputEnd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69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Agent - Previous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arrival at the previous node the agent writes the value in </a:t>
            </a:r>
            <a:r>
              <a:rPr lang="en-GB" dirty="0" err="1" smtClean="0"/>
              <a:t>nextNodeInputEnd</a:t>
            </a:r>
            <a:r>
              <a:rPr lang="en-GB" dirty="0" smtClean="0"/>
              <a:t> to the node</a:t>
            </a:r>
          </a:p>
          <a:p>
            <a:pPr lvl="1"/>
            <a:r>
              <a:rPr lang="en-GB" dirty="0" smtClean="0"/>
              <a:t>The previous node can now modify the node to which it writes</a:t>
            </a:r>
          </a:p>
          <a:p>
            <a:r>
              <a:rPr lang="en-GB" dirty="0" smtClean="0"/>
              <a:t>The Stop Agent is no longer needed and can be destroyed.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31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Stop Agent - Coding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407" y="980321"/>
            <a:ext cx="45356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class </a:t>
            </a:r>
            <a:r>
              <a:rPr lang="en-GB" dirty="0" err="1"/>
              <a:t>StopAgent</a:t>
            </a:r>
            <a:r>
              <a:rPr lang="en-GB" dirty="0"/>
              <a:t> implements </a:t>
            </a:r>
            <a:r>
              <a:rPr lang="en-GB" dirty="0" err="1"/>
              <a:t>MobileAgent</a:t>
            </a:r>
            <a:r>
              <a:rPr lang="en-GB" dirty="0"/>
              <a:t> {  </a:t>
            </a:r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</a:t>
            </a:r>
            <a:r>
              <a:rPr lang="en-GB" dirty="0"/>
              <a:t> </a:t>
            </a:r>
            <a:r>
              <a:rPr lang="en-GB" dirty="0" err="1"/>
              <a:t>toLocal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</a:t>
            </a:r>
            <a:r>
              <a:rPr lang="en-GB" dirty="0"/>
              <a:t> </a:t>
            </a:r>
            <a:r>
              <a:rPr lang="en-GB" dirty="0" err="1"/>
              <a:t>fromLocal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homeNode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previousNode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initialised</a:t>
            </a:r>
          </a:p>
          <a:p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NetChannelLocation</a:t>
            </a:r>
            <a:r>
              <a:rPr lang="en-GB" dirty="0"/>
              <a:t> </a:t>
            </a:r>
            <a:r>
              <a:rPr lang="en-GB" dirty="0" err="1" smtClean="0"/>
              <a:t>nextNodeInputEnd</a:t>
            </a:r>
            <a:endParaRPr lang="en-GB" dirty="0" smtClean="0"/>
          </a:p>
          <a:p>
            <a:r>
              <a:rPr lang="en-GB" dirty="0" smtClean="0"/>
              <a:t>    // connect and disconnect</a:t>
            </a:r>
          </a:p>
          <a:p>
            <a:pPr lvl="0"/>
            <a:r>
              <a:rPr lang="en-GB" dirty="0" smtClean="0"/>
              <a:t>  void </a:t>
            </a:r>
            <a:r>
              <a:rPr lang="en-GB" dirty="0"/>
              <a:t>run() {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toLocal.write</a:t>
            </a:r>
            <a:r>
              <a:rPr lang="en-GB" dirty="0"/>
              <a:t>(</a:t>
            </a:r>
            <a:r>
              <a:rPr lang="en-GB" dirty="0" err="1"/>
              <a:t>homeNode</a:t>
            </a:r>
            <a:r>
              <a:rPr lang="en-GB" dirty="0"/>
              <a:t>)	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toLocal.write</a:t>
            </a:r>
            <a:r>
              <a:rPr lang="en-GB" dirty="0"/>
              <a:t>(</a:t>
            </a:r>
            <a:r>
              <a:rPr lang="en-GB" dirty="0" err="1"/>
              <a:t>previousNode</a:t>
            </a:r>
            <a:r>
              <a:rPr lang="en-GB" dirty="0"/>
              <a:t>) 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toLocal.write</a:t>
            </a:r>
            <a:r>
              <a:rPr lang="en-GB" dirty="0"/>
              <a:t>(initialised</a:t>
            </a:r>
            <a:r>
              <a:rPr lang="en-GB" dirty="0" smtClean="0"/>
              <a:t>)</a:t>
            </a:r>
            <a:endParaRPr lang="en-GB" dirty="0"/>
          </a:p>
          <a:p>
            <a:pPr lvl="0"/>
            <a:r>
              <a:rPr lang="en-GB" dirty="0"/>
              <a:t>    if ( ! initialised) {</a:t>
            </a:r>
          </a:p>
          <a:p>
            <a:pPr lvl="0"/>
            <a:r>
              <a:rPr lang="en-GB" dirty="0"/>
              <a:t>      </a:t>
            </a:r>
            <a:r>
              <a:rPr lang="en-GB" dirty="0" err="1"/>
              <a:t>nextNodeInputEnd</a:t>
            </a:r>
            <a:r>
              <a:rPr lang="en-GB" dirty="0"/>
              <a:t> = </a:t>
            </a:r>
            <a:r>
              <a:rPr lang="en-GB" dirty="0" err="1"/>
              <a:t>fromLocal.read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initialised = true</a:t>
            </a:r>
          </a:p>
          <a:p>
            <a:pPr lvl="0"/>
            <a:r>
              <a:rPr lang="en-GB" dirty="0"/>
              <a:t>    </a:t>
            </a:r>
            <a:r>
              <a:rPr lang="en-GB" dirty="0" smtClean="0"/>
              <a:t>}</a:t>
            </a:r>
            <a:endParaRPr lang="en-GB" dirty="0"/>
          </a:p>
          <a:p>
            <a:pPr lvl="0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gotThere</a:t>
            </a:r>
            <a:r>
              <a:rPr lang="en-GB" dirty="0"/>
              <a:t> = </a:t>
            </a:r>
            <a:r>
              <a:rPr lang="en-GB" dirty="0" err="1"/>
              <a:t>fromLocal.read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if ( </a:t>
            </a:r>
            <a:r>
              <a:rPr lang="en-GB" dirty="0" err="1"/>
              <a:t>gotThere</a:t>
            </a:r>
            <a:r>
              <a:rPr lang="en-GB" dirty="0"/>
              <a:t> ) {</a:t>
            </a:r>
          </a:p>
          <a:p>
            <a:pPr lvl="0"/>
            <a:r>
              <a:rPr lang="en-GB" dirty="0"/>
              <a:t>      </a:t>
            </a:r>
            <a:r>
              <a:rPr lang="en-GB" dirty="0" err="1"/>
              <a:t>toLocal.write</a:t>
            </a:r>
            <a:r>
              <a:rPr lang="en-GB" dirty="0"/>
              <a:t>(</a:t>
            </a:r>
            <a:r>
              <a:rPr lang="en-GB" dirty="0" err="1"/>
              <a:t>nextNodeInputEnd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 </a:t>
            </a:r>
            <a:r>
              <a:rPr lang="en-GB" dirty="0" smtClean="0"/>
              <a:t>}  }}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291102"/>
            <a:ext cx="5616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The channels used to connect the Agent to the host nodes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The identity of the home and previous nodes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Initialised is set true one the agent has passed through the next node</a:t>
            </a:r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                           After which the </a:t>
            </a:r>
            <a:r>
              <a:rPr lang="en-GB" dirty="0" err="1" smtClean="0">
                <a:solidFill>
                  <a:srgbClr val="002060"/>
                </a:solidFill>
              </a:rPr>
              <a:t>nextNodeInputEnd</a:t>
            </a:r>
            <a:r>
              <a:rPr lang="en-GB" dirty="0" smtClean="0">
                <a:solidFill>
                  <a:srgbClr val="002060"/>
                </a:solidFill>
              </a:rPr>
              <a:t> will be set to the required net channel end location.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The agent writes three values to the host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9623" y="4214329"/>
            <a:ext cx="4784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If the agent has not been initialised by the next node it reads the </a:t>
            </a:r>
            <a:r>
              <a:rPr lang="en-GB" dirty="0" err="1" smtClean="0">
                <a:solidFill>
                  <a:srgbClr val="002060"/>
                </a:solidFill>
              </a:rPr>
              <a:t>nextNodeInputEnd</a:t>
            </a:r>
            <a:r>
              <a:rPr lang="en-GB" dirty="0" smtClean="0">
                <a:solidFill>
                  <a:srgbClr val="002060"/>
                </a:solidFill>
              </a:rPr>
              <a:t> from the node and sets initialised true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The Agent then reads the value of </a:t>
            </a:r>
            <a:r>
              <a:rPr lang="en-GB" dirty="0" err="1" smtClean="0">
                <a:solidFill>
                  <a:srgbClr val="002060"/>
                </a:solidFill>
              </a:rPr>
              <a:t>gotThere</a:t>
            </a:r>
            <a:r>
              <a:rPr lang="en-GB" dirty="0" smtClean="0">
                <a:solidFill>
                  <a:srgbClr val="002060"/>
                </a:solidFill>
              </a:rPr>
              <a:t> which will be true if the agent has reached the Previous node.  In this case it writes the value of </a:t>
            </a:r>
            <a:r>
              <a:rPr lang="en-GB" dirty="0" err="1" smtClean="0">
                <a:solidFill>
                  <a:srgbClr val="002060"/>
                </a:solidFill>
              </a:rPr>
              <a:t>nextNodeInputEnd</a:t>
            </a:r>
            <a:r>
              <a:rPr lang="en-GB" dirty="0" smtClean="0">
                <a:solidFill>
                  <a:srgbClr val="002060"/>
                </a:solidFill>
              </a:rPr>
              <a:t> to the Previous node.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Restart Agent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Undoes the effect of the Stop Agent</a:t>
            </a:r>
          </a:p>
          <a:p>
            <a:r>
              <a:rPr lang="en-GB" dirty="0" smtClean="0"/>
              <a:t>The key properties, excluding local channels</a:t>
            </a:r>
          </a:p>
          <a:p>
            <a:pPr lvl="1"/>
            <a:r>
              <a:rPr lang="en-GB" dirty="0" err="1" smtClean="0"/>
              <a:t>homeNode</a:t>
            </a:r>
            <a:r>
              <a:rPr lang="en-GB" dirty="0" smtClean="0"/>
              <a:t>  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he identity of the node to be restarted</a:t>
            </a:r>
          </a:p>
          <a:p>
            <a:pPr lvl="1"/>
            <a:r>
              <a:rPr lang="en-GB" dirty="0" err="1" smtClean="0"/>
              <a:t>previousNode</a:t>
            </a:r>
            <a:endParaRPr lang="en-GB" dirty="0" smtClean="0"/>
          </a:p>
          <a:p>
            <a:pPr lvl="2"/>
            <a:r>
              <a:rPr lang="en-GB" dirty="0" smtClean="0"/>
              <a:t>The identity of the node to be connected to home node</a:t>
            </a:r>
          </a:p>
          <a:p>
            <a:pPr lvl="1"/>
            <a:r>
              <a:rPr lang="en-GB" dirty="0" err="1" smtClean="0"/>
              <a:t>firstHop</a:t>
            </a:r>
            <a:r>
              <a:rPr lang="en-GB" dirty="0" smtClean="0"/>
              <a:t> – initialised to true</a:t>
            </a:r>
          </a:p>
          <a:p>
            <a:pPr lvl="2"/>
            <a:r>
              <a:rPr lang="en-GB" dirty="0" smtClean="0"/>
              <a:t>Enables the agent to determine when it has arrived at the next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94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Restart Agent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1052736"/>
            <a:ext cx="46085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class </a:t>
            </a:r>
            <a:r>
              <a:rPr lang="en-GB" dirty="0" err="1"/>
              <a:t>RestartAgent</a:t>
            </a:r>
            <a:r>
              <a:rPr lang="en-GB" dirty="0"/>
              <a:t> implements </a:t>
            </a:r>
            <a:r>
              <a:rPr lang="en-GB" dirty="0" err="1"/>
              <a:t>MobileAgent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</a:t>
            </a:r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</a:t>
            </a:r>
            <a:r>
              <a:rPr lang="en-GB" dirty="0"/>
              <a:t> </a:t>
            </a:r>
            <a:r>
              <a:rPr lang="en-GB" dirty="0" err="1"/>
              <a:t>toLocal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</a:t>
            </a:r>
            <a:r>
              <a:rPr lang="en-GB" dirty="0"/>
              <a:t> </a:t>
            </a:r>
            <a:r>
              <a:rPr lang="en-GB" dirty="0" err="1"/>
              <a:t>fromLocal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homeNode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previousNode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firstHop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                 </a:t>
            </a:r>
            <a:endParaRPr lang="en-GB" dirty="0" smtClean="0"/>
          </a:p>
          <a:p>
            <a:pPr lvl="0"/>
            <a:r>
              <a:rPr lang="en-GB" dirty="0"/>
              <a:t> </a:t>
            </a:r>
            <a:r>
              <a:rPr lang="en-GB" dirty="0" smtClean="0"/>
              <a:t> // connect and disconnect methods</a:t>
            </a:r>
            <a:endParaRPr lang="en-GB" dirty="0"/>
          </a:p>
          <a:p>
            <a:pPr lvl="0"/>
            <a:r>
              <a:rPr lang="en-GB" dirty="0" smtClean="0"/>
              <a:t>  void </a:t>
            </a:r>
            <a:r>
              <a:rPr lang="en-GB" dirty="0"/>
              <a:t>run() {    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toLocal.write</a:t>
            </a:r>
            <a:r>
              <a:rPr lang="en-GB" dirty="0"/>
              <a:t>(</a:t>
            </a:r>
            <a:r>
              <a:rPr lang="en-GB" dirty="0" err="1"/>
              <a:t>firstHop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</a:t>
            </a:r>
            <a:endParaRPr lang="en-GB" dirty="0" smtClean="0"/>
          </a:p>
          <a:p>
            <a:pPr lvl="0"/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if (</a:t>
            </a:r>
            <a:r>
              <a:rPr lang="en-GB" dirty="0" err="1"/>
              <a:t>firstHop</a:t>
            </a:r>
            <a:r>
              <a:rPr lang="en-GB" dirty="0"/>
              <a:t>) { </a:t>
            </a:r>
            <a:r>
              <a:rPr lang="en-GB" dirty="0" err="1"/>
              <a:t>firstHop</a:t>
            </a:r>
            <a:r>
              <a:rPr lang="en-GB" dirty="0"/>
              <a:t> = false </a:t>
            </a:r>
            <a:r>
              <a:rPr lang="en-GB" dirty="0" smtClean="0"/>
              <a:t>}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    </a:t>
            </a:r>
            <a:r>
              <a:rPr lang="en-GB" dirty="0" err="1"/>
              <a:t>toLocal.write</a:t>
            </a:r>
            <a:r>
              <a:rPr lang="en-GB" dirty="0"/>
              <a:t>(</a:t>
            </a:r>
            <a:r>
              <a:rPr lang="en-GB" dirty="0" err="1"/>
              <a:t>homeNode</a:t>
            </a:r>
            <a:r>
              <a:rPr lang="en-GB" dirty="0"/>
              <a:t>)	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toLocal.write</a:t>
            </a:r>
            <a:r>
              <a:rPr lang="en-GB" dirty="0"/>
              <a:t>(</a:t>
            </a:r>
            <a:r>
              <a:rPr lang="en-GB" dirty="0" err="1"/>
              <a:t>previousNode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}</a:t>
            </a:r>
          </a:p>
          <a:p>
            <a:pPr lvl="0"/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3789039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The </a:t>
            </a:r>
            <a:r>
              <a:rPr lang="en-GB" dirty="0" err="1" smtClean="0">
                <a:solidFill>
                  <a:srgbClr val="002060"/>
                </a:solidFill>
              </a:rPr>
              <a:t>restartAgent</a:t>
            </a:r>
            <a:r>
              <a:rPr lang="en-GB" dirty="0" smtClean="0">
                <a:solidFill>
                  <a:srgbClr val="002060"/>
                </a:solidFill>
              </a:rPr>
              <a:t> very simply writes the value of </a:t>
            </a:r>
            <a:r>
              <a:rPr lang="en-GB" dirty="0" err="1" smtClean="0">
                <a:solidFill>
                  <a:srgbClr val="002060"/>
                </a:solidFill>
              </a:rPr>
              <a:t>firstHop</a:t>
            </a:r>
            <a:r>
              <a:rPr lang="en-GB" dirty="0" smtClean="0">
                <a:solidFill>
                  <a:srgbClr val="002060"/>
                </a:solidFill>
              </a:rPr>
              <a:t>, </a:t>
            </a:r>
            <a:r>
              <a:rPr lang="en-GB" dirty="0" err="1" smtClean="0">
                <a:solidFill>
                  <a:srgbClr val="002060"/>
                </a:solidFill>
              </a:rPr>
              <a:t>homeNode</a:t>
            </a:r>
            <a:r>
              <a:rPr lang="en-GB" dirty="0" smtClean="0">
                <a:solidFill>
                  <a:srgbClr val="002060"/>
                </a:solidFill>
              </a:rPr>
              <a:t> and </a:t>
            </a:r>
            <a:r>
              <a:rPr lang="en-GB" dirty="0" err="1" smtClean="0">
                <a:solidFill>
                  <a:srgbClr val="002060"/>
                </a:solidFill>
              </a:rPr>
              <a:t>previousNode</a:t>
            </a:r>
            <a:r>
              <a:rPr lang="en-GB" dirty="0" smtClean="0">
                <a:solidFill>
                  <a:srgbClr val="002060"/>
                </a:solidFill>
              </a:rPr>
              <a:t> to the ring element.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After the agent has visited the next node, </a:t>
            </a:r>
            <a:r>
              <a:rPr lang="en-GB" dirty="0" err="1" smtClean="0">
                <a:solidFill>
                  <a:srgbClr val="002060"/>
                </a:solidFill>
              </a:rPr>
              <a:t>firstHop</a:t>
            </a:r>
            <a:r>
              <a:rPr lang="en-GB" dirty="0" smtClean="0">
                <a:solidFill>
                  <a:srgbClr val="002060"/>
                </a:solidFill>
              </a:rPr>
              <a:t> is set false.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Thus all the processing takes place in the Ring Element.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8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Ring Element with Agent Processing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3285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Creates instances of the Stop and Restart Agents</a:t>
            </a:r>
          </a:p>
          <a:p>
            <a:r>
              <a:rPr lang="en-GB" dirty="0" smtClean="0"/>
              <a:t>Saves the ‘normal’ channel location of </a:t>
            </a:r>
            <a:r>
              <a:rPr lang="en-GB" dirty="0" err="1" smtClean="0"/>
              <a:t>toRing</a:t>
            </a:r>
            <a:endParaRPr lang="en-GB" dirty="0" smtClean="0"/>
          </a:p>
          <a:p>
            <a:r>
              <a:rPr lang="en-GB" dirty="0" smtClean="0"/>
              <a:t>Maintains a list of failed nodes</a:t>
            </a:r>
          </a:p>
          <a:p>
            <a:r>
              <a:rPr lang="en-GB" dirty="0" smtClean="0"/>
              <a:t>Ensures that the correct number of packets remains on the ring</a:t>
            </a:r>
          </a:p>
          <a:p>
            <a:pPr lvl="1"/>
            <a:r>
              <a:rPr lang="en-GB" dirty="0" smtClean="0"/>
              <a:t>Particularly as agents traverse the network</a:t>
            </a:r>
          </a:p>
          <a:p>
            <a:pPr lvl="1"/>
            <a:r>
              <a:rPr lang="en-GB" dirty="0" smtClean="0"/>
              <a:t>Agents removed from network on reaching their target node</a:t>
            </a:r>
          </a:p>
          <a:p>
            <a:r>
              <a:rPr lang="en-GB" dirty="0" smtClean="0"/>
              <a:t>Ensures that agent interaction handled correctly</a:t>
            </a:r>
          </a:p>
          <a:p>
            <a:r>
              <a:rPr lang="en-GB" dirty="0" smtClean="0"/>
              <a:t>Responds to inputs from </a:t>
            </a:r>
            <a:r>
              <a:rPr lang="en-GB" dirty="0" err="1" smtClean="0"/>
              <a:t>StateManager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28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Agent Processing -connecting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1412776"/>
            <a:ext cx="63367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 if (</a:t>
            </a:r>
            <a:r>
              <a:rPr lang="en-GB" dirty="0" err="1"/>
              <a:t>ringBuffer</a:t>
            </a:r>
            <a:r>
              <a:rPr lang="en-GB" dirty="0"/>
              <a:t> </a:t>
            </a:r>
            <a:r>
              <a:rPr lang="en-GB" dirty="0" err="1"/>
              <a:t>instanceof</a:t>
            </a:r>
            <a:r>
              <a:rPr lang="en-GB" dirty="0"/>
              <a:t> </a:t>
            </a:r>
            <a:r>
              <a:rPr lang="en-GB" dirty="0" err="1"/>
              <a:t>StopAgent</a:t>
            </a:r>
            <a:r>
              <a:rPr lang="en-GB" dirty="0"/>
              <a:t>) {</a:t>
            </a:r>
          </a:p>
          <a:p>
            <a:pPr lvl="0"/>
            <a:r>
              <a:rPr lang="en-GB" dirty="0"/>
              <a:t>        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theAgent</a:t>
            </a:r>
            <a:r>
              <a:rPr lang="en-GB" dirty="0"/>
              <a:t> = </a:t>
            </a:r>
            <a:r>
              <a:rPr lang="en-GB" dirty="0" err="1"/>
              <a:t>ringBuffer</a:t>
            </a:r>
            <a:endParaRPr lang="en-GB" dirty="0"/>
          </a:p>
          <a:p>
            <a:pPr lvl="0"/>
            <a:r>
              <a:rPr lang="en-GB" dirty="0"/>
              <a:t>              </a:t>
            </a:r>
            <a:r>
              <a:rPr lang="en-GB" dirty="0" err="1"/>
              <a:t>theAgent.connect</a:t>
            </a:r>
            <a:r>
              <a:rPr lang="en-GB" dirty="0"/>
              <a:t> ( [</a:t>
            </a:r>
            <a:r>
              <a:rPr lang="en-GB" dirty="0" err="1"/>
              <a:t>fromAgentOutEnd</a:t>
            </a:r>
            <a:r>
              <a:rPr lang="en-GB" dirty="0"/>
              <a:t>, </a:t>
            </a:r>
            <a:r>
              <a:rPr lang="en-GB" dirty="0" err="1"/>
              <a:t>toAgentInEnd</a:t>
            </a:r>
            <a:r>
              <a:rPr lang="en-GB" dirty="0"/>
              <a:t>] )</a:t>
            </a:r>
          </a:p>
          <a:p>
            <a:pPr lvl="0"/>
            <a:r>
              <a:rPr lang="en-GB" dirty="0"/>
              <a:t>        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agentManager</a:t>
            </a:r>
            <a:r>
              <a:rPr lang="en-GB" dirty="0"/>
              <a:t> = new </a:t>
            </a:r>
            <a:r>
              <a:rPr lang="en-GB" dirty="0" err="1"/>
              <a:t>ProcessManager</a:t>
            </a:r>
            <a:r>
              <a:rPr lang="en-GB" dirty="0"/>
              <a:t> (</a:t>
            </a:r>
            <a:r>
              <a:rPr lang="en-GB" dirty="0" err="1"/>
              <a:t>theAgent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           </a:t>
            </a:r>
            <a:r>
              <a:rPr lang="en-GB" dirty="0" err="1"/>
              <a:t>agentManager.start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failedNode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</a:t>
            </a:r>
            <a:r>
              <a:rPr lang="en-GB" dirty="0" err="1"/>
              <a:t>failedList</a:t>
            </a:r>
            <a:r>
              <a:rPr lang="en-GB" dirty="0"/>
              <a:t> &lt;&lt; </a:t>
            </a:r>
            <a:r>
              <a:rPr lang="en-GB" dirty="0" err="1" smtClean="0"/>
              <a:t>failedNode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        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targetNode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alreadyInitialised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              if ( ! </a:t>
            </a:r>
            <a:r>
              <a:rPr lang="en-GB" dirty="0" err="1"/>
              <a:t>alreadyInitialised</a:t>
            </a:r>
            <a:r>
              <a:rPr lang="en-GB" dirty="0"/>
              <a:t> ) {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toAgentOutEnd.write</a:t>
            </a:r>
            <a:r>
              <a:rPr lang="en-GB" dirty="0"/>
              <a:t> (</a:t>
            </a:r>
            <a:r>
              <a:rPr lang="en-GB" dirty="0" err="1"/>
              <a:t>fromRing.getChannelLocation</a:t>
            </a:r>
            <a:r>
              <a:rPr lang="en-GB" dirty="0"/>
              <a:t>())</a:t>
            </a:r>
          </a:p>
          <a:p>
            <a:pPr lvl="0"/>
            <a:r>
              <a:rPr lang="en-GB" dirty="0"/>
              <a:t>              }</a:t>
            </a:r>
            <a:br>
              <a:rPr lang="en-GB" dirty="0"/>
            </a:b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1628799"/>
            <a:ext cx="2736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Read in the agent, connect it and then execute it.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Read the failed node’s identify and add it to the list of failed nodes.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Read the target node identity and the state of agent initialisation.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If the agent has not yet been initialised output the from ring channel location. It will be used in the target node to update the output channel.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6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Stop Agent Processing - Disconnection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7128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 if (element == </a:t>
            </a:r>
            <a:r>
              <a:rPr lang="en-GB" dirty="0" err="1"/>
              <a:t>targetNode</a:t>
            </a:r>
            <a:r>
              <a:rPr lang="en-GB" dirty="0"/>
              <a:t>) {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toAgentOutEnd.write</a:t>
            </a:r>
            <a:r>
              <a:rPr lang="en-GB" dirty="0"/>
              <a:t>(true)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NetChannelLocation</a:t>
            </a:r>
            <a:r>
              <a:rPr lang="en-GB" dirty="0"/>
              <a:t> </a:t>
            </a:r>
            <a:r>
              <a:rPr lang="en-GB" dirty="0" err="1"/>
              <a:t>revisedToRing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toRing</a:t>
            </a:r>
            <a:r>
              <a:rPr lang="en-GB" dirty="0"/>
              <a:t> = NetChannelEnd.createAny2Net(</a:t>
            </a:r>
            <a:r>
              <a:rPr lang="en-GB" dirty="0" err="1"/>
              <a:t>revisedToRing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agentManager.join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theAgent.disconnect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</a:t>
            </a:r>
            <a:r>
              <a:rPr lang="en-GB" dirty="0" smtClean="0"/>
              <a:t>}</a:t>
            </a:r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              else {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toAgentOutEnd.write</a:t>
            </a:r>
            <a:r>
              <a:rPr lang="en-GB" dirty="0"/>
              <a:t>(false)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agentManager.join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theAgent.disconnect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toRing.write</a:t>
            </a:r>
            <a:r>
              <a:rPr lang="en-GB" dirty="0"/>
              <a:t>(</a:t>
            </a:r>
            <a:r>
              <a:rPr lang="en-GB" dirty="0" err="1"/>
              <a:t>theAgent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           }         </a:t>
            </a:r>
          </a:p>
          <a:p>
            <a:pPr lvl="0"/>
            <a:r>
              <a:rPr lang="en-GB" dirty="0"/>
              <a:t> </a:t>
            </a: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43908" y="2308230"/>
            <a:ext cx="5220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If the agent has reached the target node, then read the channel  to which this node should no output messages for the ring by changing the </a:t>
            </a:r>
            <a:r>
              <a:rPr lang="en-GB" dirty="0" err="1" smtClean="0">
                <a:solidFill>
                  <a:srgbClr val="002060"/>
                </a:solidFill>
              </a:rPr>
              <a:t>toRing</a:t>
            </a:r>
            <a:r>
              <a:rPr lang="en-GB" dirty="0" smtClean="0">
                <a:solidFill>
                  <a:srgbClr val="002060"/>
                </a:solidFill>
              </a:rPr>
              <a:t> channel end location.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The agent is not written to the ring.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Otherwise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False is written to the agent, waits for the agent to terminate and then agent is passed on round the ring.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3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know that a ring of processes has to be carefully constructed otherwise deadlock is almost inevitable (see Chapter 10)</a:t>
            </a:r>
          </a:p>
          <a:p>
            <a:r>
              <a:rPr lang="en-GB" dirty="0" smtClean="0"/>
              <a:t>What happens if one of the nodes fails?</a:t>
            </a:r>
          </a:p>
          <a:p>
            <a:pPr lvl="1"/>
            <a:r>
              <a:rPr lang="en-GB" dirty="0" smtClean="0"/>
              <a:t>The ring fails and stops circulating messages</a:t>
            </a:r>
          </a:p>
          <a:p>
            <a:pPr lvl="1"/>
            <a:r>
              <a:rPr lang="en-GB" dirty="0" smtClean="0"/>
              <a:t>We need a mechanism to detect such failure</a:t>
            </a:r>
          </a:p>
          <a:p>
            <a:pPr lvl="2"/>
            <a:r>
              <a:rPr lang="en-GB" dirty="0" smtClean="0"/>
              <a:t>By-pass the failed node</a:t>
            </a:r>
          </a:p>
          <a:p>
            <a:pPr lvl="2"/>
            <a:r>
              <a:rPr lang="en-GB" dirty="0" smtClean="0"/>
              <a:t>Reinstate note once the failure has been repaired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62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Restart Agent Processing - connection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340768"/>
            <a:ext cx="5544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err="1" smtClean="0"/>
              <a:t>theAgent.connect</a:t>
            </a:r>
            <a:r>
              <a:rPr lang="en-GB" dirty="0" smtClean="0"/>
              <a:t> </a:t>
            </a:r>
            <a:r>
              <a:rPr lang="en-GB" dirty="0"/>
              <a:t>( [</a:t>
            </a:r>
            <a:r>
              <a:rPr lang="en-GB" dirty="0" err="1"/>
              <a:t>fromAgentOutEnd</a:t>
            </a:r>
            <a:r>
              <a:rPr lang="en-GB" dirty="0"/>
              <a:t>, </a:t>
            </a:r>
            <a:r>
              <a:rPr lang="en-GB" dirty="0" err="1"/>
              <a:t>toAgentInEnd</a:t>
            </a:r>
            <a:r>
              <a:rPr lang="en-GB" dirty="0"/>
              <a:t>] )</a:t>
            </a:r>
          </a:p>
          <a:p>
            <a:pPr lvl="0"/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agentManager</a:t>
            </a:r>
            <a:r>
              <a:rPr lang="en-GB" dirty="0"/>
              <a:t> = new </a:t>
            </a:r>
            <a:r>
              <a:rPr lang="en-GB" dirty="0" err="1"/>
              <a:t>ProcessManager</a:t>
            </a:r>
            <a:r>
              <a:rPr lang="en-GB" dirty="0"/>
              <a:t> (</a:t>
            </a:r>
            <a:r>
              <a:rPr lang="en-GB" dirty="0" err="1"/>
              <a:t>theAgent</a:t>
            </a:r>
            <a:r>
              <a:rPr lang="en-GB" dirty="0"/>
              <a:t>)</a:t>
            </a:r>
          </a:p>
          <a:p>
            <a:pPr lvl="0"/>
            <a:r>
              <a:rPr lang="en-GB" dirty="0" err="1" smtClean="0"/>
              <a:t>agentManager.start</a:t>
            </a:r>
            <a:r>
              <a:rPr lang="en-GB" dirty="0"/>
              <a:t>()</a:t>
            </a:r>
          </a:p>
          <a:p>
            <a:pPr lvl="0"/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firstHop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</a:p>
          <a:p>
            <a:pPr lvl="0"/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resumedNode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</a:p>
          <a:p>
            <a:pPr lvl="0"/>
            <a:r>
              <a:rPr lang="en-GB" dirty="0" err="1" smtClean="0"/>
              <a:t>failedList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failedList</a:t>
            </a:r>
            <a:r>
              <a:rPr lang="en-GB" dirty="0"/>
              <a:t> - [</a:t>
            </a:r>
            <a:r>
              <a:rPr lang="en-GB" dirty="0" err="1"/>
              <a:t>resumedNode</a:t>
            </a:r>
            <a:r>
              <a:rPr lang="en-GB" dirty="0"/>
              <a:t>]</a:t>
            </a:r>
          </a:p>
          <a:p>
            <a:pPr lvl="0"/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targetNode</a:t>
            </a:r>
            <a:r>
              <a:rPr lang="en-GB" dirty="0"/>
              <a:t> = </a:t>
            </a:r>
            <a:r>
              <a:rPr lang="en-GB" dirty="0" err="1"/>
              <a:t>fromAgentInEnd.read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1412776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Connect the agent and start it and then read the values of </a:t>
            </a:r>
            <a:r>
              <a:rPr lang="en-GB" dirty="0" err="1" smtClean="0">
                <a:solidFill>
                  <a:srgbClr val="002060"/>
                </a:solidFill>
              </a:rPr>
              <a:t>firstHop</a:t>
            </a:r>
            <a:r>
              <a:rPr lang="en-GB" dirty="0" smtClean="0">
                <a:solidFill>
                  <a:srgbClr val="002060"/>
                </a:solidFill>
              </a:rPr>
              <a:t>, </a:t>
            </a:r>
            <a:r>
              <a:rPr lang="en-GB" dirty="0" err="1" smtClean="0">
                <a:solidFill>
                  <a:srgbClr val="002060"/>
                </a:solidFill>
              </a:rPr>
              <a:t>resumedNode</a:t>
            </a:r>
            <a:r>
              <a:rPr lang="en-GB" dirty="0" smtClean="0">
                <a:solidFill>
                  <a:srgbClr val="002060"/>
                </a:solidFill>
              </a:rPr>
              <a:t> and </a:t>
            </a:r>
            <a:r>
              <a:rPr lang="en-GB" dirty="0" err="1" smtClean="0">
                <a:solidFill>
                  <a:srgbClr val="002060"/>
                </a:solidFill>
              </a:rPr>
              <a:t>targetNode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The resumed node is removed from the </a:t>
            </a:r>
            <a:r>
              <a:rPr lang="en-GB" dirty="0" err="1" smtClean="0">
                <a:solidFill>
                  <a:srgbClr val="002060"/>
                </a:solidFill>
              </a:rPr>
              <a:t>failedList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2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3600" dirty="0"/>
              <a:t>Restart Agent Processing - </a:t>
            </a:r>
            <a:r>
              <a:rPr lang="en-GB" sz="3600" dirty="0" err="1" smtClean="0"/>
              <a:t>disConnection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14095" y="1196752"/>
            <a:ext cx="6606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 if (</a:t>
            </a:r>
            <a:r>
              <a:rPr lang="en-GB" dirty="0" err="1"/>
              <a:t>firstHop</a:t>
            </a:r>
            <a:r>
              <a:rPr lang="en-GB" dirty="0"/>
              <a:t>) {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agentManager.join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theAgent.disconnect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</a:t>
            </a:r>
            <a:r>
              <a:rPr lang="en-GB" dirty="0" err="1"/>
              <a:t>restartBuffer</a:t>
            </a:r>
            <a:r>
              <a:rPr lang="en-GB" dirty="0"/>
              <a:t> = </a:t>
            </a:r>
            <a:r>
              <a:rPr lang="en-GB" dirty="0" err="1"/>
              <a:t>theAgent</a:t>
            </a:r>
            <a:endParaRPr lang="en-GB" dirty="0"/>
          </a:p>
          <a:p>
            <a:pPr lvl="0"/>
            <a:r>
              <a:rPr lang="en-GB" dirty="0"/>
              <a:t>                restarting = true</a:t>
            </a:r>
          </a:p>
          <a:p>
            <a:pPr lvl="0"/>
            <a:r>
              <a:rPr lang="en-GB" dirty="0"/>
              <a:t>              </a:t>
            </a:r>
            <a:r>
              <a:rPr lang="en-GB" dirty="0" smtClean="0"/>
              <a:t>}</a:t>
            </a:r>
            <a:endParaRPr lang="en-GB" dirty="0"/>
          </a:p>
          <a:p>
            <a:pPr lvl="0"/>
            <a:r>
              <a:rPr lang="en-GB" dirty="0"/>
              <a:t>              else {</a:t>
            </a:r>
          </a:p>
          <a:p>
            <a:pPr lvl="0"/>
            <a:r>
              <a:rPr lang="en-GB" dirty="0"/>
              <a:t>                if (element == </a:t>
            </a:r>
            <a:r>
              <a:rPr lang="en-GB" dirty="0" err="1"/>
              <a:t>targetNode</a:t>
            </a:r>
            <a:r>
              <a:rPr lang="en-GB" dirty="0"/>
              <a:t>) {                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toRing</a:t>
            </a:r>
            <a:r>
              <a:rPr lang="en-GB" dirty="0"/>
              <a:t> = NetChannelEnd.createAny2Net (</a:t>
            </a:r>
            <a:r>
              <a:rPr lang="en-GB" dirty="0" err="1"/>
              <a:t>originalToRing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agentManager.join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theAgent.disconnect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toRing.write</a:t>
            </a:r>
            <a:r>
              <a:rPr lang="en-GB" dirty="0"/>
              <a:t> ( </a:t>
            </a:r>
            <a:r>
              <a:rPr lang="en-GB" dirty="0" err="1"/>
              <a:t>emptyPacket</a:t>
            </a:r>
            <a:r>
              <a:rPr lang="en-GB" dirty="0"/>
              <a:t> )</a:t>
            </a:r>
          </a:p>
          <a:p>
            <a:pPr lvl="0"/>
            <a:r>
              <a:rPr lang="en-GB" dirty="0"/>
              <a:t>                </a:t>
            </a:r>
            <a:r>
              <a:rPr lang="en-GB" dirty="0" smtClean="0"/>
              <a:t>}</a:t>
            </a:r>
            <a:endParaRPr lang="en-GB" dirty="0"/>
          </a:p>
          <a:p>
            <a:pPr lvl="0"/>
            <a:r>
              <a:rPr lang="en-GB" dirty="0"/>
              <a:t>                else {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agentManager.join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theAgent.disconnect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            </a:t>
            </a:r>
            <a:r>
              <a:rPr lang="en-GB" dirty="0" err="1"/>
              <a:t>toRing.write</a:t>
            </a:r>
            <a:r>
              <a:rPr lang="en-GB" dirty="0"/>
              <a:t>(</a:t>
            </a:r>
            <a:r>
              <a:rPr lang="en-GB" dirty="0" err="1"/>
              <a:t>theAgent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              }         </a:t>
            </a:r>
          </a:p>
          <a:p>
            <a:pPr lvl="0"/>
            <a:r>
              <a:rPr lang="en-GB" dirty="0"/>
              <a:t>      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9952" y="1484784"/>
            <a:ext cx="48245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If this is the </a:t>
            </a:r>
            <a:r>
              <a:rPr lang="en-GB" dirty="0" err="1" smtClean="0">
                <a:solidFill>
                  <a:srgbClr val="002060"/>
                </a:solidFill>
              </a:rPr>
              <a:t>firstHop</a:t>
            </a:r>
            <a:r>
              <a:rPr lang="en-GB" dirty="0" smtClean="0">
                <a:solidFill>
                  <a:srgbClr val="002060"/>
                </a:solidFill>
              </a:rPr>
              <a:t> then nothing needs to be done but the agent needs to be placed in a buffer to be put on the ring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If the agent has reached the target node then the original output ring location can be reinstated and an empty packet can be placed on the ring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Otherwise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The agent needs to be written to the ring.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8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8958"/>
          </a:xfrm>
        </p:spPr>
        <p:txBody>
          <a:bodyPr/>
          <a:lstStyle/>
          <a:p>
            <a:r>
              <a:rPr lang="en-GB" dirty="0" smtClean="0"/>
              <a:t>Initiating a node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9458" y="908720"/>
            <a:ext cx="6575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nodeId</a:t>
            </a:r>
            <a:r>
              <a:rPr lang="en-GB" b="1" dirty="0"/>
              <a:t> = 3</a:t>
            </a:r>
          </a:p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sentMessages</a:t>
            </a:r>
            <a:r>
              <a:rPr lang="en-GB" b="1" dirty="0"/>
              <a:t> = 500</a:t>
            </a:r>
          </a:p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r>
              <a:rPr lang="en-GB" b="1" dirty="0"/>
              <a:t> nodes = 5</a:t>
            </a:r>
          </a:p>
          <a:p>
            <a:r>
              <a:rPr lang="en-GB" b="1" dirty="0" err="1" smtClean="0"/>
              <a:t>def</a:t>
            </a:r>
            <a:r>
              <a:rPr lang="en-GB" b="1" dirty="0" smtClean="0"/>
              <a:t> </a:t>
            </a:r>
            <a:r>
              <a:rPr lang="en-GB" b="1" dirty="0" err="1"/>
              <a:t>nodeIP</a:t>
            </a:r>
            <a:r>
              <a:rPr lang="en-GB" b="1" dirty="0"/>
              <a:t> = "127.0.0.3"</a:t>
            </a:r>
          </a:p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nextNodeIP</a:t>
            </a:r>
            <a:r>
              <a:rPr lang="en-GB" b="1" dirty="0"/>
              <a:t> = "127.0.0.4"</a:t>
            </a:r>
          </a:p>
          <a:p>
            <a:r>
              <a:rPr lang="en-GB" b="1" dirty="0" err="1" smtClean="0"/>
              <a:t>def</a:t>
            </a:r>
            <a:r>
              <a:rPr lang="en-GB" b="1" dirty="0" smtClean="0"/>
              <a:t> </a:t>
            </a:r>
            <a:r>
              <a:rPr lang="en-GB" b="1" dirty="0" err="1"/>
              <a:t>nodeAddress</a:t>
            </a:r>
            <a:r>
              <a:rPr lang="en-GB" b="1" dirty="0"/>
              <a:t> = new </a:t>
            </a:r>
            <a:r>
              <a:rPr lang="en-GB" b="1" dirty="0" err="1"/>
              <a:t>TCPIPNodeAddress</a:t>
            </a:r>
            <a:r>
              <a:rPr lang="en-GB" b="1" dirty="0"/>
              <a:t>(</a:t>
            </a:r>
            <a:r>
              <a:rPr lang="en-GB" b="1" dirty="0" err="1"/>
              <a:t>nodeIP</a:t>
            </a:r>
            <a:r>
              <a:rPr lang="en-GB" b="1" dirty="0"/>
              <a:t>, 3000)</a:t>
            </a:r>
          </a:p>
          <a:p>
            <a:r>
              <a:rPr lang="en-GB" dirty="0" err="1"/>
              <a:t>Node.</a:t>
            </a:r>
            <a:r>
              <a:rPr lang="en-GB" i="1" dirty="0" err="1"/>
              <a:t>getInstance</a:t>
            </a:r>
            <a:r>
              <a:rPr lang="en-GB" i="1" dirty="0"/>
              <a:t>().</a:t>
            </a:r>
            <a:r>
              <a:rPr lang="en-GB" i="1" dirty="0" err="1"/>
              <a:t>init</a:t>
            </a:r>
            <a:r>
              <a:rPr lang="en-GB" i="1" dirty="0"/>
              <a:t>(</a:t>
            </a:r>
            <a:r>
              <a:rPr lang="en-GB" i="1" dirty="0" err="1"/>
              <a:t>nodeAddress</a:t>
            </a:r>
            <a:r>
              <a:rPr lang="en-GB" i="1" dirty="0"/>
              <a:t>)</a:t>
            </a:r>
          </a:p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fromRing</a:t>
            </a:r>
            <a:r>
              <a:rPr lang="en-GB" b="1" dirty="0"/>
              <a:t> = NetChannel.</a:t>
            </a:r>
            <a:r>
              <a:rPr lang="en-GB" b="1" i="1" dirty="0"/>
              <a:t>net2one</a:t>
            </a:r>
            <a:r>
              <a:rPr lang="en-GB" b="1" i="1" dirty="0" smtClean="0"/>
              <a:t>()</a:t>
            </a:r>
          </a:p>
          <a:p>
            <a:endParaRPr lang="en-GB" b="1" i="1" dirty="0"/>
          </a:p>
          <a:p>
            <a:r>
              <a:rPr lang="en-GB" dirty="0" err="1" smtClean="0">
                <a:solidFill>
                  <a:srgbClr val="FF0000"/>
                </a:solidFill>
              </a:rPr>
              <a:t>fromRing.read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nextNodeAddress</a:t>
            </a:r>
            <a:r>
              <a:rPr lang="en-GB" b="1" dirty="0"/>
              <a:t> = new </a:t>
            </a:r>
            <a:r>
              <a:rPr lang="en-GB" b="1" dirty="0" err="1"/>
              <a:t>TCPIPNodeAddress</a:t>
            </a:r>
            <a:r>
              <a:rPr lang="en-GB" b="1" dirty="0"/>
              <a:t>(</a:t>
            </a:r>
            <a:r>
              <a:rPr lang="en-GB" b="1" dirty="0" err="1"/>
              <a:t>nextNodeIP</a:t>
            </a:r>
            <a:r>
              <a:rPr lang="en-GB" b="1" dirty="0"/>
              <a:t>, 3000)</a:t>
            </a:r>
          </a:p>
          <a:p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toRing</a:t>
            </a:r>
            <a:r>
              <a:rPr lang="en-GB" b="1" dirty="0"/>
              <a:t> = </a:t>
            </a:r>
            <a:r>
              <a:rPr lang="en-GB" b="1" dirty="0" smtClean="0"/>
              <a:t>NetChannel.</a:t>
            </a:r>
            <a:r>
              <a:rPr lang="en-GB" b="1" i="1" dirty="0" smtClean="0"/>
              <a:t>any2net(</a:t>
            </a:r>
            <a:r>
              <a:rPr lang="en-GB" b="1" i="1" dirty="0" err="1" smtClean="0"/>
              <a:t>nextNodeAddress</a:t>
            </a:r>
            <a:r>
              <a:rPr lang="en-GB" b="1" i="1" dirty="0"/>
              <a:t>, 50</a:t>
            </a:r>
            <a:r>
              <a:rPr lang="en-GB" b="1" i="1" dirty="0" smtClean="0"/>
              <a:t>)</a:t>
            </a:r>
          </a:p>
          <a:p>
            <a:endParaRPr lang="en-GB" b="1" i="1" dirty="0"/>
          </a:p>
          <a:p>
            <a:r>
              <a:rPr lang="en-GB" dirty="0" err="1">
                <a:solidFill>
                  <a:srgbClr val="FF0000"/>
                </a:solidFill>
              </a:rPr>
              <a:t>toRing.write</a:t>
            </a:r>
            <a:r>
              <a:rPr lang="en-GB" dirty="0">
                <a:solidFill>
                  <a:srgbClr val="FF0000"/>
                </a:solidFill>
              </a:rPr>
              <a:t>(0)</a:t>
            </a:r>
          </a:p>
          <a:p>
            <a:r>
              <a:rPr lang="en-GB" b="1" dirty="0" err="1" smtClean="0"/>
              <a:t>def</a:t>
            </a:r>
            <a:r>
              <a:rPr lang="en-GB" b="1" dirty="0" smtClean="0"/>
              <a:t> </a:t>
            </a:r>
            <a:r>
              <a:rPr lang="en-GB" b="1" dirty="0" err="1"/>
              <a:t>processNode</a:t>
            </a:r>
            <a:r>
              <a:rPr lang="en-GB" b="1" dirty="0"/>
              <a:t> = new </a:t>
            </a:r>
            <a:r>
              <a:rPr lang="en-GB" b="1" dirty="0" err="1"/>
              <a:t>AgentElement</a:t>
            </a:r>
            <a:r>
              <a:rPr lang="en-GB" b="1" dirty="0"/>
              <a:t> </a:t>
            </a:r>
            <a:r>
              <a:rPr lang="en-GB" dirty="0"/>
              <a:t>( </a:t>
            </a:r>
            <a:r>
              <a:rPr lang="en-GB" dirty="0" err="1"/>
              <a:t>fromRing</a:t>
            </a:r>
            <a:r>
              <a:rPr lang="en-GB" dirty="0"/>
              <a:t>: </a:t>
            </a:r>
            <a:r>
              <a:rPr lang="en-GB" dirty="0" err="1"/>
              <a:t>fromRing</a:t>
            </a:r>
            <a:r>
              <a:rPr lang="en-GB" b="1" dirty="0"/>
              <a:t>,</a:t>
            </a:r>
          </a:p>
          <a:p>
            <a:r>
              <a:rPr lang="en-GB" dirty="0"/>
              <a:t>                                     </a:t>
            </a:r>
            <a:r>
              <a:rPr lang="en-GB" dirty="0" smtClean="0"/>
              <a:t>		  </a:t>
            </a:r>
            <a:r>
              <a:rPr lang="en-GB" dirty="0" err="1" smtClean="0"/>
              <a:t>toRing</a:t>
            </a:r>
            <a:r>
              <a:rPr lang="en-GB" dirty="0"/>
              <a:t>: </a:t>
            </a:r>
            <a:r>
              <a:rPr lang="en-GB" dirty="0" err="1"/>
              <a:t>toRing</a:t>
            </a:r>
            <a:r>
              <a:rPr lang="en-GB" dirty="0"/>
              <a:t>,</a:t>
            </a:r>
          </a:p>
          <a:p>
            <a:r>
              <a:rPr lang="en-GB" dirty="0"/>
              <a:t>                                     </a:t>
            </a:r>
            <a:r>
              <a:rPr lang="en-GB" dirty="0" smtClean="0"/>
              <a:t>		  element</a:t>
            </a:r>
            <a:r>
              <a:rPr lang="en-GB" dirty="0"/>
              <a:t>: </a:t>
            </a:r>
            <a:r>
              <a:rPr lang="en-GB" dirty="0" err="1"/>
              <a:t>nodeId</a:t>
            </a:r>
            <a:r>
              <a:rPr lang="en-GB" dirty="0"/>
              <a:t>,</a:t>
            </a:r>
          </a:p>
          <a:p>
            <a:r>
              <a:rPr lang="en-GB" dirty="0"/>
              <a:t>                                    </a:t>
            </a:r>
            <a:r>
              <a:rPr lang="en-GB" dirty="0" smtClean="0"/>
              <a:t> 		  </a:t>
            </a:r>
            <a:r>
              <a:rPr lang="en-GB" dirty="0"/>
              <a:t>iterations: </a:t>
            </a:r>
            <a:r>
              <a:rPr lang="en-GB" dirty="0" err="1"/>
              <a:t>sentMessages</a:t>
            </a:r>
            <a:r>
              <a:rPr lang="en-GB" dirty="0"/>
              <a:t>,</a:t>
            </a:r>
          </a:p>
          <a:p>
            <a:r>
              <a:rPr lang="en-GB" dirty="0"/>
              <a:t>                                     </a:t>
            </a:r>
            <a:r>
              <a:rPr lang="en-GB" dirty="0" smtClean="0"/>
              <a:t>		  nodes</a:t>
            </a:r>
            <a:r>
              <a:rPr lang="en-GB" dirty="0"/>
              <a:t>: nodes) </a:t>
            </a:r>
          </a:p>
          <a:p>
            <a:r>
              <a:rPr lang="en-GB" b="1" dirty="0" smtClean="0"/>
              <a:t>new </a:t>
            </a:r>
            <a:r>
              <a:rPr lang="en-GB" b="1" dirty="0"/>
              <a:t>PAR ([ </a:t>
            </a:r>
            <a:r>
              <a:rPr lang="en-GB" b="1" dirty="0" err="1"/>
              <a:t>processNode</a:t>
            </a:r>
            <a:r>
              <a:rPr lang="en-GB" b="1" dirty="0"/>
              <a:t>]).run()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160" y="2276872"/>
            <a:ext cx="28496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Create the node instance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And the </a:t>
            </a:r>
            <a:r>
              <a:rPr lang="en-GB" dirty="0" err="1" smtClean="0">
                <a:solidFill>
                  <a:schemeClr val="tx2"/>
                </a:solidFill>
              </a:rPr>
              <a:t>fromRing</a:t>
            </a:r>
            <a:r>
              <a:rPr lang="en-GB" dirty="0" smtClean="0">
                <a:solidFill>
                  <a:schemeClr val="tx2"/>
                </a:solidFill>
              </a:rPr>
              <a:t> net input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channel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Read a signal </a:t>
            </a:r>
            <a:r>
              <a:rPr lang="en-GB" dirty="0" err="1" smtClean="0">
                <a:solidFill>
                  <a:schemeClr val="tx2"/>
                </a:solidFill>
              </a:rPr>
              <a:t>fromRing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Now create the </a:t>
            </a:r>
            <a:r>
              <a:rPr lang="en-GB" dirty="0" err="1" smtClean="0">
                <a:solidFill>
                  <a:schemeClr val="tx2"/>
                </a:solidFill>
              </a:rPr>
              <a:t>toRing</a:t>
            </a:r>
            <a:r>
              <a:rPr lang="en-GB" dirty="0" smtClean="0">
                <a:solidFill>
                  <a:schemeClr val="tx2"/>
                </a:solidFill>
              </a:rPr>
              <a:t> any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to net output channel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And transmit signal onwards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Create the process network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And run it.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8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GB" dirty="0" smtClean="0"/>
              <a:t>Ordinary nodes created first</a:t>
            </a:r>
          </a:p>
          <a:p>
            <a:pPr lvl="1"/>
            <a:r>
              <a:rPr lang="en-GB" dirty="0" smtClean="0"/>
              <a:t>Must be numbered consecutively</a:t>
            </a:r>
          </a:p>
          <a:p>
            <a:r>
              <a:rPr lang="en-GB" dirty="0" smtClean="0"/>
              <a:t>Extra node is created last</a:t>
            </a:r>
          </a:p>
          <a:p>
            <a:pPr lvl="1"/>
            <a:r>
              <a:rPr lang="en-GB" dirty="0" smtClean="0"/>
              <a:t>Assumed to be numbered 1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 err="1" smtClean="0"/>
              <a:t>GConsole</a:t>
            </a:r>
            <a:r>
              <a:rPr lang="en-GB" dirty="0" smtClean="0"/>
              <a:t> for a node type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top to stop the node receiving</a:t>
            </a:r>
          </a:p>
          <a:p>
            <a:pPr lvl="1"/>
            <a:r>
              <a:rPr lang="en-GB" dirty="0" smtClean="0"/>
              <a:t>Go to restart receiving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2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 tolerant system constructed at application layer</a:t>
            </a:r>
          </a:p>
          <a:p>
            <a:r>
              <a:rPr lang="en-GB" dirty="0" smtClean="0"/>
              <a:t>Uses two agents – Stop and Restart</a:t>
            </a:r>
          </a:p>
          <a:p>
            <a:r>
              <a:rPr lang="en-GB" dirty="0" smtClean="0"/>
              <a:t>Can deal with multiple faults provided they are not adjacent</a:t>
            </a:r>
          </a:p>
          <a:p>
            <a:r>
              <a:rPr lang="en-GB" dirty="0" smtClean="0"/>
              <a:t>Messages destined for failed nodes are lost</a:t>
            </a:r>
          </a:p>
          <a:p>
            <a:r>
              <a:rPr lang="en-GB" dirty="0" smtClean="0"/>
              <a:t>Once the Receiver fails the node no longer sends messages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03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Fail Resilient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centralised control of the ring</a:t>
            </a:r>
          </a:p>
          <a:p>
            <a:r>
              <a:rPr lang="en-GB" dirty="0" smtClean="0"/>
              <a:t>A node detects failure</a:t>
            </a:r>
          </a:p>
          <a:p>
            <a:pPr lvl="1"/>
            <a:r>
              <a:rPr lang="en-GB" dirty="0" smtClean="0"/>
              <a:t>Sends a mobile  agent to bypass the failed node</a:t>
            </a:r>
          </a:p>
          <a:p>
            <a:r>
              <a:rPr lang="en-GB" dirty="0" smtClean="0"/>
              <a:t>On node recovery another agent reinstates the node back into the ring.</a:t>
            </a:r>
          </a:p>
          <a:p>
            <a:r>
              <a:rPr lang="en-GB" dirty="0" smtClean="0"/>
              <a:t>Essentially building an Active Network at the application layer rather than the network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9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Architecture </a:t>
            </a:r>
            <a:r>
              <a:rPr lang="en-GB" smtClean="0"/>
              <a:t>in Context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9634" y="1163637"/>
            <a:ext cx="7368750" cy="5217691"/>
            <a:chOff x="1015365" y="2830195"/>
            <a:chExt cx="5172075" cy="3678555"/>
          </a:xfrm>
        </p:grpSpPr>
        <p:sp>
          <p:nvSpPr>
            <p:cNvPr id="5" name="Text Box 776"/>
            <p:cNvSpPr txBox="1">
              <a:spLocks noChangeArrowheads="1"/>
            </p:cNvSpPr>
            <p:nvPr/>
          </p:nvSpPr>
          <p:spPr bwMode="auto">
            <a:xfrm>
              <a:off x="1934845" y="3520440"/>
              <a:ext cx="919480" cy="459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Ring</a:t>
              </a:r>
              <a:b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</a:b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Element n -1</a:t>
              </a:r>
            </a:p>
          </p:txBody>
        </p:sp>
        <p:sp>
          <p:nvSpPr>
            <p:cNvPr id="6" name="Text Box 777"/>
            <p:cNvSpPr txBox="1">
              <a:spLocks noChangeArrowheads="1"/>
            </p:cNvSpPr>
            <p:nvPr/>
          </p:nvSpPr>
          <p:spPr bwMode="auto">
            <a:xfrm>
              <a:off x="1934845" y="4556125"/>
              <a:ext cx="919480" cy="458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Ring</a:t>
              </a:r>
              <a:b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</a:b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Element n</a:t>
              </a:r>
            </a:p>
          </p:txBody>
        </p:sp>
        <p:sp>
          <p:nvSpPr>
            <p:cNvPr id="7" name="Text Box 778"/>
            <p:cNvSpPr txBox="1">
              <a:spLocks noChangeArrowheads="1"/>
            </p:cNvSpPr>
            <p:nvPr/>
          </p:nvSpPr>
          <p:spPr bwMode="auto">
            <a:xfrm>
              <a:off x="3543935" y="4095115"/>
              <a:ext cx="689610" cy="2292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Sender</a:t>
              </a:r>
              <a:endParaRPr lang="en-GB" sz="1000" dirty="0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8" name="Text Box 779"/>
            <p:cNvSpPr txBox="1">
              <a:spLocks noChangeArrowheads="1"/>
            </p:cNvSpPr>
            <p:nvPr/>
          </p:nvSpPr>
          <p:spPr bwMode="auto">
            <a:xfrm>
              <a:off x="5382895" y="5245735"/>
              <a:ext cx="804545" cy="343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Receiver</a:t>
              </a:r>
            </a:p>
          </p:txBody>
        </p:sp>
        <p:cxnSp>
          <p:nvCxnSpPr>
            <p:cNvPr id="9" name="Line 780"/>
            <p:cNvCxnSpPr>
              <a:cxnSpLocks noChangeShapeType="1"/>
            </p:cNvCxnSpPr>
            <p:nvPr/>
          </p:nvCxnSpPr>
          <p:spPr bwMode="auto">
            <a:xfrm flipH="1">
              <a:off x="2854325" y="4210050"/>
              <a:ext cx="689610" cy="347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781"/>
            <p:cNvCxnSpPr>
              <a:cxnSpLocks noChangeShapeType="1"/>
            </p:cNvCxnSpPr>
            <p:nvPr/>
          </p:nvCxnSpPr>
          <p:spPr bwMode="auto">
            <a:xfrm flipH="1" flipV="1">
              <a:off x="2854325" y="5016500"/>
              <a:ext cx="574675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782"/>
            <p:cNvCxnSpPr>
              <a:cxnSpLocks noChangeShapeType="1"/>
            </p:cNvCxnSpPr>
            <p:nvPr/>
          </p:nvCxnSpPr>
          <p:spPr bwMode="auto">
            <a:xfrm>
              <a:off x="2393950" y="3979545"/>
              <a:ext cx="0" cy="57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60170" y="2830195"/>
              <a:ext cx="1033780" cy="3678555"/>
            </a:xfrm>
            <a:custGeom>
              <a:avLst/>
              <a:gdLst>
                <a:gd name="T0" fmla="*/ 1628 w 1628"/>
                <a:gd name="T1" fmla="*/ 3439 h 3982"/>
                <a:gd name="T2" fmla="*/ 1628 w 1628"/>
                <a:gd name="T3" fmla="*/ 3982 h 3982"/>
                <a:gd name="T4" fmla="*/ 0 w 1628"/>
                <a:gd name="T5" fmla="*/ 3982 h 3982"/>
                <a:gd name="T6" fmla="*/ 0 w 1628"/>
                <a:gd name="T7" fmla="*/ 0 h 3982"/>
                <a:gd name="T8" fmla="*/ 1628 w 1628"/>
                <a:gd name="T9" fmla="*/ 0 h 3982"/>
                <a:gd name="T10" fmla="*/ 1628 w 1628"/>
                <a:gd name="T11" fmla="*/ 726 h 3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8" h="3982">
                  <a:moveTo>
                    <a:pt x="1628" y="3439"/>
                  </a:moveTo>
                  <a:lnTo>
                    <a:pt x="1628" y="3982"/>
                  </a:lnTo>
                  <a:lnTo>
                    <a:pt x="0" y="3982"/>
                  </a:lnTo>
                  <a:lnTo>
                    <a:pt x="0" y="0"/>
                  </a:lnTo>
                  <a:lnTo>
                    <a:pt x="1628" y="0"/>
                  </a:lnTo>
                  <a:lnTo>
                    <a:pt x="1628" y="72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13" name="Text Box 784"/>
            <p:cNvSpPr txBox="1">
              <a:spLocks noChangeArrowheads="1"/>
            </p:cNvSpPr>
            <p:nvPr/>
          </p:nvSpPr>
          <p:spPr bwMode="auto">
            <a:xfrm>
              <a:off x="1934845" y="5589905"/>
              <a:ext cx="1034415" cy="459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Ring</a:t>
              </a:r>
              <a:b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</a:b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Element n +1</a:t>
              </a:r>
            </a:p>
          </p:txBody>
        </p:sp>
        <p:cxnSp>
          <p:nvCxnSpPr>
            <p:cNvPr id="14" name="Line 785"/>
            <p:cNvCxnSpPr>
              <a:cxnSpLocks noChangeShapeType="1"/>
            </p:cNvCxnSpPr>
            <p:nvPr/>
          </p:nvCxnSpPr>
          <p:spPr bwMode="auto">
            <a:xfrm>
              <a:off x="2393950" y="5014595"/>
              <a:ext cx="0" cy="57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786"/>
            <p:cNvSpPr txBox="1">
              <a:spLocks noChangeArrowheads="1"/>
            </p:cNvSpPr>
            <p:nvPr/>
          </p:nvSpPr>
          <p:spPr bwMode="auto">
            <a:xfrm>
              <a:off x="3429000" y="5244465"/>
              <a:ext cx="574675" cy="339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Queue</a:t>
              </a:r>
            </a:p>
          </p:txBody>
        </p:sp>
        <p:sp>
          <p:nvSpPr>
            <p:cNvPr id="16" name="Text Box 787"/>
            <p:cNvSpPr txBox="1">
              <a:spLocks noChangeArrowheads="1"/>
            </p:cNvSpPr>
            <p:nvPr/>
          </p:nvSpPr>
          <p:spPr bwMode="auto">
            <a:xfrm>
              <a:off x="4348480" y="5244465"/>
              <a:ext cx="689610" cy="339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Prompt</a:t>
              </a:r>
            </a:p>
          </p:txBody>
        </p:sp>
        <p:cxnSp>
          <p:nvCxnSpPr>
            <p:cNvPr id="17" name="Line 788"/>
            <p:cNvCxnSpPr>
              <a:cxnSpLocks noChangeShapeType="1"/>
            </p:cNvCxnSpPr>
            <p:nvPr/>
          </p:nvCxnSpPr>
          <p:spPr bwMode="auto">
            <a:xfrm flipH="1">
              <a:off x="4003675" y="5359400"/>
              <a:ext cx="344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789"/>
            <p:cNvCxnSpPr>
              <a:cxnSpLocks noChangeShapeType="1"/>
            </p:cNvCxnSpPr>
            <p:nvPr/>
          </p:nvCxnSpPr>
          <p:spPr bwMode="auto">
            <a:xfrm>
              <a:off x="4003675" y="5474970"/>
              <a:ext cx="344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790"/>
            <p:cNvCxnSpPr>
              <a:cxnSpLocks noChangeShapeType="1"/>
            </p:cNvCxnSpPr>
            <p:nvPr/>
          </p:nvCxnSpPr>
          <p:spPr bwMode="auto">
            <a:xfrm>
              <a:off x="5038090" y="5359400"/>
              <a:ext cx="344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791"/>
            <p:cNvSpPr txBox="1">
              <a:spLocks noChangeArrowheads="1"/>
            </p:cNvSpPr>
            <p:nvPr/>
          </p:nvSpPr>
          <p:spPr bwMode="auto">
            <a:xfrm>
              <a:off x="3314065" y="4669790"/>
              <a:ext cx="1034415" cy="3448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 err="1" smtClean="0">
                  <a:effectLst/>
                  <a:latin typeface="Times New Roman"/>
                  <a:ea typeface="Times New Roman"/>
                  <a:cs typeface="Arial"/>
                </a:rPr>
                <a:t>StateManager</a:t>
              </a:r>
              <a:endParaRPr lang="en-GB" sz="1600" dirty="0">
                <a:effectLst/>
                <a:latin typeface="Times New Roman"/>
                <a:ea typeface="Times New Roman"/>
                <a:cs typeface="Arial"/>
              </a:endParaRPr>
            </a:p>
          </p:txBody>
        </p:sp>
        <p:cxnSp>
          <p:nvCxnSpPr>
            <p:cNvPr id="21" name="Line 792"/>
            <p:cNvCxnSpPr>
              <a:cxnSpLocks noChangeShapeType="1"/>
            </p:cNvCxnSpPr>
            <p:nvPr/>
          </p:nvCxnSpPr>
          <p:spPr bwMode="auto">
            <a:xfrm flipV="1">
              <a:off x="3658870" y="5016500"/>
              <a:ext cx="0" cy="227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793"/>
            <p:cNvCxnSpPr>
              <a:cxnSpLocks noChangeShapeType="1"/>
            </p:cNvCxnSpPr>
            <p:nvPr/>
          </p:nvCxnSpPr>
          <p:spPr bwMode="auto">
            <a:xfrm flipH="1">
              <a:off x="2854325" y="4784725"/>
              <a:ext cx="4597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794"/>
            <p:cNvSpPr txBox="1">
              <a:spLocks noChangeArrowheads="1"/>
            </p:cNvSpPr>
            <p:nvPr/>
          </p:nvSpPr>
          <p:spPr bwMode="auto">
            <a:xfrm>
              <a:off x="1015365" y="3175635"/>
              <a:ext cx="804545" cy="455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Extra</a:t>
              </a:r>
              <a:b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</a:b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Element</a:t>
              </a: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724025" y="3979545"/>
              <a:ext cx="555625" cy="1604010"/>
            </a:xfrm>
            <a:custGeom>
              <a:avLst/>
              <a:gdLst>
                <a:gd name="T0" fmla="*/ 1055 w 1055"/>
                <a:gd name="T1" fmla="*/ 0 h 2526"/>
                <a:gd name="T2" fmla="*/ 151 w 1055"/>
                <a:gd name="T3" fmla="*/ 725 h 2526"/>
                <a:gd name="T4" fmla="*/ 151 w 1055"/>
                <a:gd name="T5" fmla="*/ 1630 h 2526"/>
                <a:gd name="T6" fmla="*/ 1055 w 1055"/>
                <a:gd name="T7" fmla="*/ 2526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5" h="2526">
                  <a:moveTo>
                    <a:pt x="1055" y="0"/>
                  </a:moveTo>
                  <a:cubicBezTo>
                    <a:pt x="678" y="226"/>
                    <a:pt x="302" y="453"/>
                    <a:pt x="151" y="725"/>
                  </a:cubicBezTo>
                  <a:cubicBezTo>
                    <a:pt x="0" y="997"/>
                    <a:pt x="0" y="1330"/>
                    <a:pt x="151" y="1630"/>
                  </a:cubicBezTo>
                  <a:cubicBezTo>
                    <a:pt x="302" y="1930"/>
                    <a:pt x="678" y="2228"/>
                    <a:pt x="1055" y="252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25" name="Line 796"/>
            <p:cNvCxnSpPr>
              <a:cxnSpLocks noChangeShapeType="1"/>
            </p:cNvCxnSpPr>
            <p:nvPr/>
          </p:nvCxnSpPr>
          <p:spPr bwMode="auto">
            <a:xfrm>
              <a:off x="5612765" y="5583555"/>
              <a:ext cx="0" cy="224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797"/>
            <p:cNvSpPr txBox="1">
              <a:spLocks noChangeArrowheads="1"/>
            </p:cNvSpPr>
            <p:nvPr/>
          </p:nvSpPr>
          <p:spPr bwMode="auto">
            <a:xfrm>
              <a:off x="5382895" y="5807710"/>
              <a:ext cx="804545" cy="3448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dirty="0">
                  <a:effectLst/>
                  <a:latin typeface="Times New Roman"/>
                  <a:ea typeface="Times New Roman"/>
                  <a:cs typeface="Arial"/>
                </a:rPr>
                <a:t>Console</a:t>
              </a:r>
            </a:p>
          </p:txBody>
        </p:sp>
        <p:cxnSp>
          <p:nvCxnSpPr>
            <p:cNvPr id="27" name="Line 798"/>
            <p:cNvCxnSpPr>
              <a:cxnSpLocks noChangeShapeType="1"/>
            </p:cNvCxnSpPr>
            <p:nvPr/>
          </p:nvCxnSpPr>
          <p:spPr bwMode="auto">
            <a:xfrm flipV="1">
              <a:off x="5957570" y="5583555"/>
              <a:ext cx="0" cy="224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2852" y="1042199"/>
            <a:ext cx="528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by-pass channel </a:t>
            </a:r>
            <a:r>
              <a:rPr lang="en-GB" dirty="0" smtClean="0"/>
              <a:t>will only be invoked when the Receiver process blocks.  This will be achieved by a message from the Console.  A blocking Sender is not considered as this will not affect overall performance.</a:t>
            </a:r>
          </a:p>
          <a:p>
            <a:r>
              <a:rPr lang="en-GB" dirty="0" smtClean="0"/>
              <a:t>The Queue and Prompt process are similar to that discussed in Chapter 5.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2767458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Queue has been modified so that when it becomes nearly full a message is sent to the </a:t>
            </a:r>
            <a:r>
              <a:rPr lang="en-GB" dirty="0" err="1" smtClean="0"/>
              <a:t>StateManager</a:t>
            </a:r>
            <a:r>
              <a:rPr lang="en-GB" dirty="0" smtClean="0"/>
              <a:t>.  As the Queue empties </a:t>
            </a:r>
            <a:r>
              <a:rPr lang="en-GB" dirty="0" err="1" smtClean="0"/>
              <a:t>StateManager</a:t>
            </a:r>
            <a:r>
              <a:rPr lang="en-GB" dirty="0" smtClean="0"/>
              <a:t> sends another message.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5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of the Ring Elements has the process network as shown for element n</a:t>
            </a:r>
          </a:p>
          <a:p>
            <a:r>
              <a:rPr lang="en-GB" dirty="0" err="1" smtClean="0"/>
              <a:t>StateManager</a:t>
            </a:r>
            <a:r>
              <a:rPr lang="en-GB" dirty="0" smtClean="0"/>
              <a:t> has the ability to cause the injection of Mobile Agents into the network, when it receives a message from the Queue process</a:t>
            </a:r>
          </a:p>
          <a:p>
            <a:pPr lvl="1"/>
            <a:r>
              <a:rPr lang="en-GB" dirty="0" smtClean="0"/>
              <a:t>We assume the blockage is at the Receiver process</a:t>
            </a:r>
          </a:p>
          <a:p>
            <a:pPr lvl="1"/>
            <a:r>
              <a:rPr lang="en-GB" dirty="0" err="1" smtClean="0"/>
              <a:t>StopAgent</a:t>
            </a:r>
            <a:r>
              <a:rPr lang="en-GB" dirty="0" smtClean="0"/>
              <a:t> is circulated to instigate the by-pass</a:t>
            </a:r>
          </a:p>
          <a:p>
            <a:pPr lvl="1"/>
            <a:r>
              <a:rPr lang="en-GB" dirty="0" err="1" smtClean="0"/>
              <a:t>RestartAgent</a:t>
            </a:r>
            <a:r>
              <a:rPr lang="en-GB" dirty="0" smtClean="0"/>
              <a:t> removes the by-pass and reconnects the node to the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2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Receiver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Alternates over the channels from the Console and the Prompt process</a:t>
            </a:r>
          </a:p>
          <a:p>
            <a:r>
              <a:rPr lang="en-GB" dirty="0" smtClean="0"/>
              <a:t>Every object processed by Receiver from Prompt is output to the Console.</a:t>
            </a:r>
          </a:p>
          <a:p>
            <a:r>
              <a:rPr lang="en-GB" dirty="0" smtClean="0"/>
              <a:t>The Console can input two messages</a:t>
            </a:r>
          </a:p>
          <a:p>
            <a:pPr lvl="1"/>
            <a:r>
              <a:rPr lang="en-GB" dirty="0" smtClean="0"/>
              <a:t>to stop the sending of data objects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o restart the sending of data objects</a:t>
            </a:r>
          </a:p>
          <a:p>
            <a:r>
              <a:rPr lang="en-GB" dirty="0" smtClean="0"/>
              <a:t>Once the Console stops reading objects the Queue will fill up and this can be detected by </a:t>
            </a:r>
            <a:r>
              <a:rPr lang="en-GB" dirty="0" err="1" smtClean="0"/>
              <a:t>StateManager</a:t>
            </a:r>
            <a:endParaRPr lang="en-GB" dirty="0" smtClean="0"/>
          </a:p>
          <a:p>
            <a:r>
              <a:rPr lang="en-GB" dirty="0" smtClean="0"/>
              <a:t>On restart the </a:t>
            </a:r>
            <a:r>
              <a:rPr lang="en-GB" dirty="0" err="1" smtClean="0"/>
              <a:t>StateManager</a:t>
            </a:r>
            <a:r>
              <a:rPr lang="en-GB" dirty="0" smtClean="0"/>
              <a:t> can detect that the Receiver is working again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05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and Prompter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Prompter is the same as in Chapter 5</a:t>
            </a:r>
          </a:p>
          <a:p>
            <a:r>
              <a:rPr lang="en-GB" dirty="0" smtClean="0"/>
              <a:t>The Queue process is modified so that on each interaction it sends a message to </a:t>
            </a:r>
            <a:r>
              <a:rPr lang="en-GB" dirty="0" err="1" smtClean="0"/>
              <a:t>StateManager</a:t>
            </a:r>
            <a:r>
              <a:rPr lang="en-GB" dirty="0" smtClean="0"/>
              <a:t> giving the number of filled queue elements</a:t>
            </a:r>
          </a:p>
          <a:p>
            <a:pPr lvl="1"/>
            <a:r>
              <a:rPr lang="en-GB" dirty="0" smtClean="0"/>
              <a:t>This message is sent each time an object is either put into or removed from the Queue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14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StateManager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Receives message from the Queue indicating the number of filled slots</a:t>
            </a:r>
          </a:p>
          <a:p>
            <a:r>
              <a:rPr lang="en-GB" dirty="0" smtClean="0"/>
              <a:t>Sets an internal limit to detect that the Queue is either filling up or starting to empty</a:t>
            </a:r>
          </a:p>
          <a:p>
            <a:r>
              <a:rPr lang="en-GB" dirty="0" smtClean="0"/>
              <a:t>Sends a message to the </a:t>
            </a:r>
            <a:r>
              <a:rPr lang="en-GB" dirty="0" err="1" smtClean="0"/>
              <a:t>RingElement</a:t>
            </a:r>
            <a:r>
              <a:rPr lang="en-GB" dirty="0" smtClean="0"/>
              <a:t> if its is necessary for it to send a Stop or Restart Agent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0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err="1" smtClean="0"/>
              <a:t>StateManager</a:t>
            </a:r>
            <a:r>
              <a:rPr lang="en-GB" dirty="0" smtClean="0"/>
              <a:t> - Definition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7504" y="1052736"/>
            <a:ext cx="540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class </a:t>
            </a:r>
            <a:r>
              <a:rPr lang="en-GB" dirty="0" err="1"/>
              <a:t>StateManager</a:t>
            </a:r>
            <a:r>
              <a:rPr lang="en-GB" dirty="0"/>
              <a:t> implements </a:t>
            </a:r>
            <a:r>
              <a:rPr lang="en-GB" dirty="0" err="1" smtClean="0"/>
              <a:t>CSProcess</a:t>
            </a:r>
            <a:r>
              <a:rPr lang="en-GB" dirty="0" smtClean="0"/>
              <a:t> {  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</a:t>
            </a:r>
            <a:r>
              <a:rPr lang="en-GB" dirty="0"/>
              <a:t> </a:t>
            </a:r>
            <a:r>
              <a:rPr lang="en-GB" dirty="0" err="1"/>
              <a:t>fromQueue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</a:t>
            </a:r>
            <a:r>
              <a:rPr lang="en-GB" dirty="0"/>
              <a:t> </a:t>
            </a:r>
            <a:r>
              <a:rPr lang="en-GB" dirty="0" err="1"/>
              <a:t>toElement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 smtClean="0"/>
              <a:t>queueSlots</a:t>
            </a:r>
            <a:endParaRPr lang="en-GB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  void run() {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limit = </a:t>
            </a:r>
            <a:r>
              <a:rPr lang="en-GB" dirty="0" err="1"/>
              <a:t>queueSlots</a:t>
            </a:r>
            <a:r>
              <a:rPr lang="en-GB" dirty="0"/>
              <a:t> / 2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state = "NORMAL" </a:t>
            </a:r>
          </a:p>
          <a:p>
            <a:pPr lvl="0"/>
            <a:r>
              <a:rPr lang="en-GB" dirty="0"/>
              <a:t>    while (true) {</a:t>
            </a:r>
          </a:p>
          <a:p>
            <a:pPr lvl="0"/>
            <a:r>
              <a:rPr lang="en-GB" dirty="0"/>
              <a:t>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usedSlots</a:t>
            </a:r>
            <a:r>
              <a:rPr lang="en-GB" dirty="0"/>
              <a:t> = </a:t>
            </a:r>
            <a:r>
              <a:rPr lang="en-GB" dirty="0" err="1"/>
              <a:t>fromQueue.read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  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aboveLimit</a:t>
            </a:r>
            <a:r>
              <a:rPr lang="en-GB" dirty="0"/>
              <a:t> = ( </a:t>
            </a:r>
            <a:r>
              <a:rPr lang="en-GB" dirty="0" err="1"/>
              <a:t>usedSlots</a:t>
            </a:r>
            <a:r>
              <a:rPr lang="en-GB" dirty="0"/>
              <a:t> &gt;= limit)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      if ((state == "NORMAL") &amp;&amp; ( </a:t>
            </a:r>
            <a:r>
              <a:rPr lang="en-GB" dirty="0" err="1"/>
              <a:t>aboveLimit</a:t>
            </a:r>
            <a:r>
              <a:rPr lang="en-GB" dirty="0"/>
              <a:t>)) {</a:t>
            </a:r>
          </a:p>
          <a:p>
            <a:pPr lvl="0"/>
            <a:r>
              <a:rPr lang="en-GB" dirty="0"/>
              <a:t>        state = "ABOVE_LIMIT"</a:t>
            </a:r>
          </a:p>
          <a:p>
            <a:pPr lvl="0"/>
            <a:r>
              <a:rPr lang="en-GB" dirty="0"/>
              <a:t>        </a:t>
            </a:r>
            <a:r>
              <a:rPr lang="en-GB" dirty="0" err="1"/>
              <a:t>toElement.write</a:t>
            </a:r>
            <a:r>
              <a:rPr lang="en-GB" dirty="0"/>
              <a:t>("STOP")</a:t>
            </a:r>
          </a:p>
          <a:p>
            <a:pPr lvl="0"/>
            <a:r>
              <a:rPr lang="en-GB" dirty="0"/>
              <a:t>      </a:t>
            </a:r>
            <a:r>
              <a:rPr lang="en-GB" dirty="0" smtClean="0"/>
              <a:t>}</a:t>
            </a:r>
            <a:endParaRPr lang="en-GB" dirty="0"/>
          </a:p>
          <a:p>
            <a:pPr lvl="0"/>
            <a:r>
              <a:rPr lang="en-GB" dirty="0"/>
              <a:t>      if ((state == "ABOVE_LIMIT") &amp;&amp; ( !</a:t>
            </a:r>
            <a:r>
              <a:rPr lang="en-GB" dirty="0" err="1"/>
              <a:t>aboveLimit</a:t>
            </a:r>
            <a:r>
              <a:rPr lang="en-GB" dirty="0"/>
              <a:t>)) {</a:t>
            </a:r>
          </a:p>
          <a:p>
            <a:pPr lvl="0"/>
            <a:r>
              <a:rPr lang="en-GB" dirty="0"/>
              <a:t>        state = "NORMAL"</a:t>
            </a:r>
          </a:p>
          <a:p>
            <a:pPr lvl="0"/>
            <a:r>
              <a:rPr lang="en-GB" dirty="0"/>
              <a:t>        </a:t>
            </a:r>
            <a:r>
              <a:rPr lang="en-GB" dirty="0" err="1"/>
              <a:t>toElement.write</a:t>
            </a:r>
            <a:r>
              <a:rPr lang="en-GB" dirty="0"/>
              <a:t>("RESTART")</a:t>
            </a:r>
          </a:p>
          <a:p>
            <a:pPr lvl="0"/>
            <a:r>
              <a:rPr lang="en-GB" dirty="0"/>
              <a:t>      </a:t>
            </a:r>
            <a:r>
              <a:rPr lang="en-GB" dirty="0" smtClean="0"/>
              <a:t>}    }  }}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340768"/>
            <a:ext cx="5472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The channels connecting to Queue and Element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The number of slots in the Queue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The limit for filling or emptying is set at half the available slots</a:t>
            </a:r>
          </a:p>
          <a:p>
            <a:r>
              <a:rPr lang="en-GB" dirty="0">
                <a:solidFill>
                  <a:srgbClr val="002060"/>
                </a:solidFill>
              </a:rPr>
              <a:t>s</a:t>
            </a:r>
            <a:r>
              <a:rPr lang="en-GB" dirty="0" smtClean="0">
                <a:solidFill>
                  <a:srgbClr val="002060"/>
                </a:solidFill>
              </a:rPr>
              <a:t>tate records the current state of the Queue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2521" y="3502677"/>
            <a:ext cx="47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Read in the number of filled slots and determine its relationship to the slot limit.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4395781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Determine whether the Queue is filling up and if so send STOP to the Element.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Or send RESTART to Element because the Queue has started to empty.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1830</Words>
  <Application>Microsoft Office PowerPoint</Application>
  <PresentationFormat>On-screen Show (4:3)</PresentationFormat>
  <Paragraphs>323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L9B A Self Monitoring Process Ring</vt:lpstr>
      <vt:lpstr>Overview</vt:lpstr>
      <vt:lpstr>Fail Resilient Architecture</vt:lpstr>
      <vt:lpstr>Architecture in Context</vt:lpstr>
      <vt:lpstr>Commentary</vt:lpstr>
      <vt:lpstr>Receiver</vt:lpstr>
      <vt:lpstr>Queue and Prompter</vt:lpstr>
      <vt:lpstr>StateManager</vt:lpstr>
      <vt:lpstr>StateManager - Definition</vt:lpstr>
      <vt:lpstr>Agent Discussion</vt:lpstr>
      <vt:lpstr>Stop Agent – Next Node</vt:lpstr>
      <vt:lpstr>Stop Agent – Other Nodes</vt:lpstr>
      <vt:lpstr>Stop Agent - Previous Node</vt:lpstr>
      <vt:lpstr>Stop Agent - Coding</vt:lpstr>
      <vt:lpstr>Restart Agent</vt:lpstr>
      <vt:lpstr>Restart Agent</vt:lpstr>
      <vt:lpstr>Ring Element with Agent Processing</vt:lpstr>
      <vt:lpstr>Stop Agent Processing -connecting</vt:lpstr>
      <vt:lpstr>Stop Agent Processing - Disconnection</vt:lpstr>
      <vt:lpstr>Restart Agent Processing - connection</vt:lpstr>
      <vt:lpstr>Restart Agent Processing - disConnection</vt:lpstr>
      <vt:lpstr>Initiating a node</vt:lpstr>
      <vt:lpstr>Assumptions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L9B A Self Monitoring Process Ring</dc:title>
  <dc:creator>Jon</dc:creator>
  <cp:lastModifiedBy>Jon</cp:lastModifiedBy>
  <cp:revision>25</cp:revision>
  <cp:lastPrinted>2013-03-06T16:46:19Z</cp:lastPrinted>
  <dcterms:created xsi:type="dcterms:W3CDTF">2012-03-08T11:38:38Z</dcterms:created>
  <dcterms:modified xsi:type="dcterms:W3CDTF">2013-03-06T16:46:22Z</dcterms:modified>
</cp:coreProperties>
</file>