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29"/>
  </p:notesMasterIdLst>
  <p:handoutMasterIdLst>
    <p:handoutMasterId r:id="rId30"/>
  </p:handoutMasterIdLst>
  <p:sldIdLst>
    <p:sldId id="260" r:id="rId4"/>
    <p:sldId id="291" r:id="rId5"/>
    <p:sldId id="292" r:id="rId6"/>
    <p:sldId id="273" r:id="rId7"/>
    <p:sldId id="271" r:id="rId8"/>
    <p:sldId id="294" r:id="rId9"/>
    <p:sldId id="274" r:id="rId10"/>
    <p:sldId id="275" r:id="rId11"/>
    <p:sldId id="293" r:id="rId12"/>
    <p:sldId id="276" r:id="rId13"/>
    <p:sldId id="277" r:id="rId14"/>
    <p:sldId id="278" r:id="rId15"/>
    <p:sldId id="297" r:id="rId16"/>
    <p:sldId id="298" r:id="rId17"/>
    <p:sldId id="309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</p:sldIdLst>
  <p:sldSz cx="9144000" cy="6858000" type="screen4x3"/>
  <p:notesSz cx="6761163" cy="99425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27</c:v>
                </c:pt>
                <c:pt idx="2">
                  <c:v>26</c:v>
                </c:pt>
                <c:pt idx="3">
                  <c:v>28</c:v>
                </c:pt>
                <c:pt idx="4">
                  <c:v>34</c:v>
                </c:pt>
                <c:pt idx="5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Challenged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53</c:v>
                </c:pt>
                <c:pt idx="1">
                  <c:v>33</c:v>
                </c:pt>
                <c:pt idx="2">
                  <c:v>46</c:v>
                </c:pt>
                <c:pt idx="3">
                  <c:v>49</c:v>
                </c:pt>
                <c:pt idx="4">
                  <c:v>51</c:v>
                </c:pt>
                <c:pt idx="5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E02D1A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31</c:v>
                </c:pt>
                <c:pt idx="1">
                  <c:v>40</c:v>
                </c:pt>
                <c:pt idx="2">
                  <c:v>28</c:v>
                </c:pt>
                <c:pt idx="3">
                  <c:v>23</c:v>
                </c:pt>
                <c:pt idx="4">
                  <c:v>15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550608"/>
        <c:axId val="249557664"/>
      </c:barChart>
      <c:catAx>
        <c:axId val="24955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9557664"/>
        <c:crosses val="autoZero"/>
        <c:auto val="1"/>
        <c:lblAlgn val="ctr"/>
        <c:lblOffset val="100"/>
        <c:noMultiLvlLbl val="0"/>
      </c:catAx>
      <c:valAx>
        <c:axId val="2495576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95506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8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01" y="4723494"/>
            <a:ext cx="5409562" cy="44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3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D8F80-5152-48DA-A293-099FB14EB4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3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43655-ED03-45D8-A812-9E30ACAAD35E}" type="slidenum">
              <a:rPr lang="en-GB"/>
              <a:pPr/>
              <a:t>23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35D83-4201-46D9-9B7C-639B8D028F28}" type="slidenum">
              <a:rPr lang="en-GB"/>
              <a:pPr/>
              <a:t>4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C3735-BE0E-4D8E-BC8C-A6C878E33B1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39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A4B57-3EE4-4CF4-AE21-F293F9C1A523}" type="slidenum">
              <a:rPr lang="en-GB"/>
              <a:pPr/>
              <a:t>7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D31171-54B7-4E27-B1AC-9133A522D88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682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73212-2FE5-4A6E-9C15-2DD31A57EBD5}" type="slidenum">
              <a:rPr lang="en-GB"/>
              <a:pPr/>
              <a:t>10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BD017-5417-45F1-8A68-9DDB01718312}" type="slidenum">
              <a:rPr lang="en-GB"/>
              <a:pPr/>
              <a:t>11</a:t>
            </a:fld>
            <a:endParaRPr lang="en-GB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43655-ED03-45D8-A812-9E30ACAAD35E}" type="slidenum">
              <a:rPr lang="en-GB"/>
              <a:pPr/>
              <a:t>13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A527D-3795-4E54-BB2D-4223F64632B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75" y="752475"/>
            <a:ext cx="4953000" cy="37147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690" y="4523684"/>
            <a:ext cx="6311155" cy="4902523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4000"/>
              </a:spcBef>
              <a:spcAft>
                <a:spcPct val="34000"/>
              </a:spcAft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513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.kemmer@napier.ac.uk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index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umalliance.org/pages/what_is_scru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versionone.com/assets/img/files/ChaosManifesto2013.pdf" TargetMode="External"/><Relationship Id="rId4" Type="http://schemas.openxmlformats.org/officeDocument/2006/relationships/hyperlink" Target="http://www.projectsmart.co.uk/docs/chaos-report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dm.org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dobbs.com/architecture-and-design/2010-it-project-success-rates/226500046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Software Engineering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Lecturer: </a:t>
            </a:r>
            <a:r>
              <a:rPr lang="en-GB" b="1" dirty="0"/>
              <a:t>	Rob Kemmer (C67)</a:t>
            </a:r>
          </a:p>
          <a:p>
            <a:pPr>
              <a:buNone/>
            </a:pPr>
            <a:r>
              <a:rPr lang="en-GB" dirty="0"/>
              <a:t>			</a:t>
            </a:r>
            <a:r>
              <a:rPr lang="en-GB" dirty="0" smtClean="0">
                <a:hlinkClick r:id="rId2"/>
              </a:rPr>
              <a:t>r.kemmer@napier.ac.uk</a:t>
            </a: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 smtClean="0"/>
              <a:t>Topics: </a:t>
            </a:r>
          </a:p>
          <a:p>
            <a:pPr lvl="2"/>
            <a:r>
              <a:rPr lang="en-GB" sz="2400" dirty="0" smtClean="0"/>
              <a:t>Software Lifecycles: Traditional / Agile</a:t>
            </a:r>
          </a:p>
          <a:p>
            <a:pPr lvl="2"/>
            <a:r>
              <a:rPr lang="en-GB" sz="2400" dirty="0" smtClean="0"/>
              <a:t>Unified Software Development Process (USDP)</a:t>
            </a:r>
          </a:p>
          <a:p>
            <a:pPr lvl="2"/>
            <a:r>
              <a:rPr lang="en-GB" sz="2400" dirty="0" smtClean="0"/>
              <a:t>UML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 smtClean="0"/>
              <a:t>“Agile” refers to a group of software development methodologies based on iterative development, where requirements and solutions evolve through collaboration between self-organizing cross functional teams.</a:t>
            </a:r>
          </a:p>
          <a:p>
            <a:pPr marL="0" indent="0">
              <a:lnSpc>
                <a:spcPct val="80000"/>
              </a:lnSpc>
              <a:buNone/>
            </a:pPr>
            <a:endParaRPr lang="en-GB" sz="2400" b="1" u="sng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dirty="0" smtClean="0"/>
              <a:t>Agile methods are defined in the </a:t>
            </a:r>
            <a:r>
              <a:rPr lang="en-GB" sz="2400" b="1" dirty="0" smtClean="0">
                <a:hlinkClick r:id="rId3"/>
              </a:rPr>
              <a:t>Agile Manifesto</a:t>
            </a:r>
            <a:endParaRPr lang="en-GB" sz="2400" b="1" dirty="0" smtClean="0"/>
          </a:p>
          <a:p>
            <a:pPr marL="0" indent="0">
              <a:lnSpc>
                <a:spcPct val="8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 smtClean="0"/>
              <a:t>Agile methods have much in common with the earlier Rapid Application Development (RAD) Modules </a:t>
            </a:r>
          </a:p>
          <a:p>
            <a:pPr marL="0" indent="0">
              <a:lnSpc>
                <a:spcPct val="80000"/>
              </a:lnSpc>
              <a:buNone/>
            </a:pPr>
            <a:endParaRPr lang="en-GB" sz="2800" b="1" dirty="0" smtClean="0"/>
          </a:p>
          <a:p>
            <a:pPr marL="0" indent="0">
              <a:lnSpc>
                <a:spcPct val="80000"/>
              </a:lnSpc>
              <a:buNone/>
            </a:pPr>
            <a:endParaRPr lang="en-GB" sz="1800" b="1" dirty="0" smtClean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GB" sz="14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</a:t>
            </a:r>
            <a:r>
              <a:rPr lang="en-GB" dirty="0" smtClean="0"/>
              <a:t>Agile / RAD</a:t>
            </a:r>
            <a:endParaRPr lang="en-GB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14414" y="2000240"/>
            <a:ext cx="6119813" cy="4608512"/>
            <a:chOff x="930" y="1117"/>
            <a:chExt cx="3855" cy="2903"/>
          </a:xfrm>
        </p:grpSpPr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789" y="2185"/>
              <a:ext cx="2138" cy="1829"/>
            </a:xfrm>
            <a:prstGeom prst="ellipse">
              <a:avLst/>
            </a:prstGeom>
            <a:pattFill prst="dkDnDiag">
              <a:fgClr>
                <a:srgbClr val="FFFFFF"/>
              </a:fgClr>
              <a:bgClr>
                <a:srgbClr val="8C8C8C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323" y="2840"/>
              <a:ext cx="1050" cy="695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rgbClr val="8C8C8C"/>
              </a:bgClr>
            </a:pattFill>
            <a:ln w="381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GB" sz="1200">
                <a:latin typeface="Arial" charset="0"/>
              </a:endParaRPr>
            </a:p>
            <a:p>
              <a:pPr algn="ctr"/>
              <a:r>
                <a:rPr lang="en-GB" sz="2800" b="1">
                  <a:solidFill>
                    <a:srgbClr val="000000"/>
                  </a:solidFill>
                  <a:latin typeface="Arial" charset="0"/>
                </a:rPr>
                <a:t>Low</a:t>
              </a:r>
              <a:r>
                <a:rPr lang="en-GB" sz="2400" b="1">
                  <a:latin typeface="Arial" charset="0"/>
                </a:rPr>
                <a:t> </a:t>
              </a:r>
              <a:r>
                <a:rPr lang="en-GB" sz="2400" b="1">
                  <a:solidFill>
                    <a:srgbClr val="000000"/>
                  </a:solidFill>
                  <a:latin typeface="Arial" charset="0"/>
                </a:rPr>
                <a:t>Cost</a:t>
              </a: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647" y="1150"/>
              <a:ext cx="2138" cy="1829"/>
            </a:xfrm>
            <a:prstGeom prst="ellipse">
              <a:avLst/>
            </a:prstGeom>
            <a:pattFill prst="dkUpDiag">
              <a:fgClr>
                <a:srgbClr val="FFFFFF"/>
              </a:fgClr>
              <a:bgClr>
                <a:srgbClr val="8C8C8C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200" y="1483"/>
              <a:ext cx="1050" cy="919"/>
            </a:xfrm>
            <a:prstGeom prst="rect">
              <a:avLst/>
            </a:prstGeom>
            <a:pattFill prst="dkUpDiag">
              <a:fgClr>
                <a:srgbClr val="FFFFFF"/>
              </a:fgClr>
              <a:bgClr>
                <a:srgbClr val="8C8C8C"/>
              </a:bgClr>
            </a:pattFill>
            <a:ln w="381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GB" sz="1200">
                <a:latin typeface="Arial" charset="0"/>
              </a:endParaRPr>
            </a:p>
            <a:p>
              <a:pPr algn="ctr"/>
              <a:r>
                <a:rPr lang="en-GB" sz="2400" b="1">
                  <a:solidFill>
                    <a:srgbClr val="000000"/>
                  </a:solidFill>
                  <a:latin typeface="Arial" charset="0"/>
                </a:rPr>
                <a:t>High </a:t>
              </a:r>
            </a:p>
            <a:p>
              <a:pPr algn="ctr"/>
              <a:r>
                <a:rPr lang="en-GB" sz="2800" b="1">
                  <a:solidFill>
                    <a:srgbClr val="000000"/>
                  </a:solidFill>
                  <a:latin typeface="Arial" charset="0"/>
                </a:rPr>
                <a:t>Quality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2647" y="1150"/>
              <a:ext cx="2138" cy="18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930" y="1117"/>
              <a:ext cx="2138" cy="1829"/>
            </a:xfrm>
            <a:prstGeom prst="ellipse">
              <a:avLst/>
            </a:prstGeom>
            <a:pattFill prst="dkVert">
              <a:fgClr>
                <a:srgbClr val="FFFFFF"/>
              </a:fgClr>
              <a:bgClr>
                <a:srgbClr val="8C8C8C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331" y="1508"/>
              <a:ext cx="1050" cy="920"/>
            </a:xfrm>
            <a:prstGeom prst="rect">
              <a:avLst/>
            </a:prstGeom>
            <a:pattFill prst="dkVert">
              <a:fgClr>
                <a:srgbClr val="FFFFFF"/>
              </a:fgClr>
              <a:bgClr>
                <a:srgbClr val="8C8C8C"/>
              </a:bgClr>
            </a:pattFill>
            <a:ln w="381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GB" sz="1200">
                <a:latin typeface="Arial" charset="0"/>
              </a:endParaRPr>
            </a:p>
            <a:p>
              <a:pPr algn="ctr"/>
              <a:r>
                <a:rPr lang="en-GB" sz="2800" b="1">
                  <a:solidFill>
                    <a:srgbClr val="000000"/>
                  </a:solidFill>
                  <a:latin typeface="Arial" charset="0"/>
                </a:rPr>
                <a:t>High</a:t>
              </a:r>
              <a:r>
                <a:rPr lang="en-GB" sz="2400" b="1">
                  <a:latin typeface="Arial" charset="0"/>
                </a:rPr>
                <a:t> </a:t>
              </a:r>
            </a:p>
            <a:p>
              <a:pPr algn="ctr"/>
              <a:r>
                <a:rPr lang="en-GB" sz="2400" b="1">
                  <a:solidFill>
                    <a:srgbClr val="000000"/>
                  </a:solidFill>
                  <a:latin typeface="Arial" charset="0"/>
                </a:rPr>
                <a:t>Speed</a:t>
              </a: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930" y="1117"/>
              <a:ext cx="2138" cy="18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2639" y="1152"/>
              <a:ext cx="2137" cy="182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1788" y="2191"/>
              <a:ext cx="2138" cy="18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8" name="Freeform 16" descr="Dashed horizontal"/>
            <p:cNvSpPr>
              <a:spLocks/>
            </p:cNvSpPr>
            <p:nvPr/>
          </p:nvSpPr>
          <p:spPr bwMode="auto">
            <a:xfrm>
              <a:off x="2653" y="2182"/>
              <a:ext cx="376" cy="368"/>
            </a:xfrm>
            <a:custGeom>
              <a:avLst/>
              <a:gdLst/>
              <a:ahLst/>
              <a:cxnLst>
                <a:cxn ang="0">
                  <a:pos x="84" y="41"/>
                </a:cxn>
                <a:cxn ang="0">
                  <a:pos x="118" y="27"/>
                </a:cxn>
                <a:cxn ang="0">
                  <a:pos x="151" y="13"/>
                </a:cxn>
                <a:cxn ang="0">
                  <a:pos x="708" y="0"/>
                </a:cxn>
                <a:cxn ang="0">
                  <a:pos x="743" y="13"/>
                </a:cxn>
                <a:cxn ang="0">
                  <a:pos x="725" y="124"/>
                </a:cxn>
                <a:cxn ang="0">
                  <a:pos x="708" y="138"/>
                </a:cxn>
                <a:cxn ang="0">
                  <a:pos x="692" y="166"/>
                </a:cxn>
                <a:cxn ang="0">
                  <a:pos x="676" y="193"/>
                </a:cxn>
                <a:cxn ang="0">
                  <a:pos x="658" y="222"/>
                </a:cxn>
                <a:cxn ang="0">
                  <a:pos x="642" y="235"/>
                </a:cxn>
                <a:cxn ang="0">
                  <a:pos x="624" y="275"/>
                </a:cxn>
                <a:cxn ang="0">
                  <a:pos x="608" y="304"/>
                </a:cxn>
                <a:cxn ang="0">
                  <a:pos x="590" y="331"/>
                </a:cxn>
                <a:cxn ang="0">
                  <a:pos x="574" y="345"/>
                </a:cxn>
                <a:cxn ang="0">
                  <a:pos x="557" y="387"/>
                </a:cxn>
                <a:cxn ang="0">
                  <a:pos x="539" y="400"/>
                </a:cxn>
                <a:cxn ang="0">
                  <a:pos x="523" y="428"/>
                </a:cxn>
                <a:cxn ang="0">
                  <a:pos x="506" y="442"/>
                </a:cxn>
                <a:cxn ang="0">
                  <a:pos x="490" y="469"/>
                </a:cxn>
                <a:cxn ang="0">
                  <a:pos x="472" y="484"/>
                </a:cxn>
                <a:cxn ang="0">
                  <a:pos x="456" y="497"/>
                </a:cxn>
                <a:cxn ang="0">
                  <a:pos x="438" y="510"/>
                </a:cxn>
                <a:cxn ang="0">
                  <a:pos x="404" y="539"/>
                </a:cxn>
                <a:cxn ang="0">
                  <a:pos x="372" y="553"/>
                </a:cxn>
                <a:cxn ang="0">
                  <a:pos x="304" y="566"/>
                </a:cxn>
                <a:cxn ang="0">
                  <a:pos x="286" y="510"/>
                </a:cxn>
                <a:cxn ang="0">
                  <a:pos x="270" y="497"/>
                </a:cxn>
                <a:cxn ang="0">
                  <a:pos x="252" y="484"/>
                </a:cxn>
                <a:cxn ang="0">
                  <a:pos x="236" y="456"/>
                </a:cxn>
                <a:cxn ang="0">
                  <a:pos x="219" y="428"/>
                </a:cxn>
                <a:cxn ang="0">
                  <a:pos x="203" y="400"/>
                </a:cxn>
                <a:cxn ang="0">
                  <a:pos x="186" y="387"/>
                </a:cxn>
                <a:cxn ang="0">
                  <a:pos x="169" y="359"/>
                </a:cxn>
                <a:cxn ang="0">
                  <a:pos x="151" y="331"/>
                </a:cxn>
                <a:cxn ang="0">
                  <a:pos x="134" y="318"/>
                </a:cxn>
                <a:cxn ang="0">
                  <a:pos x="118" y="304"/>
                </a:cxn>
                <a:cxn ang="0">
                  <a:pos x="84" y="275"/>
                </a:cxn>
                <a:cxn ang="0">
                  <a:pos x="67" y="235"/>
                </a:cxn>
                <a:cxn ang="0">
                  <a:pos x="33" y="222"/>
                </a:cxn>
                <a:cxn ang="0">
                  <a:pos x="17" y="179"/>
                </a:cxn>
                <a:cxn ang="0">
                  <a:pos x="33" y="56"/>
                </a:cxn>
                <a:cxn ang="0">
                  <a:pos x="51" y="41"/>
                </a:cxn>
                <a:cxn ang="0">
                  <a:pos x="0" y="41"/>
                </a:cxn>
              </a:cxnLst>
              <a:rect l="0" t="0" r="r" b="b"/>
              <a:pathLst>
                <a:path w="743" h="566">
                  <a:moveTo>
                    <a:pt x="0" y="41"/>
                  </a:moveTo>
                  <a:lnTo>
                    <a:pt x="84" y="41"/>
                  </a:lnTo>
                  <a:lnTo>
                    <a:pt x="84" y="27"/>
                  </a:lnTo>
                  <a:lnTo>
                    <a:pt x="118" y="27"/>
                  </a:lnTo>
                  <a:lnTo>
                    <a:pt x="134" y="13"/>
                  </a:lnTo>
                  <a:lnTo>
                    <a:pt x="151" y="13"/>
                  </a:lnTo>
                  <a:lnTo>
                    <a:pt x="151" y="0"/>
                  </a:lnTo>
                  <a:lnTo>
                    <a:pt x="708" y="0"/>
                  </a:lnTo>
                  <a:lnTo>
                    <a:pt x="708" y="13"/>
                  </a:lnTo>
                  <a:lnTo>
                    <a:pt x="743" y="13"/>
                  </a:lnTo>
                  <a:lnTo>
                    <a:pt x="743" y="124"/>
                  </a:lnTo>
                  <a:lnTo>
                    <a:pt x="725" y="124"/>
                  </a:lnTo>
                  <a:lnTo>
                    <a:pt x="725" y="138"/>
                  </a:lnTo>
                  <a:lnTo>
                    <a:pt x="708" y="138"/>
                  </a:lnTo>
                  <a:lnTo>
                    <a:pt x="708" y="166"/>
                  </a:lnTo>
                  <a:lnTo>
                    <a:pt x="692" y="166"/>
                  </a:lnTo>
                  <a:lnTo>
                    <a:pt x="692" y="193"/>
                  </a:lnTo>
                  <a:lnTo>
                    <a:pt x="676" y="193"/>
                  </a:lnTo>
                  <a:lnTo>
                    <a:pt x="676" y="222"/>
                  </a:lnTo>
                  <a:lnTo>
                    <a:pt x="658" y="222"/>
                  </a:lnTo>
                  <a:lnTo>
                    <a:pt x="658" y="235"/>
                  </a:lnTo>
                  <a:lnTo>
                    <a:pt x="642" y="235"/>
                  </a:lnTo>
                  <a:lnTo>
                    <a:pt x="642" y="275"/>
                  </a:lnTo>
                  <a:lnTo>
                    <a:pt x="624" y="275"/>
                  </a:lnTo>
                  <a:lnTo>
                    <a:pt x="624" y="304"/>
                  </a:lnTo>
                  <a:lnTo>
                    <a:pt x="608" y="304"/>
                  </a:lnTo>
                  <a:lnTo>
                    <a:pt x="608" y="331"/>
                  </a:lnTo>
                  <a:lnTo>
                    <a:pt x="590" y="331"/>
                  </a:lnTo>
                  <a:lnTo>
                    <a:pt x="590" y="345"/>
                  </a:lnTo>
                  <a:lnTo>
                    <a:pt x="574" y="345"/>
                  </a:lnTo>
                  <a:lnTo>
                    <a:pt x="574" y="373"/>
                  </a:lnTo>
                  <a:lnTo>
                    <a:pt x="557" y="387"/>
                  </a:lnTo>
                  <a:lnTo>
                    <a:pt x="557" y="400"/>
                  </a:lnTo>
                  <a:lnTo>
                    <a:pt x="539" y="400"/>
                  </a:lnTo>
                  <a:lnTo>
                    <a:pt x="539" y="428"/>
                  </a:lnTo>
                  <a:lnTo>
                    <a:pt x="523" y="428"/>
                  </a:lnTo>
                  <a:lnTo>
                    <a:pt x="523" y="442"/>
                  </a:lnTo>
                  <a:lnTo>
                    <a:pt x="506" y="442"/>
                  </a:lnTo>
                  <a:lnTo>
                    <a:pt x="506" y="469"/>
                  </a:lnTo>
                  <a:lnTo>
                    <a:pt x="490" y="469"/>
                  </a:lnTo>
                  <a:lnTo>
                    <a:pt x="490" y="484"/>
                  </a:lnTo>
                  <a:lnTo>
                    <a:pt x="472" y="484"/>
                  </a:lnTo>
                  <a:lnTo>
                    <a:pt x="472" y="497"/>
                  </a:lnTo>
                  <a:lnTo>
                    <a:pt x="456" y="497"/>
                  </a:lnTo>
                  <a:lnTo>
                    <a:pt x="456" y="510"/>
                  </a:lnTo>
                  <a:lnTo>
                    <a:pt x="438" y="510"/>
                  </a:lnTo>
                  <a:lnTo>
                    <a:pt x="438" y="539"/>
                  </a:lnTo>
                  <a:lnTo>
                    <a:pt x="404" y="539"/>
                  </a:lnTo>
                  <a:lnTo>
                    <a:pt x="404" y="553"/>
                  </a:lnTo>
                  <a:lnTo>
                    <a:pt x="372" y="553"/>
                  </a:lnTo>
                  <a:lnTo>
                    <a:pt x="372" y="566"/>
                  </a:lnTo>
                  <a:lnTo>
                    <a:pt x="304" y="566"/>
                  </a:lnTo>
                  <a:lnTo>
                    <a:pt x="304" y="510"/>
                  </a:lnTo>
                  <a:lnTo>
                    <a:pt x="286" y="510"/>
                  </a:lnTo>
                  <a:lnTo>
                    <a:pt x="286" y="497"/>
                  </a:lnTo>
                  <a:lnTo>
                    <a:pt x="270" y="497"/>
                  </a:lnTo>
                  <a:lnTo>
                    <a:pt x="270" y="484"/>
                  </a:lnTo>
                  <a:lnTo>
                    <a:pt x="252" y="484"/>
                  </a:lnTo>
                  <a:lnTo>
                    <a:pt x="252" y="456"/>
                  </a:lnTo>
                  <a:lnTo>
                    <a:pt x="236" y="456"/>
                  </a:lnTo>
                  <a:lnTo>
                    <a:pt x="236" y="428"/>
                  </a:lnTo>
                  <a:lnTo>
                    <a:pt x="219" y="428"/>
                  </a:lnTo>
                  <a:lnTo>
                    <a:pt x="219" y="414"/>
                  </a:lnTo>
                  <a:lnTo>
                    <a:pt x="203" y="400"/>
                  </a:lnTo>
                  <a:lnTo>
                    <a:pt x="203" y="387"/>
                  </a:lnTo>
                  <a:lnTo>
                    <a:pt x="186" y="387"/>
                  </a:lnTo>
                  <a:lnTo>
                    <a:pt x="186" y="373"/>
                  </a:lnTo>
                  <a:lnTo>
                    <a:pt x="169" y="359"/>
                  </a:lnTo>
                  <a:lnTo>
                    <a:pt x="151" y="345"/>
                  </a:lnTo>
                  <a:lnTo>
                    <a:pt x="151" y="331"/>
                  </a:lnTo>
                  <a:lnTo>
                    <a:pt x="134" y="331"/>
                  </a:lnTo>
                  <a:lnTo>
                    <a:pt x="134" y="318"/>
                  </a:lnTo>
                  <a:lnTo>
                    <a:pt x="118" y="318"/>
                  </a:lnTo>
                  <a:lnTo>
                    <a:pt x="118" y="304"/>
                  </a:lnTo>
                  <a:lnTo>
                    <a:pt x="100" y="304"/>
                  </a:lnTo>
                  <a:lnTo>
                    <a:pt x="84" y="275"/>
                  </a:lnTo>
                  <a:lnTo>
                    <a:pt x="67" y="262"/>
                  </a:lnTo>
                  <a:lnTo>
                    <a:pt x="67" y="235"/>
                  </a:lnTo>
                  <a:lnTo>
                    <a:pt x="51" y="235"/>
                  </a:lnTo>
                  <a:lnTo>
                    <a:pt x="33" y="222"/>
                  </a:lnTo>
                  <a:lnTo>
                    <a:pt x="33" y="193"/>
                  </a:lnTo>
                  <a:lnTo>
                    <a:pt x="17" y="179"/>
                  </a:lnTo>
                  <a:lnTo>
                    <a:pt x="17" y="56"/>
                  </a:lnTo>
                  <a:lnTo>
                    <a:pt x="33" y="56"/>
                  </a:lnTo>
                  <a:lnTo>
                    <a:pt x="33" y="41"/>
                  </a:lnTo>
                  <a:lnTo>
                    <a:pt x="51" y="41"/>
                  </a:lnTo>
                  <a:lnTo>
                    <a:pt x="144" y="185"/>
                  </a:lnTo>
                  <a:lnTo>
                    <a:pt x="0" y="41"/>
                  </a:lnTo>
                  <a:close/>
                </a:path>
              </a:pathLst>
            </a:custGeom>
            <a:pattFill prst="dashHorz">
              <a:fgClr>
                <a:srgbClr val="C0C0C0"/>
              </a:fgClr>
              <a:bgClr>
                <a:srgbClr val="000000"/>
              </a:bgClr>
            </a:pattFill>
            <a:ln w="38100" cap="flat">
              <a:noFill/>
              <a:round/>
              <a:headEnd type="none" w="lg" len="sm"/>
              <a:tailEnd type="triangle" w="lg" len="sm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Manifesto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“We are uncovering better ways of developing software by doing it and helping others do it. </a:t>
            </a:r>
          </a:p>
          <a:p>
            <a:pPr marL="0" indent="0">
              <a:buNone/>
            </a:pPr>
            <a:r>
              <a:rPr lang="en-GB" dirty="0" smtClean="0"/>
              <a:t>Through this work we have come to value:</a:t>
            </a:r>
          </a:p>
          <a:p>
            <a:r>
              <a:rPr lang="en-GB" sz="2400" b="1" dirty="0" smtClean="0"/>
              <a:t>Individuals and interactions</a:t>
            </a:r>
            <a:r>
              <a:rPr lang="en-GB" sz="2400" dirty="0" smtClean="0"/>
              <a:t> over processes and tools </a:t>
            </a:r>
          </a:p>
          <a:p>
            <a:r>
              <a:rPr lang="en-GB" sz="2400" b="1" dirty="0" smtClean="0"/>
              <a:t>Working software</a:t>
            </a:r>
            <a:r>
              <a:rPr lang="en-GB" sz="2400" dirty="0" smtClean="0"/>
              <a:t> over comprehensive documentation </a:t>
            </a:r>
          </a:p>
          <a:p>
            <a:r>
              <a:rPr lang="en-GB" sz="2400" b="1" dirty="0" smtClean="0"/>
              <a:t>Customer collaboration</a:t>
            </a:r>
            <a:r>
              <a:rPr lang="en-GB" sz="2400" dirty="0" smtClean="0"/>
              <a:t> over contract negotiation </a:t>
            </a:r>
          </a:p>
          <a:p>
            <a:r>
              <a:rPr lang="en-GB" sz="2400" b="1" dirty="0" smtClean="0"/>
              <a:t>Responding to change</a:t>
            </a:r>
            <a:r>
              <a:rPr lang="en-GB" sz="2400" dirty="0" smtClean="0"/>
              <a:t> over following a plan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That is, while there is value in the items on the right, we value the items on the left more”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Agile Methodologies</a:t>
            </a:r>
            <a:endParaRPr lang="en-GB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GB" sz="2800" dirty="0" smtClean="0"/>
              <a:t>Several “flavours” of Agile Development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GB" dirty="0" smtClean="0"/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 smtClean="0"/>
              <a:t>Lean Development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 smtClean="0"/>
              <a:t>Extreme </a:t>
            </a:r>
            <a:r>
              <a:rPr lang="en-GB" sz="2800" dirty="0"/>
              <a:t>Programming (XP)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600" dirty="0" smtClean="0"/>
              <a:t>Dynamic Systems Development Method (DSDM)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 smtClean="0"/>
              <a:t>SCRUM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 smtClean="0"/>
              <a:t>Others: Crystal Clear, Lean Development, Feature Driven Development (FDD) and many others</a:t>
            </a:r>
          </a:p>
          <a:p>
            <a:pPr marL="0" indent="0">
              <a:lnSpc>
                <a:spcPct val="90000"/>
              </a:lnSpc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653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6976"/>
            <a:ext cx="7772400" cy="874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 smtClean="0"/>
              <a:t>Traditional SD </a:t>
            </a:r>
            <a:r>
              <a:rPr lang="en-GB" dirty="0" err="1" smtClean="0"/>
              <a:t>vs</a:t>
            </a:r>
            <a:r>
              <a:rPr lang="en-GB" dirty="0" smtClean="0"/>
              <a:t> Agile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930251"/>
            <a:ext cx="8066088" cy="4270376"/>
            <a:chOff x="249" y="890"/>
            <a:chExt cx="5081" cy="2690"/>
          </a:xfrm>
        </p:grpSpPr>
        <p:sp>
          <p:nvSpPr>
            <p:cNvPr id="1030" name="Rectangle 4"/>
            <p:cNvSpPr>
              <a:spLocks noChangeArrowheads="1"/>
            </p:cNvSpPr>
            <p:nvPr/>
          </p:nvSpPr>
          <p:spPr bwMode="auto">
            <a:xfrm>
              <a:off x="249" y="3240"/>
              <a:ext cx="232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 dirty="0">
                  <a:solidFill>
                    <a:srgbClr val="000099"/>
                  </a:solidFill>
                </a:rPr>
                <a:t>Time                  </a:t>
              </a:r>
              <a:r>
                <a:rPr lang="en-GB" b="1" dirty="0" smtClean="0">
                  <a:solidFill>
                    <a:srgbClr val="000099"/>
                  </a:solidFill>
                </a:rPr>
                <a:t>            </a:t>
              </a:r>
              <a:r>
                <a:rPr lang="en-GB" b="1" dirty="0">
                  <a:solidFill>
                    <a:srgbClr val="000099"/>
                  </a:solidFill>
                </a:rPr>
                <a:t>Resource</a:t>
              </a:r>
            </a:p>
          </p:txBody>
        </p:sp>
        <p:sp>
          <p:nvSpPr>
            <p:cNvPr id="1031" name="AutoShape 5"/>
            <p:cNvSpPr>
              <a:spLocks noChangeArrowheads="1"/>
            </p:cNvSpPr>
            <p:nvPr/>
          </p:nvSpPr>
          <p:spPr bwMode="auto">
            <a:xfrm>
              <a:off x="376" y="1493"/>
              <a:ext cx="1888" cy="1529"/>
            </a:xfrm>
            <a:prstGeom prst="triangle">
              <a:avLst>
                <a:gd name="adj" fmla="val 49968"/>
              </a:avLst>
            </a:prstGeom>
            <a:solidFill>
              <a:srgbClr val="33CCCC"/>
            </a:solid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767" y="2449"/>
              <a:ext cx="10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>
                  <a:solidFill>
                    <a:srgbClr val="000099"/>
                  </a:solidFill>
                </a:rPr>
                <a:t>Traditional</a:t>
              </a: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051" y="1500"/>
              <a:ext cx="61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>
                  <a:solidFill>
                    <a:srgbClr val="CC0000"/>
                  </a:solidFill>
                </a:rPr>
                <a:t>Fixed</a:t>
              </a: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801" y="1018"/>
              <a:ext cx="10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GB" b="1" dirty="0">
                  <a:solidFill>
                    <a:srgbClr val="000099"/>
                  </a:solidFill>
                </a:rPr>
                <a:t>Functionality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1483" y="1477"/>
              <a:ext cx="163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2443" y="3002"/>
              <a:ext cx="153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916" y="890"/>
              <a:ext cx="2414" cy="2690"/>
              <a:chOff x="2879" y="916"/>
              <a:chExt cx="2414" cy="2687"/>
            </a:xfrm>
          </p:grpSpPr>
          <p:sp>
            <p:nvSpPr>
              <p:cNvPr id="1038" name="AutoShape 12"/>
              <p:cNvSpPr>
                <a:spLocks noChangeArrowheads="1"/>
              </p:cNvSpPr>
              <p:nvPr/>
            </p:nvSpPr>
            <p:spPr bwMode="auto">
              <a:xfrm rot="3480000">
                <a:off x="3544" y="1096"/>
                <a:ext cx="1888" cy="1528"/>
              </a:xfrm>
              <a:prstGeom prst="triangle">
                <a:avLst>
                  <a:gd name="adj" fmla="val 50620"/>
                </a:avLst>
              </a:prstGeom>
              <a:solidFill>
                <a:srgbClr val="33CCCC"/>
              </a:solidFill>
              <a:ln w="508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3875" y="1785"/>
                <a:ext cx="952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endParaRPr lang="en-US" sz="32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3161" y="1043"/>
                <a:ext cx="213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GB" b="1" dirty="0">
                    <a:solidFill>
                      <a:srgbClr val="000099"/>
                    </a:solidFill>
                  </a:rPr>
                  <a:t>Time                         Resource</a:t>
                </a:r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2879" y="2675"/>
                <a:ext cx="531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b="1">
                    <a:solidFill>
                      <a:srgbClr val="CC0000"/>
                    </a:solidFill>
                  </a:rPr>
                  <a:t>Vary</a:t>
                </a:r>
              </a:p>
            </p:txBody>
          </p:sp>
          <p:sp>
            <p:nvSpPr>
              <p:cNvPr id="1042" name="Text Box 16"/>
              <p:cNvSpPr txBox="1">
                <a:spLocks noChangeArrowheads="1"/>
              </p:cNvSpPr>
              <p:nvPr/>
            </p:nvSpPr>
            <p:spPr bwMode="invGray">
              <a:xfrm>
                <a:off x="3705" y="3196"/>
                <a:ext cx="1309" cy="40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0099"/>
                    </a:solidFill>
                  </a:rPr>
                  <a:t>Functionality</a:t>
                </a:r>
              </a:p>
              <a:p>
                <a:pPr algn="ctr"/>
                <a:endParaRPr lang="en-GB" dirty="0"/>
              </a:p>
            </p:txBody>
          </p:sp>
        </p:grp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923" y="1617"/>
            <a:ext cx="781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9" name="Photo Editor Photo" r:id="rId4" imgW="7561905" imgH="8097380" progId="">
                    <p:embed/>
                  </p:oleObj>
                </mc:Choice>
                <mc:Fallback>
                  <p:oleObj name="Photo Editor Photo" r:id="rId4" imgW="7561905" imgH="80973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617"/>
                          <a:ext cx="781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Text Box 18"/>
          <p:cNvSpPr txBox="1">
            <a:spLocks noChangeArrowheads="1"/>
          </p:cNvSpPr>
          <p:nvPr/>
        </p:nvSpPr>
        <p:spPr bwMode="auto">
          <a:xfrm>
            <a:off x="5435600" y="616585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© DSDM</a:t>
            </a:r>
          </a:p>
        </p:txBody>
      </p:sp>
    </p:spTree>
    <p:extLst>
      <p:ext uri="{BB962C8B-B14F-4D97-AF65-F5344CB8AC3E}">
        <p14:creationId xmlns:p14="http://schemas.microsoft.com/office/powerpoint/2010/main" val="1307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Lean </a:t>
            </a:r>
            <a:r>
              <a:rPr lang="en-GB" dirty="0"/>
              <a:t>development can be summarized by seven principles, very close in concept to lean manufacturing principles:</a:t>
            </a:r>
          </a:p>
          <a:p>
            <a:pPr lvl="2"/>
            <a:r>
              <a:rPr lang="en-GB" sz="2800" dirty="0"/>
              <a:t>Eliminate waste</a:t>
            </a:r>
          </a:p>
          <a:p>
            <a:pPr lvl="2"/>
            <a:r>
              <a:rPr lang="en-GB" sz="2800" dirty="0"/>
              <a:t>Amplify learning</a:t>
            </a:r>
          </a:p>
          <a:p>
            <a:pPr lvl="2"/>
            <a:r>
              <a:rPr lang="en-GB" sz="2800" dirty="0"/>
              <a:t>Decide as late as possible</a:t>
            </a:r>
          </a:p>
          <a:p>
            <a:pPr lvl="2"/>
            <a:r>
              <a:rPr lang="en-GB" sz="2800" dirty="0"/>
              <a:t>Deliver as fast as possible</a:t>
            </a:r>
          </a:p>
          <a:p>
            <a:pPr lvl="2"/>
            <a:r>
              <a:rPr lang="en-GB" sz="2800" dirty="0"/>
              <a:t>Empower the team</a:t>
            </a:r>
          </a:p>
          <a:p>
            <a:pPr lvl="2"/>
            <a:r>
              <a:rPr lang="en-GB" sz="2800" dirty="0"/>
              <a:t>Build integrity in</a:t>
            </a:r>
          </a:p>
          <a:p>
            <a:pPr lvl="2"/>
            <a:r>
              <a:rPr lang="en-GB" sz="2800" dirty="0"/>
              <a:t>See the whole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4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dirty="0" smtClean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GB" dirty="0" smtClean="0">
                <a:hlinkClick r:id="rId2"/>
              </a:rPr>
              <a:t>http://www.extremeprogramming.org/index.html</a:t>
            </a:r>
            <a:endParaRPr lang="en-GB" dirty="0" smtClean="0"/>
          </a:p>
          <a:p>
            <a:pPr marL="457200" indent="-457200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Developed by Kent Beck (then software developer for </a:t>
            </a:r>
            <a:r>
              <a:rPr lang="en-GB" dirty="0" err="1" smtClean="0"/>
              <a:t>Crysler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Aim to deliver high-quality software quickly and continuously,</a:t>
            </a:r>
          </a:p>
          <a:p>
            <a:r>
              <a:rPr lang="en-GB" dirty="0" smtClean="0"/>
              <a:t>promotes high customer involvement, </a:t>
            </a:r>
          </a:p>
          <a:p>
            <a:r>
              <a:rPr lang="en-GB" dirty="0" smtClean="0"/>
              <a:t>rapid feedback loops, </a:t>
            </a:r>
          </a:p>
          <a:p>
            <a:r>
              <a:rPr lang="en-GB" dirty="0" smtClean="0"/>
              <a:t>continuous testing, </a:t>
            </a:r>
          </a:p>
          <a:p>
            <a:r>
              <a:rPr lang="en-GB" dirty="0" smtClean="0"/>
              <a:t>continuous planning, </a:t>
            </a:r>
          </a:p>
          <a:p>
            <a:r>
              <a:rPr lang="en-GB" dirty="0" smtClean="0"/>
              <a:t>close teamwork to deliver working software at very frequent intervals, typically every 1-3 weeks.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of XP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Simplicity:</a:t>
            </a:r>
            <a:r>
              <a:rPr lang="en-GB" dirty="0" smtClean="0"/>
              <a:t> We will do what is needed and asked for, but no more. </a:t>
            </a:r>
          </a:p>
          <a:p>
            <a:r>
              <a:rPr lang="en-GB" b="1" dirty="0" smtClean="0"/>
              <a:t>Communication:</a:t>
            </a:r>
            <a:r>
              <a:rPr lang="en-GB" dirty="0" smtClean="0"/>
              <a:t> Everyone is part of the team and we communicate face to face daily. </a:t>
            </a:r>
          </a:p>
          <a:p>
            <a:r>
              <a:rPr lang="en-GB" b="1" dirty="0" smtClean="0"/>
              <a:t>Feedback:</a:t>
            </a:r>
            <a:r>
              <a:rPr lang="en-GB" dirty="0" smtClean="0"/>
              <a:t> We will take every iteration commitment seriously by delivering working software. We demonstrate our software early and often then listen carefully and make any changes needed. </a:t>
            </a:r>
          </a:p>
          <a:p>
            <a:r>
              <a:rPr lang="en-GB" b="1" dirty="0" smtClean="0"/>
              <a:t>Respect: </a:t>
            </a:r>
            <a:r>
              <a:rPr lang="en-GB" dirty="0" smtClean="0"/>
              <a:t>Everyone gives and feels the respect they deserve as a valued team member. </a:t>
            </a:r>
          </a:p>
          <a:p>
            <a:r>
              <a:rPr lang="en-GB" b="1" dirty="0" smtClean="0"/>
              <a:t>Courage:</a:t>
            </a:r>
            <a:r>
              <a:rPr lang="en-GB" dirty="0" smtClean="0"/>
              <a:t> We will tell the truth about progress and estimates. </a:t>
            </a:r>
          </a:p>
          <a:p>
            <a:r>
              <a:rPr lang="en-GB" dirty="0" smtClean="0"/>
              <a:t>Rules:  </a:t>
            </a:r>
            <a:r>
              <a:rPr lang="en-GB" dirty="0" smtClean="0">
                <a:hlinkClick r:id="rId2"/>
              </a:rPr>
              <a:t>http://www.extremeprogramming.org/rules.html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48675" cy="695325"/>
          </a:xfrm>
        </p:spPr>
        <p:txBody>
          <a:bodyPr/>
          <a:lstStyle/>
          <a:p>
            <a:r>
              <a:rPr lang="en-GB" dirty="0" smtClean="0"/>
              <a:t>XP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714488"/>
            <a:ext cx="8448674" cy="4601442"/>
          </a:xfrm>
        </p:spPr>
        <p:txBody>
          <a:bodyPr/>
          <a:lstStyle/>
          <a:p>
            <a:r>
              <a:rPr lang="en-GB" b="1" dirty="0" smtClean="0"/>
              <a:t>User stories:</a:t>
            </a:r>
            <a:r>
              <a:rPr lang="en-GB" dirty="0" smtClean="0"/>
              <a:t>  XP project begins by having the end users of the software create user stories describing what the new applications need to do.  </a:t>
            </a:r>
          </a:p>
          <a:p>
            <a:r>
              <a:rPr lang="en-GB" dirty="0" smtClean="0"/>
              <a:t>Team delivers highest priority user stories as working, tested software on an iteration by iteration basis</a:t>
            </a:r>
          </a:p>
          <a:p>
            <a:r>
              <a:rPr lang="en-GB" b="1" dirty="0" smtClean="0"/>
              <a:t>Testing </a:t>
            </a:r>
            <a:r>
              <a:rPr lang="en-GB" dirty="0" smtClean="0"/>
              <a:t>is central to XP:</a:t>
            </a:r>
          </a:p>
          <a:p>
            <a:pPr lvl="1"/>
            <a:r>
              <a:rPr lang="en-GB" dirty="0" smtClean="0"/>
              <a:t>All code must have unit tests.  </a:t>
            </a:r>
          </a:p>
          <a:p>
            <a:pPr lvl="1"/>
            <a:r>
              <a:rPr lang="en-GB" dirty="0" smtClean="0"/>
              <a:t>All code must pass all unit tests before it  can be released. </a:t>
            </a:r>
          </a:p>
          <a:p>
            <a:pPr lvl="1"/>
            <a:r>
              <a:rPr lang="en-GB" dirty="0" smtClean="0"/>
              <a:t>When a bug is found tests are created to identify it. </a:t>
            </a:r>
          </a:p>
          <a:p>
            <a:pPr lvl="1"/>
            <a:r>
              <a:rPr lang="en-GB" dirty="0" smtClean="0"/>
              <a:t>Acceptance tests are run often and the score</a:t>
            </a:r>
            <a:br>
              <a:rPr lang="en-GB" dirty="0" smtClean="0"/>
            </a:br>
            <a:r>
              <a:rPr lang="en-GB" dirty="0" smtClean="0"/>
              <a:t>is published.</a:t>
            </a:r>
          </a:p>
          <a:p>
            <a:r>
              <a:rPr lang="en-GB" b="1" dirty="0" smtClean="0"/>
              <a:t>"Refactoring</a:t>
            </a:r>
            <a:r>
              <a:rPr lang="en-GB" dirty="0" smtClean="0"/>
              <a:t>”:  frequent streamlining of design and improving of code is a core doctrine. </a:t>
            </a:r>
          </a:p>
          <a:p>
            <a:r>
              <a:rPr lang="en-GB" dirty="0" smtClean="0"/>
              <a:t>“</a:t>
            </a:r>
            <a:r>
              <a:rPr lang="en-GB" b="1" dirty="0" smtClean="0"/>
              <a:t>Pair programming</a:t>
            </a:r>
            <a:r>
              <a:rPr lang="en-GB" dirty="0" smtClean="0"/>
              <a:t>”: programmers work in pairs – 2 to a computer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4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hlinkClick r:id="rId2"/>
              </a:rPr>
              <a:t>http://www.scrumalliance.org/pages/what_is_scrum</a:t>
            </a:r>
            <a:endParaRPr lang="en-GB" b="1" dirty="0" smtClean="0"/>
          </a:p>
          <a:p>
            <a:endParaRPr lang="en-GB" b="1" dirty="0" smtClean="0"/>
          </a:p>
          <a:p>
            <a:pPr indent="0"/>
            <a:r>
              <a:rPr lang="en-GB" dirty="0" smtClean="0"/>
              <a:t> A “process skeleton,” that contains sets of practices and predefined roles. </a:t>
            </a:r>
          </a:p>
          <a:p>
            <a:pPr indent="0"/>
            <a:r>
              <a:rPr lang="en-GB" dirty="0" smtClean="0"/>
              <a:t> Work is structured in cycles of work called sprints, iterations of work that are typically two to four weeks in duration. </a:t>
            </a:r>
          </a:p>
          <a:p>
            <a:pPr indent="0"/>
            <a:r>
              <a:rPr lang="en-GB" dirty="0" smtClean="0"/>
              <a:t> During each sprint, teams pull from a prioritized list of customer requirements (user stories). Features developed first are of the highest value to the customer.</a:t>
            </a:r>
          </a:p>
          <a:p>
            <a:pPr indent="0"/>
            <a:r>
              <a:rPr lang="en-GB" dirty="0" smtClean="0"/>
              <a:t>  At the end of each sprint, a potentially shippable product is delivered. 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/>
          </p:cNvSpPr>
          <p:nvPr/>
        </p:nvSpPr>
        <p:spPr bwMode="auto">
          <a:xfrm>
            <a:off x="451148" y="870899"/>
            <a:ext cx="5306559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0000" bIns="90000" anchor="b"/>
          <a:lstStyle/>
          <a:p>
            <a:r>
              <a:rPr lang="en-GB" sz="2800" dirty="0" smtClean="0"/>
              <a:t>Software Project Failure Rates </a:t>
            </a:r>
            <a:endParaRPr lang="en-GB" sz="2800" dirty="0"/>
          </a:p>
        </p:txBody>
      </p:sp>
      <p:graphicFrame>
        <p:nvGraphicFramePr>
          <p:cNvPr id="2" name="Chart 1"/>
          <p:cNvGraphicFramePr/>
          <p:nvPr>
            <p:extLst/>
          </p:nvPr>
        </p:nvGraphicFramePr>
        <p:xfrm>
          <a:off x="1272792" y="1626918"/>
          <a:ext cx="6291790" cy="404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624" y="5693621"/>
            <a:ext cx="47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Source. 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CHAOS Study (Standish Group)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148" y="6062953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hlinkClick r:id="rId4"/>
              </a:rPr>
              <a:t>http://www.projectsmart.co.uk/docs/chaos-report.pdf</a:t>
            </a:r>
            <a:r>
              <a:rPr lang="en-GB" dirty="0" smtClean="0"/>
              <a:t> but...</a:t>
            </a:r>
          </a:p>
          <a:p>
            <a:pPr algn="ctr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versionone.com/assets/img/files/ChaosManifesto2013.pdf</a:t>
            </a:r>
            <a:endParaRPr lang="en-GB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“</a:t>
            </a:r>
            <a:r>
              <a:rPr lang="en-GB" sz="2800" b="1" dirty="0" smtClean="0"/>
              <a:t>Scrum Master</a:t>
            </a:r>
            <a:r>
              <a:rPr lang="en-GB" sz="2800" dirty="0" smtClean="0"/>
              <a:t>”, who maintains the processes</a:t>
            </a:r>
          </a:p>
          <a:p>
            <a:r>
              <a:rPr lang="en-GB" sz="2800" dirty="0" smtClean="0"/>
              <a:t>the “</a:t>
            </a:r>
            <a:r>
              <a:rPr lang="en-GB" sz="2800" b="1" dirty="0" smtClean="0"/>
              <a:t>Product Owner</a:t>
            </a:r>
            <a:r>
              <a:rPr lang="en-GB" sz="2800" dirty="0" smtClean="0"/>
              <a:t>”, who represents the stakeholders</a:t>
            </a:r>
          </a:p>
          <a:p>
            <a:r>
              <a:rPr lang="en-GB" sz="2800" dirty="0" smtClean="0"/>
              <a:t>the “</a:t>
            </a:r>
            <a:r>
              <a:rPr lang="en-GB" sz="2800" b="1" dirty="0" smtClean="0"/>
              <a:t>Team</a:t>
            </a:r>
            <a:r>
              <a:rPr lang="en-GB" sz="2800" dirty="0" smtClean="0"/>
              <a:t>”, a cross-functional group of about 7 people who do the actual analysis, design, implementation, testing, etc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8688"/>
            <a:ext cx="7772400" cy="731838"/>
          </a:xfrm>
        </p:spPr>
        <p:txBody>
          <a:bodyPr/>
          <a:lstStyle/>
          <a:p>
            <a:pPr eaLnBrk="1" hangingPunct="1"/>
            <a:r>
              <a:rPr lang="en-GB" sz="3200" dirty="0" smtClean="0"/>
              <a:t>DSDM – an ‘agile’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37863"/>
            <a:ext cx="7772400" cy="4467225"/>
          </a:xfrm>
        </p:spPr>
        <p:txBody>
          <a:bodyPr/>
          <a:lstStyle/>
          <a:p>
            <a:pPr eaLnBrk="1" hangingPunct="1"/>
            <a:r>
              <a:rPr lang="en-GB" dirty="0" smtClean="0"/>
              <a:t>Dynamic Systems Development Method </a:t>
            </a:r>
            <a:r>
              <a:rPr lang="en-GB" dirty="0" smtClean="0">
                <a:hlinkClick r:id="rId2"/>
              </a:rPr>
              <a:t>www.dsdm.org</a:t>
            </a:r>
            <a:endParaRPr lang="en-GB" dirty="0" smtClean="0"/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Collaborative &amp; cooperative</a:t>
            </a:r>
            <a:r>
              <a:rPr lang="en-GB" sz="3200" dirty="0" smtClean="0"/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Systems fit for business purpose</a:t>
            </a:r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Reverses basic paradigm for SD</a:t>
            </a:r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Involves users heavily</a:t>
            </a:r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Iterative &amp; incremental, not </a:t>
            </a:r>
            <a:r>
              <a:rPr lang="en-GB" dirty="0" err="1" smtClean="0"/>
              <a:t>prespecified</a:t>
            </a:r>
            <a:endParaRPr lang="en-GB" dirty="0" smtClean="0"/>
          </a:p>
          <a:p>
            <a:pPr eaLnBrk="1" hangingPunct="1">
              <a:spcBef>
                <a:spcPct val="30000"/>
              </a:spcBef>
            </a:pPr>
            <a:r>
              <a:rPr lang="en-GB" dirty="0" smtClean="0"/>
              <a:t>Changes basis of client/developer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7296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448675" cy="695325"/>
          </a:xfrm>
        </p:spPr>
        <p:txBody>
          <a:bodyPr/>
          <a:lstStyle/>
          <a:p>
            <a:r>
              <a:rPr lang="en-GB" dirty="0" smtClean="0"/>
              <a:t>DSDM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428736"/>
            <a:ext cx="8448674" cy="4887194"/>
          </a:xfrm>
        </p:spPr>
        <p:txBody>
          <a:bodyPr/>
          <a:lstStyle/>
          <a:p>
            <a:r>
              <a:rPr lang="en-GB" dirty="0" smtClean="0"/>
              <a:t>Projects managed/delivered in short, fixed-length chunks called “</a:t>
            </a:r>
            <a:r>
              <a:rPr lang="en-GB" dirty="0" err="1" smtClean="0"/>
              <a:t>timeboxes</a:t>
            </a:r>
            <a:r>
              <a:rPr lang="en-GB" dirty="0" smtClean="0"/>
              <a:t>” or “iterations” (typically 1 – 6 weeks)</a:t>
            </a:r>
          </a:p>
          <a:p>
            <a:r>
              <a:rPr lang="en-GB" dirty="0" smtClean="0"/>
              <a:t>“a process by which defined objectives are reached at pre-determined and immovable dates through continuous prioritisation and flexing of requirements.” (DSDM)</a:t>
            </a:r>
          </a:p>
          <a:p>
            <a:r>
              <a:rPr lang="en-GB" dirty="0" smtClean="0"/>
              <a:t>In each time-box requirements are specified  using “</a:t>
            </a:r>
            <a:r>
              <a:rPr lang="en-GB" dirty="0" err="1" smtClean="0"/>
              <a:t>MoSCoW</a:t>
            </a:r>
            <a:r>
              <a:rPr lang="en-GB" dirty="0" smtClean="0"/>
              <a:t>” rules:</a:t>
            </a:r>
          </a:p>
          <a:p>
            <a:pPr lvl="2"/>
            <a:r>
              <a:rPr lang="en-GB" sz="2400" dirty="0" smtClean="0"/>
              <a:t>M – Must have requirements </a:t>
            </a:r>
          </a:p>
          <a:p>
            <a:pPr lvl="2"/>
            <a:r>
              <a:rPr lang="en-GB" sz="2400" dirty="0" smtClean="0"/>
              <a:t>S – Should have if at all possible</a:t>
            </a:r>
          </a:p>
          <a:p>
            <a:pPr lvl="2"/>
            <a:r>
              <a:rPr lang="en-GB" sz="2400" dirty="0" smtClean="0"/>
              <a:t>C – Could have but not critical</a:t>
            </a:r>
          </a:p>
          <a:p>
            <a:pPr lvl="2"/>
            <a:r>
              <a:rPr lang="en-GB" sz="2400" dirty="0" smtClean="0"/>
              <a:t>W - Won’t have this time, but potentially later</a:t>
            </a:r>
          </a:p>
          <a:p>
            <a:r>
              <a:rPr lang="en-GB" dirty="0" smtClean="0"/>
              <a:t>Not every requirement in a project or time-box is critical so in each time-box less critical items can be shelved to ensure essential (“M”)  targets can be achieved.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8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GB" sz="2400" dirty="0" smtClean="0"/>
              <a:t>   </a:t>
            </a:r>
            <a:r>
              <a:rPr lang="en-GB" sz="2800" dirty="0" smtClean="0"/>
              <a:t>Active </a:t>
            </a:r>
            <a:r>
              <a:rPr lang="en-GB" sz="2800" dirty="0"/>
              <a:t>user involvement is imperative</a:t>
            </a:r>
          </a:p>
          <a:p>
            <a:pPr marL="0" indent="0">
              <a:lnSpc>
                <a:spcPct val="90000"/>
              </a:lnSpc>
            </a:pPr>
            <a:r>
              <a:rPr lang="en-GB" sz="2800" dirty="0"/>
              <a:t>  Teams </a:t>
            </a:r>
            <a:r>
              <a:rPr lang="en-GB" sz="2800" dirty="0" smtClean="0"/>
              <a:t>empowered </a:t>
            </a:r>
            <a:r>
              <a:rPr lang="en-GB" sz="2800" dirty="0"/>
              <a:t>to make decisions</a:t>
            </a:r>
          </a:p>
          <a:p>
            <a:pPr marL="0" indent="0">
              <a:lnSpc>
                <a:spcPct val="90000"/>
              </a:lnSpc>
            </a:pPr>
            <a:r>
              <a:rPr lang="en-GB" sz="2800" dirty="0"/>
              <a:t>  Focus </a:t>
            </a:r>
            <a:r>
              <a:rPr lang="en-GB" sz="2800" dirty="0" smtClean="0"/>
              <a:t>on </a:t>
            </a:r>
            <a:r>
              <a:rPr lang="en-GB" sz="2800" dirty="0"/>
              <a:t>frequent delivery of products</a:t>
            </a:r>
          </a:p>
          <a:p>
            <a:pPr marL="0" indent="0">
              <a:lnSpc>
                <a:spcPct val="90000"/>
              </a:lnSpc>
            </a:pPr>
            <a:r>
              <a:rPr lang="en-GB" sz="2800" dirty="0"/>
              <a:t>  Fitness for business purpose is the essential criterion for acceptance of deliverables</a:t>
            </a:r>
          </a:p>
          <a:p>
            <a:pPr marL="0" indent="0">
              <a:lnSpc>
                <a:spcPct val="90000"/>
              </a:lnSpc>
            </a:pPr>
            <a:r>
              <a:rPr lang="en-GB" sz="2800" dirty="0"/>
              <a:t>  All changes during development are reversible</a:t>
            </a:r>
          </a:p>
          <a:p>
            <a:pPr marL="0" indent="0">
              <a:lnSpc>
                <a:spcPct val="90000"/>
              </a:lnSpc>
            </a:pPr>
            <a:r>
              <a:rPr lang="en-GB" sz="2800" dirty="0"/>
              <a:t>  Testing is integrated throughout the life-cycle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Principles of DSDM</a:t>
            </a:r>
            <a:br>
              <a:rPr lang="en-GB" b="1" u="sng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5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project 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According to the 2010 IT Project Success Survey, our success rates </a:t>
            </a:r>
            <a:r>
              <a:rPr lang="en-GB" dirty="0" smtClean="0"/>
              <a:t>are</a:t>
            </a:r>
            <a:endParaRPr lang="en-GB" dirty="0"/>
          </a:p>
          <a:p>
            <a:r>
              <a:rPr lang="en-GB" b="1" dirty="0"/>
              <a:t>Ad-hoc projects</a:t>
            </a:r>
            <a:r>
              <a:rPr lang="en-GB" dirty="0"/>
              <a:t>: 49% are successful, 37% are challenged, and 14% are failures.</a:t>
            </a:r>
          </a:p>
          <a:p>
            <a:r>
              <a:rPr lang="en-GB" b="1" dirty="0"/>
              <a:t>Iterative projects</a:t>
            </a:r>
            <a:r>
              <a:rPr lang="en-GB" dirty="0"/>
              <a:t>: 61% are successful, 28% are challenged, and 11% are failures.</a:t>
            </a:r>
          </a:p>
          <a:p>
            <a:r>
              <a:rPr lang="en-GB" b="1" dirty="0"/>
              <a:t>Agile projects</a:t>
            </a:r>
            <a:r>
              <a:rPr lang="en-GB" dirty="0"/>
              <a:t>: 60% are successful, 28% are challenged, and 12% are failures.</a:t>
            </a:r>
          </a:p>
          <a:p>
            <a:r>
              <a:rPr lang="en-GB" b="1" dirty="0"/>
              <a:t>Traditional projects</a:t>
            </a:r>
            <a:r>
              <a:rPr lang="en-GB" dirty="0"/>
              <a:t>: 47% are successful, 36% are challenged, and 17% are failures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http://</a:t>
            </a:r>
            <a:r>
              <a:rPr lang="en-GB" sz="1400" dirty="0" smtClean="0">
                <a:hlinkClick r:id="rId2"/>
              </a:rPr>
              <a:t>www.drdobbs.com/architecture-and-design/2010-it-project-success-rates/226500046</a:t>
            </a:r>
            <a:endParaRPr lang="en-GB" sz="140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5958" name="Picture 6" descr="IT Project Success R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2" y="1196752"/>
            <a:ext cx="80676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Lifecycles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information system has a life cycle of several phases, </a:t>
            </a:r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>
              <a:buNone/>
            </a:pPr>
            <a:r>
              <a:rPr lang="en-GB" dirty="0"/>
              <a:t>Concept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development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operation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maintenance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replacement</a:t>
            </a:r>
          </a:p>
          <a:p>
            <a:pPr lvl="1"/>
            <a:r>
              <a:rPr lang="en-GB" dirty="0"/>
              <a:t>This cycle might take a few years/months/weeks and involve lots of iteration at each phase</a:t>
            </a:r>
          </a:p>
          <a:p>
            <a:pPr marL="0" indent="0">
              <a:buNone/>
            </a:pPr>
            <a:r>
              <a:rPr lang="en-GB" b="1" dirty="0"/>
              <a:t>Stages of the Traditional Systems </a:t>
            </a:r>
            <a:r>
              <a:rPr lang="en-GB" b="1" dirty="0" smtClean="0"/>
              <a:t>Life-cycle</a:t>
            </a:r>
          </a:p>
          <a:p>
            <a:pPr marL="0" indent="0">
              <a:buNone/>
            </a:pPr>
            <a:endParaRPr lang="en-GB" b="1" dirty="0" smtClean="0"/>
          </a:p>
          <a:p>
            <a:pPr marL="1866900" lvl="3" indent="-609600"/>
            <a:r>
              <a:rPr lang="en-GB" dirty="0"/>
              <a:t>Feasibility Study</a:t>
            </a:r>
          </a:p>
          <a:p>
            <a:pPr marL="1866900" lvl="3" indent="-609600"/>
            <a:r>
              <a:rPr lang="en-GB" dirty="0"/>
              <a:t>Requirements Analysis</a:t>
            </a:r>
          </a:p>
          <a:p>
            <a:pPr marL="1866900" lvl="3" indent="-609600"/>
            <a:r>
              <a:rPr lang="en-GB" dirty="0"/>
              <a:t>System Design</a:t>
            </a:r>
          </a:p>
          <a:p>
            <a:pPr marL="1866900" lvl="3" indent="-609600"/>
            <a:r>
              <a:rPr lang="en-GB" dirty="0"/>
              <a:t>Implementation</a:t>
            </a:r>
          </a:p>
          <a:p>
            <a:pPr marL="1866900" lvl="3" indent="-609600"/>
            <a:r>
              <a:rPr lang="en-GB" dirty="0"/>
              <a:t>Testing</a:t>
            </a:r>
          </a:p>
          <a:p>
            <a:pPr marL="1866900" lvl="3" indent="-609600"/>
            <a:r>
              <a:rPr lang="en-GB" dirty="0"/>
              <a:t>Maintenance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7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title"/>
          </p:nvPr>
        </p:nvSpPr>
        <p:spPr>
          <a:xfrm>
            <a:off x="539750" y="922110"/>
            <a:ext cx="7559675" cy="695325"/>
          </a:xfrm>
        </p:spPr>
        <p:txBody>
          <a:bodyPr/>
          <a:lstStyle/>
          <a:p>
            <a:r>
              <a:rPr lang="en-GB" sz="2800" dirty="0"/>
              <a:t>Waterfall Life-cycle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71550" y="1642835"/>
            <a:ext cx="6696075" cy="3671888"/>
            <a:chOff x="2412" y="7503"/>
            <a:chExt cx="7669" cy="511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412" y="7503"/>
              <a:ext cx="7669" cy="4686"/>
              <a:chOff x="2412" y="7503"/>
              <a:chExt cx="7669" cy="4686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6956" y="9774"/>
                <a:ext cx="1563" cy="1421"/>
                <a:chOff x="0" y="0"/>
                <a:chExt cx="20000" cy="20000"/>
              </a:xfrm>
            </p:grpSpPr>
            <p:sp>
              <p:nvSpPr>
                <p:cNvPr id="1436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Testing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2412" y="7503"/>
                <a:ext cx="1421" cy="71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 dirty="0">
                    <a:latin typeface="Arial" charset="0"/>
                  </a:rPr>
                  <a:t>Requirements</a:t>
                </a:r>
              </a:p>
              <a:p>
                <a:pPr algn="ctr"/>
                <a:r>
                  <a:rPr lang="en-GB" sz="1200" b="1" dirty="0">
                    <a:latin typeface="Arial" charset="0"/>
                  </a:rPr>
                  <a:t>Analysis</a:t>
                </a:r>
              </a:p>
            </p:txBody>
          </p: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3832" y="7785"/>
                <a:ext cx="1563" cy="1421"/>
                <a:chOff x="0" y="0"/>
                <a:chExt cx="20000" cy="20000"/>
              </a:xfrm>
            </p:grpSpPr>
            <p:sp>
              <p:nvSpPr>
                <p:cNvPr id="14367" name="Freeform 31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Design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  <p:sp>
            <p:nvSpPr>
              <p:cNvPr id="14369" name="Freeform 33"/>
              <p:cNvSpPr>
                <a:spLocks/>
              </p:cNvSpPr>
              <p:nvPr/>
            </p:nvSpPr>
            <p:spPr bwMode="auto">
              <a:xfrm>
                <a:off x="5394" y="8781"/>
                <a:ext cx="853" cy="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77" y="0"/>
                  </a:cxn>
                  <a:cxn ang="0">
                    <a:pos x="19977" y="1997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77" y="0"/>
                    </a:lnTo>
                    <a:lnTo>
                      <a:pt x="19977" y="19972"/>
                    </a:lnTo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0" name="Rectangle 34"/>
              <p:cNvSpPr>
                <a:spLocks noChangeArrowheads="1"/>
              </p:cNvSpPr>
              <p:nvPr/>
            </p:nvSpPr>
            <p:spPr bwMode="auto">
              <a:xfrm>
                <a:off x="5536" y="9492"/>
                <a:ext cx="1563" cy="71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latin typeface="Arial" charset="0"/>
                  </a:rPr>
                  <a:t>Implementation</a:t>
                </a:r>
              </a:p>
            </p:txBody>
          </p: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8518" y="10768"/>
                <a:ext cx="1563" cy="1421"/>
                <a:chOff x="0" y="0"/>
                <a:chExt cx="20000" cy="20000"/>
              </a:xfrm>
            </p:grpSpPr>
            <p:sp>
              <p:nvSpPr>
                <p:cNvPr id="14372" name="Freeform 36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Maintenance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2980" y="8212"/>
              <a:ext cx="6391" cy="4405"/>
              <a:chOff x="0" y="0"/>
              <a:chExt cx="20000" cy="20000"/>
            </a:xfrm>
          </p:grpSpPr>
          <p:sp>
            <p:nvSpPr>
              <p:cNvPr id="14375" name="Freeform 3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97" y="18061"/>
                  </a:cxn>
                  <a:cxn ang="0">
                    <a:pos x="19997" y="19995"/>
                  </a:cxn>
                  <a:cxn ang="0">
                    <a:pos x="0" y="1999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97" y="18061"/>
                    </a:moveTo>
                    <a:lnTo>
                      <a:pt x="19997" y="19995"/>
                    </a:lnTo>
                    <a:lnTo>
                      <a:pt x="0" y="19995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>
                <a:off x="15109" y="13544"/>
                <a:ext cx="3" cy="64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41"/>
              <p:cNvSpPr>
                <a:spLocks noChangeShapeType="1"/>
              </p:cNvSpPr>
              <p:nvPr/>
            </p:nvSpPr>
            <p:spPr bwMode="auto">
              <a:xfrm>
                <a:off x="10221" y="9031"/>
                <a:ext cx="3" cy="109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42"/>
              <p:cNvSpPr>
                <a:spLocks noChangeShapeType="1"/>
              </p:cNvSpPr>
              <p:nvPr/>
            </p:nvSpPr>
            <p:spPr bwMode="auto">
              <a:xfrm>
                <a:off x="5332" y="4513"/>
                <a:ext cx="4" cy="154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395536" y="5459185"/>
            <a:ext cx="8064252" cy="10541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At each stage problems may be discovered, or new features defined, that require a return to earlier stages in the life-cycle.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This life-cycle has been used successfully for many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82592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Waterfall SDLC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73192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None/>
            </a:pPr>
            <a:r>
              <a:rPr lang="en-US" dirty="0" smtClean="0"/>
              <a:t>Seen as a series of stages: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Requirements</a:t>
            </a:r>
            <a:r>
              <a:rPr lang="en-US" dirty="0" smtClean="0"/>
              <a:t>: Initial idea or proposal, often from user/client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Needs, scope, risk factors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Analysis</a:t>
            </a:r>
            <a:r>
              <a:rPr lang="en-US" dirty="0" smtClean="0"/>
              <a:t>: what should system do from client/user view?</a:t>
            </a:r>
            <a:r>
              <a:rPr lang="en-US" sz="2000" dirty="0" smtClean="0"/>
              <a:t>	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Set of models of the system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Design</a:t>
            </a:r>
            <a:r>
              <a:rPr lang="en-US" dirty="0" smtClean="0"/>
              <a:t>: how can system be build to meet requirements?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Analysis models adapted to technology available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Implementation</a:t>
            </a:r>
            <a:r>
              <a:rPr lang="en-US" dirty="0" smtClean="0"/>
              <a:t>: how can models be translated to code?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 fully tested set of software solutions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Installation</a:t>
            </a:r>
            <a:r>
              <a:rPr lang="en-US" dirty="0" smtClean="0"/>
              <a:t>: how can clients use new system effectively?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User manual, technical documentation, training, data conversion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smtClean="0"/>
              <a:t>Maintenance:</a:t>
            </a:r>
            <a:r>
              <a:rPr lang="en-US" dirty="0" smtClean="0"/>
              <a:t> after installation software systems are normally subject to continual change as requirements and businesses evolve and also to repair errors (bugs?)</a:t>
            </a:r>
            <a:endParaRPr lang="en-US" i="1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5" y="908720"/>
            <a:ext cx="2736304" cy="695325"/>
          </a:xfrm>
        </p:spPr>
        <p:txBody>
          <a:bodyPr/>
          <a:lstStyle/>
          <a:p>
            <a:pPr algn="ctr"/>
            <a:r>
              <a:rPr lang="en-GB" dirty="0" smtClean="0"/>
              <a:t>V Model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07504" y="2132856"/>
            <a:ext cx="5184576" cy="31683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844824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Requirements Modelling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2852936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789040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Component Design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4725144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Code Generation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527884" y="2312876"/>
            <a:ext cx="5040560" cy="2952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3789040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4725144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Unit 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1844824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Acceptance 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2120" y="2852936"/>
            <a:ext cx="165618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System</a:t>
            </a:r>
          </a:p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Executable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8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dirty="0"/>
              <a:t>Problems of </a:t>
            </a:r>
            <a:r>
              <a:rPr lang="en-GB" sz="2800" b="1" u="sng" dirty="0" smtClean="0"/>
              <a:t>traditional life-cycles</a:t>
            </a:r>
            <a:endParaRPr lang="en-GB" sz="2800" b="1" u="sng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GB" sz="2800" dirty="0"/>
              <a:t>developments are rarely sequential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users often do not know what they want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errors in design may not be obvious until very late in the project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is not the best model for modern development tools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addresses technical rather than user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6976"/>
            <a:ext cx="7772400" cy="587375"/>
          </a:xfrm>
        </p:spPr>
        <p:txBody>
          <a:bodyPr/>
          <a:lstStyle/>
          <a:p>
            <a:pPr eaLnBrk="1" hangingPunct="1"/>
            <a:r>
              <a:rPr lang="en-GB" sz="3200" dirty="0" smtClean="0"/>
              <a:t>Alternative approaches to SD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814"/>
            <a:ext cx="8062913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dirty="0" smtClean="0"/>
              <a:t>A number of approaches have been developed over the last 30 years to solve the problems of the ‘waterfall’ model: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Structured methods (SSADM, etc.)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Computer-aided software engineering (CASE)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End-user development (inc. 4GLs)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Application software packages &amp; outsourcing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Rapid applications development (RAD)</a:t>
            </a:r>
          </a:p>
          <a:p>
            <a:pPr eaLnBrk="1" hangingPunct="1">
              <a:lnSpc>
                <a:spcPct val="90000"/>
              </a:lnSpc>
            </a:pPr>
            <a:r>
              <a:rPr lang="en-GB" b="1" i="1" dirty="0" smtClean="0"/>
              <a:t>Dynamic or Agile methods (XP, Scrum , etc.) </a:t>
            </a:r>
          </a:p>
          <a:p>
            <a:pPr eaLnBrk="1" hangingPunct="1">
              <a:lnSpc>
                <a:spcPct val="90000"/>
              </a:lnSpc>
            </a:pPr>
            <a:r>
              <a:rPr lang="en-GB" b="1" i="1" dirty="0" smtClean="0"/>
              <a:t>Object-oriented development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The last 2 will form the remainder of the module teaching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Agile: Scrum, XP, DSDM</a:t>
            </a:r>
          </a:p>
          <a:p>
            <a:r>
              <a:rPr lang="en-GB" dirty="0" smtClean="0"/>
              <a:t>Object-orientation and its impact on lifecycles – the Unified Software Development Process (USDP)</a:t>
            </a:r>
          </a:p>
          <a:p>
            <a:r>
              <a:rPr lang="en-GB" dirty="0" smtClean="0"/>
              <a:t>Unified Modelling Language (UML)</a:t>
            </a:r>
          </a:p>
          <a:p>
            <a:pPr lvl="1"/>
            <a:r>
              <a:rPr lang="en-GB" dirty="0" smtClean="0"/>
              <a:t>Use Cases</a:t>
            </a:r>
          </a:p>
          <a:p>
            <a:pPr lvl="1"/>
            <a:r>
              <a:rPr lang="en-GB" dirty="0" smtClean="0"/>
              <a:t>Activity </a:t>
            </a:r>
            <a:r>
              <a:rPr lang="en-GB" dirty="0"/>
              <a:t>d</a:t>
            </a:r>
            <a:r>
              <a:rPr lang="en-GB" dirty="0" smtClean="0"/>
              <a:t>iagrams</a:t>
            </a:r>
          </a:p>
          <a:p>
            <a:pPr lvl="1"/>
            <a:r>
              <a:rPr lang="en-GB" dirty="0" smtClean="0"/>
              <a:t>State diagrams</a:t>
            </a:r>
          </a:p>
          <a:p>
            <a:pPr lvl="1"/>
            <a:r>
              <a:rPr lang="en-GB" dirty="0" smtClean="0"/>
              <a:t>Class diagrams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</TotalTime>
  <Words>1251</Words>
  <Application>Microsoft Office PowerPoint</Application>
  <PresentationFormat>On-screen Show (4:3)</PresentationFormat>
  <Paragraphs>223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Wingdings</vt:lpstr>
      <vt:lpstr>1_Default Design</vt:lpstr>
      <vt:lpstr>Virtual PAthways 13-3-09</vt:lpstr>
      <vt:lpstr>Custom Design</vt:lpstr>
      <vt:lpstr>Photo Editor Photo</vt:lpstr>
      <vt:lpstr>Software Engineering Methods</vt:lpstr>
      <vt:lpstr>PowerPoint Presentation</vt:lpstr>
      <vt:lpstr>Software Lifecycles</vt:lpstr>
      <vt:lpstr>Waterfall Life-cycle</vt:lpstr>
      <vt:lpstr>Waterfall SDLC</vt:lpstr>
      <vt:lpstr>V Model</vt:lpstr>
      <vt:lpstr>Problems of traditional life-cycles</vt:lpstr>
      <vt:lpstr>Alternative approaches to SD</vt:lpstr>
      <vt:lpstr>Alternative Models</vt:lpstr>
      <vt:lpstr>Definitions</vt:lpstr>
      <vt:lpstr>Aim of Agile / RAD</vt:lpstr>
      <vt:lpstr>Agile Manifesto</vt:lpstr>
      <vt:lpstr>Agile Methodologies</vt:lpstr>
      <vt:lpstr>Traditional SD vs Agile</vt:lpstr>
      <vt:lpstr>Lean development</vt:lpstr>
      <vt:lpstr>Extreme programming (XP)</vt:lpstr>
      <vt:lpstr>Values of XP</vt:lpstr>
      <vt:lpstr>XP techniques</vt:lpstr>
      <vt:lpstr>SCRUM</vt:lpstr>
      <vt:lpstr>SCRUM roles</vt:lpstr>
      <vt:lpstr>DSDM – an ‘agile’ method</vt:lpstr>
      <vt:lpstr>DSDM</vt:lpstr>
      <vt:lpstr>Principles of DSDM </vt:lpstr>
      <vt:lpstr>Agile project successes</vt:lpstr>
      <vt:lpstr>PowerPoint Presentation</vt:lpstr>
    </vt:vector>
  </TitlesOfParts>
  <Company>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Kemmer, Rob</cp:lastModifiedBy>
  <cp:revision>194</cp:revision>
  <cp:lastPrinted>2014-03-03T07:57:25Z</cp:lastPrinted>
  <dcterms:created xsi:type="dcterms:W3CDTF">2005-09-13T08:56:58Z</dcterms:created>
  <dcterms:modified xsi:type="dcterms:W3CDTF">2015-03-06T07:28:43Z</dcterms:modified>
</cp:coreProperties>
</file>