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82" r:id="rId2"/>
    <p:sldMasterId id="2147483696" r:id="rId3"/>
  </p:sldMasterIdLst>
  <p:notesMasterIdLst>
    <p:notesMasterId r:id="rId50"/>
  </p:notesMasterIdLst>
  <p:handoutMasterIdLst>
    <p:handoutMasterId r:id="rId51"/>
  </p:handoutMasterIdLst>
  <p:sldIdLst>
    <p:sldId id="261" r:id="rId4"/>
    <p:sldId id="302" r:id="rId5"/>
    <p:sldId id="300" r:id="rId6"/>
    <p:sldId id="301" r:id="rId7"/>
    <p:sldId id="311" r:id="rId8"/>
    <p:sldId id="312" r:id="rId9"/>
    <p:sldId id="314" r:id="rId10"/>
    <p:sldId id="303" r:id="rId11"/>
    <p:sldId id="310" r:id="rId12"/>
    <p:sldId id="304" r:id="rId13"/>
    <p:sldId id="305" r:id="rId14"/>
    <p:sldId id="306" r:id="rId15"/>
    <p:sldId id="307" r:id="rId16"/>
    <p:sldId id="262" r:id="rId17"/>
    <p:sldId id="266" r:id="rId18"/>
    <p:sldId id="263" r:id="rId19"/>
    <p:sldId id="264" r:id="rId20"/>
    <p:sldId id="265" r:id="rId21"/>
    <p:sldId id="267" r:id="rId22"/>
    <p:sldId id="268" r:id="rId23"/>
    <p:sldId id="269" r:id="rId24"/>
    <p:sldId id="270" r:id="rId25"/>
    <p:sldId id="286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5" r:id="rId36"/>
    <p:sldId id="280" r:id="rId37"/>
    <p:sldId id="281" r:id="rId38"/>
    <p:sldId id="282" r:id="rId39"/>
    <p:sldId id="292" r:id="rId40"/>
    <p:sldId id="299" r:id="rId41"/>
    <p:sldId id="283" r:id="rId42"/>
    <p:sldId id="293" r:id="rId43"/>
    <p:sldId id="294" r:id="rId44"/>
    <p:sldId id="295" r:id="rId45"/>
    <p:sldId id="296" r:id="rId46"/>
    <p:sldId id="297" r:id="rId47"/>
    <p:sldId id="298" r:id="rId48"/>
    <p:sldId id="284" r:id="rId49"/>
  </p:sldIdLst>
  <p:sldSz cx="9144000" cy="6858000" type="screen4x3"/>
  <p:notesSz cx="6761163" cy="99425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25094B-1B6B-4314-90BE-DC42D11418B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01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0" y="1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801" y="4723494"/>
            <a:ext cx="5409562" cy="447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0" y="9443789"/>
            <a:ext cx="293057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37C48C-0A22-4CBC-8809-7EA54FA6E49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57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CCC96-08BF-4A7E-999C-629F03533A4A}" type="slidenum">
              <a:rPr lang="en-GB"/>
              <a:pPr/>
              <a:t>9</a:t>
            </a:fld>
            <a:endParaRPr lang="en-GB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The current UML specification lists 13 diagram types</a:t>
            </a:r>
          </a:p>
          <a:p>
            <a:pPr lvl="1" eaLnBrk="1" hangingPunct="1"/>
            <a:r>
              <a:rPr lang="en-GB" smtClean="0"/>
              <a:t>Most simple developments only use a subset of these, e.g. Britton &amp; Doakes (2005, p15)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59C171-2D3F-4EC0-9B44-F019711EBC31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2D646-14AC-4890-8380-A21D7BCCEB28}" type="slidenum">
              <a:rPr lang="en-GB"/>
              <a:pPr/>
              <a:t>23</a:t>
            </a:fld>
            <a:endParaRPr lang="en-GB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Fig. 6.5</a:t>
            </a:r>
          </a:p>
        </p:txBody>
      </p:sp>
    </p:spTree>
    <p:extLst>
      <p:ext uri="{BB962C8B-B14F-4D97-AF65-F5344CB8AC3E}">
        <p14:creationId xmlns:p14="http://schemas.microsoft.com/office/powerpoint/2010/main" val="8053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C5ECD-917D-4846-BFD4-48B419EE1561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172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429D5-4B4D-4EAD-B219-22FA98DDAC9A}" type="slidenum">
              <a:rPr lang="en-GB"/>
              <a:pPr/>
              <a:t>37</a:t>
            </a:fld>
            <a:endParaRPr lang="en-GB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Fig 6.8</a:t>
            </a:r>
          </a:p>
        </p:txBody>
      </p:sp>
    </p:spTree>
    <p:extLst>
      <p:ext uri="{BB962C8B-B14F-4D97-AF65-F5344CB8AC3E}">
        <p14:creationId xmlns:p14="http://schemas.microsoft.com/office/powerpoint/2010/main" val="141822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AE9A5-155B-4EFF-BB6E-C9683D114FF4}" type="slidenum">
              <a:rPr lang="en-GB"/>
              <a:pPr/>
              <a:t>41</a:t>
            </a:fld>
            <a:endParaRPr lang="en-GB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Fig. 6.7</a:t>
            </a:r>
          </a:p>
        </p:txBody>
      </p:sp>
    </p:spTree>
    <p:extLst>
      <p:ext uri="{BB962C8B-B14F-4D97-AF65-F5344CB8AC3E}">
        <p14:creationId xmlns:p14="http://schemas.microsoft.com/office/powerpoint/2010/main" val="1543203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1D877-0891-4926-831B-5536B6A4AA8B}" type="slidenum">
              <a:rPr lang="en-GB"/>
              <a:pPr/>
              <a:t>44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Fig. 6.13</a:t>
            </a:r>
          </a:p>
        </p:txBody>
      </p:sp>
    </p:spTree>
    <p:extLst>
      <p:ext uri="{BB962C8B-B14F-4D97-AF65-F5344CB8AC3E}">
        <p14:creationId xmlns:p14="http://schemas.microsoft.com/office/powerpoint/2010/main" val="354217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86BC1-B65A-4C22-BD48-B2F8AC1BDA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24F2-F78D-4CE2-A5AA-B20FB8B378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389F-CD29-49EE-B9DD-FF6ABEE8C6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33547-4CA3-40EC-A40B-818F2E84E5E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DFB8-FA47-4119-84B1-90F440ABA1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DD243-B2EE-41C7-8439-169948B4C8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GB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D4609-2A51-49AD-8853-8297A57A0E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78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C956-C2C4-4865-B503-9EE8A80EE5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6A20A-C41D-4FD2-9D39-98C154786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67DC-426C-4366-A7B0-28944D1AAB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906E-1DBA-49F4-A10B-CE3721FBA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107A-87B9-40A7-88DD-6BCA5B9C77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6BB4-5A5E-484D-A42C-0AC899BEC9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3CE4-9D89-4617-AA65-1BA23EB553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3760-5A9A-477E-8A94-D99A1471F3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3FB3-B80E-4B75-B162-62CF9F530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DE24-FE64-4909-A78B-FD86900814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C5DA-F8DA-4CBD-B05F-DCDAD1420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1E687-2662-4456-AD8C-2FD3E8E726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E82-5208-48FB-9E23-16EDD77DE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0FDE-05F6-4B91-8CA1-FAA8CC6398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F9DC1-D7BF-4F77-B748-38FFA6274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6D0A-E091-4AF0-8603-259889B8D5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131BC-4E8E-4447-8CC1-A5DA0A68E5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0612-7F0F-40DC-97EF-998AD7421C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CEA343-EEA8-4BA8-8AA9-4C1A466CA34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78" r:id="rId12"/>
    <p:sldLayoutId id="2147483679" r:id="rId13"/>
    <p:sldLayoutId id="2147483680" r:id="rId14"/>
    <p:sldLayoutId id="2147483681" r:id="rId15"/>
    <p:sldLayoutId id="2147483708" r:id="rId16"/>
    <p:sldLayoutId id="2147483709" r:id="rId17"/>
    <p:sldLayoutId id="2147483710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23D1A9-C68F-4A49-945E-D13BEA347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2" Type="http://schemas.openxmlformats.org/officeDocument/2006/relationships/hyperlink" Target="http://www.omg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cragsystems.co.uk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Software Engineering Methods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Object Oriented Development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914400" y="396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GB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kumimoji="0" lang="en-GB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GB" sz="3200" b="1" dirty="0">
                <a:latin typeface="+mj-lt"/>
                <a:ea typeface="+mj-ea"/>
                <a:cs typeface="+mj-cs"/>
              </a:rPr>
              <a:t/>
            </a:r>
            <a:br>
              <a:rPr lang="en-GB" sz="3200" b="1" dirty="0">
                <a:latin typeface="+mj-lt"/>
                <a:ea typeface="+mj-ea"/>
                <a:cs typeface="+mj-cs"/>
              </a:rPr>
            </a:br>
            <a:endParaRPr lang="en-GB" sz="32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Models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representation of part of, or aspect of, a system</a:t>
            </a:r>
          </a:p>
          <a:p>
            <a:pPr lvl="1" eaLnBrk="1" hangingPunct="1"/>
            <a:r>
              <a:rPr lang="en-GB" smtClean="0"/>
              <a:t>Can take many forms but often diagrammatic </a:t>
            </a:r>
          </a:p>
          <a:p>
            <a:pPr lvl="1" eaLnBrk="1" hangingPunct="1"/>
            <a:r>
              <a:rPr lang="en-GB" smtClean="0"/>
              <a:t>Similar to drawings by engineers and architects</a:t>
            </a:r>
          </a:p>
          <a:p>
            <a:pPr eaLnBrk="1" hangingPunct="1"/>
            <a:r>
              <a:rPr lang="en-GB" smtClean="0"/>
              <a:t>Two key feature of a model are </a:t>
            </a:r>
          </a:p>
          <a:p>
            <a:pPr lvl="1" eaLnBrk="1" hangingPunct="1"/>
            <a:r>
              <a:rPr lang="en-GB" i="1" smtClean="0"/>
              <a:t>Abstraction</a:t>
            </a:r>
            <a:r>
              <a:rPr lang="en-GB" smtClean="0"/>
              <a:t>: </a:t>
            </a:r>
            <a:r>
              <a:rPr lang="en-GB" i="1" smtClean="0"/>
              <a:t>a</a:t>
            </a:r>
            <a:r>
              <a:rPr lang="en-GB" smtClean="0"/>
              <a:t> sufficient representation of a specific aspect of a real-world situation</a:t>
            </a:r>
          </a:p>
          <a:p>
            <a:pPr lvl="2" eaLnBrk="1" hangingPunct="1"/>
            <a:r>
              <a:rPr lang="en-GB" smtClean="0"/>
              <a:t>Each model ignores many details</a:t>
            </a:r>
          </a:p>
          <a:p>
            <a:pPr lvl="2" eaLnBrk="1" hangingPunct="1"/>
            <a:r>
              <a:rPr lang="en-GB" smtClean="0"/>
              <a:t>Who decides what level of abstraction is appropriate?</a:t>
            </a:r>
          </a:p>
          <a:p>
            <a:pPr lvl="1" eaLnBrk="1" hangingPunct="1"/>
            <a:r>
              <a:rPr lang="en-GB" i="1" smtClean="0"/>
              <a:t>Decomposition</a:t>
            </a:r>
            <a:r>
              <a:rPr lang="en-GB" smtClean="0"/>
              <a:t>: breaking down a large and/or complex problem into smaller linked parts, perhaps over several levels</a:t>
            </a:r>
          </a:p>
          <a:p>
            <a:pPr lvl="2" eaLnBrk="1" hangingPunct="1"/>
            <a:r>
              <a:rPr lang="en-GB" smtClean="0"/>
              <a:t>Yields ‘chunks’ which can be worked on as an independent unit</a:t>
            </a:r>
          </a:p>
          <a:p>
            <a:pPr lvl="2" eaLnBrk="1" hangingPunct="1"/>
            <a:r>
              <a:rPr lang="en-GB" smtClean="0"/>
              <a:t>Further decomposition is not useful</a:t>
            </a:r>
          </a:p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923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79512" y="6021288"/>
            <a:ext cx="2232248" cy="5760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z="1600" dirty="0"/>
              <a:t>©  Bennett, </a:t>
            </a:r>
            <a:r>
              <a:rPr lang="en-GB" sz="1600" dirty="0" err="1" smtClean="0"/>
              <a:t>McRobb</a:t>
            </a:r>
            <a:r>
              <a:rPr lang="en-GB" sz="1600" dirty="0" smtClean="0"/>
              <a:t> and Farmer 2010</a:t>
            </a:r>
          </a:p>
          <a:p>
            <a:pPr>
              <a:defRPr/>
            </a:pPr>
            <a:endParaRPr lang="en-GB" sz="1600" dirty="0" smtClean="0"/>
          </a:p>
          <a:p>
            <a:pPr algn="l">
              <a:defRPr/>
            </a:pPr>
            <a:endParaRPr lang="en-GB" sz="1600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Why Use a Model?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It can represent tangible or intangible things from any domain</a:t>
            </a:r>
          </a:p>
          <a:p>
            <a:pPr lvl="1" eaLnBrk="1" hangingPunct="1"/>
            <a:r>
              <a:rPr lang="en-GB" dirty="0" smtClean="0"/>
              <a:t>Quicker and easier to build than alternatives</a:t>
            </a:r>
          </a:p>
          <a:p>
            <a:pPr lvl="1" eaLnBrk="1" hangingPunct="1"/>
            <a:r>
              <a:rPr lang="en-GB" dirty="0" smtClean="0"/>
              <a:t>Can be used in a simulation and can evolve as we learn</a:t>
            </a:r>
          </a:p>
          <a:p>
            <a:pPr lvl="1" eaLnBrk="1" hangingPunct="1"/>
            <a:r>
              <a:rPr lang="en-GB" dirty="0" smtClean="0"/>
              <a:t>Choose which details to include in a model</a:t>
            </a:r>
          </a:p>
          <a:p>
            <a:pPr eaLnBrk="1" hangingPunct="1"/>
            <a:r>
              <a:rPr lang="en-GB" dirty="0" smtClean="0"/>
              <a:t>Can include one or more diagrams:</a:t>
            </a:r>
          </a:p>
          <a:p>
            <a:pPr lvl="1" eaLnBrk="1" hangingPunct="1"/>
            <a:r>
              <a:rPr lang="en-GB" dirty="0" smtClean="0"/>
              <a:t>Abstract shapes used to represent things/actions from the real world but follow rules or standards</a:t>
            </a:r>
          </a:p>
          <a:p>
            <a:pPr lvl="1" eaLnBrk="1" hangingPunct="1"/>
            <a:r>
              <a:rPr lang="en-GB" dirty="0" smtClean="0"/>
              <a:t>The standards make sure that different people will interpret the diagram in the same way</a:t>
            </a:r>
          </a:p>
          <a:p>
            <a:pPr lvl="1" eaLnBrk="1" hangingPunct="1"/>
            <a:endParaRPr lang="en-GB" dirty="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5410200"/>
            <a:ext cx="2471738" cy="584200"/>
            <a:chOff x="3276600" y="5410200"/>
            <a:chExt cx="2471738" cy="584200"/>
          </a:xfrm>
        </p:grpSpPr>
        <p:sp>
          <p:nvSpPr>
            <p:cNvPr id="23558" name="Rectangle 55"/>
            <p:cNvSpPr>
              <a:spLocks noChangeArrowheads="1"/>
            </p:cNvSpPr>
            <p:nvPr/>
          </p:nvSpPr>
          <p:spPr bwMode="auto">
            <a:xfrm>
              <a:off x="5200650" y="5410200"/>
              <a:ext cx="547688" cy="547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3559" name="Oval 56"/>
            <p:cNvSpPr>
              <a:spLocks noChangeArrowheads="1"/>
            </p:cNvSpPr>
            <p:nvPr/>
          </p:nvSpPr>
          <p:spPr bwMode="auto">
            <a:xfrm>
              <a:off x="5232400" y="5440363"/>
              <a:ext cx="484188" cy="487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3560" name="Oval 57"/>
            <p:cNvSpPr>
              <a:spLocks noChangeArrowheads="1"/>
            </p:cNvSpPr>
            <p:nvPr/>
          </p:nvSpPr>
          <p:spPr bwMode="auto">
            <a:xfrm>
              <a:off x="5435600" y="5656263"/>
              <a:ext cx="63500" cy="5873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3561" name="AutoShape 58"/>
            <p:cNvSpPr>
              <a:spLocks noChangeArrowheads="1"/>
            </p:cNvSpPr>
            <p:nvPr/>
          </p:nvSpPr>
          <p:spPr bwMode="auto">
            <a:xfrm>
              <a:off x="4362450" y="5422900"/>
              <a:ext cx="533400" cy="5334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3562" name="Line 59"/>
            <p:cNvSpPr>
              <a:spLocks noChangeShapeType="1"/>
            </p:cNvSpPr>
            <p:nvPr/>
          </p:nvSpPr>
          <p:spPr bwMode="auto">
            <a:xfrm>
              <a:off x="4362450" y="5422900"/>
              <a:ext cx="533400" cy="571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3" name="Line 60"/>
            <p:cNvSpPr>
              <a:spLocks noChangeShapeType="1"/>
            </p:cNvSpPr>
            <p:nvPr/>
          </p:nvSpPr>
          <p:spPr bwMode="auto">
            <a:xfrm flipH="1">
              <a:off x="4362450" y="5422900"/>
              <a:ext cx="533400" cy="571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4" name="Line 61"/>
            <p:cNvSpPr>
              <a:spLocks noChangeShapeType="1"/>
            </p:cNvSpPr>
            <p:nvPr/>
          </p:nvSpPr>
          <p:spPr bwMode="auto">
            <a:xfrm>
              <a:off x="3276600" y="5410200"/>
              <a:ext cx="1524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5" name="Line 62"/>
            <p:cNvSpPr>
              <a:spLocks noChangeShapeType="1"/>
            </p:cNvSpPr>
            <p:nvPr/>
          </p:nvSpPr>
          <p:spPr bwMode="auto">
            <a:xfrm>
              <a:off x="3429000" y="59436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6" name="Line 63"/>
            <p:cNvSpPr>
              <a:spLocks noChangeShapeType="1"/>
            </p:cNvSpPr>
            <p:nvPr/>
          </p:nvSpPr>
          <p:spPr bwMode="auto">
            <a:xfrm flipV="1">
              <a:off x="3886200" y="5410200"/>
              <a:ext cx="1524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7" name="Freeform 64"/>
            <p:cNvSpPr>
              <a:spLocks/>
            </p:cNvSpPr>
            <p:nvPr/>
          </p:nvSpPr>
          <p:spPr bwMode="auto">
            <a:xfrm>
              <a:off x="3314700" y="5486400"/>
              <a:ext cx="666750" cy="82550"/>
            </a:xfrm>
            <a:custGeom>
              <a:avLst/>
              <a:gdLst>
                <a:gd name="T0" fmla="*/ 0 w 384"/>
                <a:gd name="T1" fmla="*/ 2147483647 h 104"/>
                <a:gd name="T2" fmla="*/ 2147483647 w 384"/>
                <a:gd name="T3" fmla="*/ 2147483647 h 104"/>
                <a:gd name="T4" fmla="*/ 2147483647 w 384"/>
                <a:gd name="T5" fmla="*/ 2147483647 h 104"/>
                <a:gd name="T6" fmla="*/ 2147483647 w 384"/>
                <a:gd name="T7" fmla="*/ 0 h 104"/>
                <a:gd name="T8" fmla="*/ 2147483647 w 384"/>
                <a:gd name="T9" fmla="*/ 2147483647 h 104"/>
                <a:gd name="T10" fmla="*/ 2147483647 w 384"/>
                <a:gd name="T11" fmla="*/ 2147483647 h 104"/>
                <a:gd name="T12" fmla="*/ 2147483647 w 384"/>
                <a:gd name="T13" fmla="*/ 2147483647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4"/>
                <a:gd name="T22" fmla="*/ 0 h 104"/>
                <a:gd name="T23" fmla="*/ 384 w 384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4" h="104">
                  <a:moveTo>
                    <a:pt x="0" y="96"/>
                  </a:moveTo>
                  <a:cubicBezTo>
                    <a:pt x="16" y="72"/>
                    <a:pt x="32" y="48"/>
                    <a:pt x="48" y="48"/>
                  </a:cubicBezTo>
                  <a:cubicBezTo>
                    <a:pt x="64" y="48"/>
                    <a:pt x="72" y="104"/>
                    <a:pt x="96" y="96"/>
                  </a:cubicBezTo>
                  <a:cubicBezTo>
                    <a:pt x="120" y="88"/>
                    <a:pt x="160" y="0"/>
                    <a:pt x="192" y="0"/>
                  </a:cubicBezTo>
                  <a:cubicBezTo>
                    <a:pt x="224" y="0"/>
                    <a:pt x="264" y="88"/>
                    <a:pt x="288" y="96"/>
                  </a:cubicBezTo>
                  <a:cubicBezTo>
                    <a:pt x="312" y="104"/>
                    <a:pt x="320" y="48"/>
                    <a:pt x="336" y="48"/>
                  </a:cubicBezTo>
                  <a:cubicBezTo>
                    <a:pt x="352" y="48"/>
                    <a:pt x="376" y="88"/>
                    <a:pt x="384" y="9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8" name="Text Box 65"/>
            <p:cNvSpPr txBox="1">
              <a:spLocks noChangeArrowheads="1"/>
            </p:cNvSpPr>
            <p:nvPr/>
          </p:nvSpPr>
          <p:spPr bwMode="auto">
            <a:xfrm>
              <a:off x="3409950" y="5575300"/>
              <a:ext cx="552450" cy="366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40°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3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Principal UML diagrams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current UML specification lists 13 diagram types</a:t>
            </a:r>
          </a:p>
          <a:p>
            <a:pPr lvl="1" eaLnBrk="1" hangingPunct="1"/>
            <a:r>
              <a:rPr lang="en-GB" dirty="0" smtClean="0"/>
              <a:t>Most simple developments only use a subset of these, e.g. Britton &amp; </a:t>
            </a:r>
            <a:r>
              <a:rPr lang="en-GB" dirty="0" err="1" smtClean="0"/>
              <a:t>Doake</a:t>
            </a:r>
            <a:r>
              <a:rPr lang="en-GB" dirty="0" smtClean="0"/>
              <a:t> (2005, p15) list:</a:t>
            </a:r>
          </a:p>
          <a:p>
            <a:pPr lvl="1" eaLnBrk="1" hangingPunct="1"/>
            <a:r>
              <a:rPr lang="en-GB" dirty="0" smtClean="0"/>
              <a:t>Use case	</a:t>
            </a:r>
            <a:r>
              <a:rPr lang="en-GB" dirty="0" smtClean="0"/>
              <a:t>	shows </a:t>
            </a:r>
            <a:r>
              <a:rPr lang="en-GB" dirty="0" smtClean="0"/>
              <a:t>interaction with users</a:t>
            </a:r>
          </a:p>
          <a:p>
            <a:pPr lvl="1" eaLnBrk="1" hangingPunct="1"/>
            <a:r>
              <a:rPr lang="en-GB" dirty="0" smtClean="0"/>
              <a:t>Class	</a:t>
            </a:r>
            <a:r>
              <a:rPr lang="en-GB" dirty="0" smtClean="0"/>
              <a:t>	shows </a:t>
            </a:r>
            <a:r>
              <a:rPr lang="en-GB" dirty="0" smtClean="0"/>
              <a:t>data elements and their relationships</a:t>
            </a:r>
          </a:p>
          <a:p>
            <a:pPr lvl="1" eaLnBrk="1" hangingPunct="1"/>
            <a:r>
              <a:rPr lang="en-GB" sz="1800" dirty="0" smtClean="0"/>
              <a:t>Interaction	</a:t>
            </a:r>
            <a:r>
              <a:rPr lang="en-GB" dirty="0" smtClean="0"/>
              <a:t>	how objects achieve functionality</a:t>
            </a:r>
          </a:p>
          <a:p>
            <a:pPr lvl="1" eaLnBrk="1" hangingPunct="1"/>
            <a:r>
              <a:rPr lang="en-GB" dirty="0" smtClean="0"/>
              <a:t>State 	</a:t>
            </a:r>
            <a:r>
              <a:rPr lang="en-GB" dirty="0" smtClean="0"/>
              <a:t>	how </a:t>
            </a:r>
            <a:r>
              <a:rPr lang="en-GB" dirty="0" smtClean="0"/>
              <a:t>objects in a class behave in use cases</a:t>
            </a:r>
          </a:p>
          <a:p>
            <a:pPr lvl="1" eaLnBrk="1" hangingPunct="1"/>
            <a:r>
              <a:rPr lang="en-GB" dirty="0" smtClean="0"/>
              <a:t>Activity	</a:t>
            </a:r>
            <a:r>
              <a:rPr lang="en-GB" dirty="0" smtClean="0"/>
              <a:t>	the </a:t>
            </a:r>
            <a:r>
              <a:rPr lang="en-GB" dirty="0" smtClean="0"/>
              <a:t>sequence of tasks in a process</a:t>
            </a:r>
          </a:p>
          <a:p>
            <a:pPr lvl="1" eaLnBrk="1" hangingPunct="1"/>
            <a:r>
              <a:rPr lang="en-GB" sz="1600" dirty="0" smtClean="0"/>
              <a:t>Component	</a:t>
            </a:r>
            <a:r>
              <a:rPr lang="en-GB" sz="1600" dirty="0" smtClean="0"/>
              <a:t>	</a:t>
            </a:r>
            <a:r>
              <a:rPr lang="en-GB" dirty="0" smtClean="0"/>
              <a:t>the different software parts of system</a:t>
            </a:r>
            <a:endParaRPr lang="en-GB" sz="1600" dirty="0" smtClean="0"/>
          </a:p>
          <a:p>
            <a:pPr lvl="1" eaLnBrk="1" hangingPunct="1"/>
            <a:r>
              <a:rPr lang="en-GB" sz="1600" dirty="0" smtClean="0"/>
              <a:t>Deployment	</a:t>
            </a:r>
            <a:r>
              <a:rPr lang="en-GB" sz="1600" dirty="0" smtClean="0"/>
              <a:t>	</a:t>
            </a:r>
            <a:r>
              <a:rPr lang="en-GB" dirty="0" smtClean="0"/>
              <a:t>the hw &amp; </a:t>
            </a:r>
            <a:r>
              <a:rPr lang="en-GB" dirty="0" err="1" smtClean="0"/>
              <a:t>sw</a:t>
            </a:r>
            <a:r>
              <a:rPr lang="en-GB" dirty="0" smtClean="0"/>
              <a:t> elements and their physical relationships</a:t>
            </a:r>
            <a:r>
              <a:rPr lang="en-GB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6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96752"/>
            <a:ext cx="7772400" cy="676275"/>
          </a:xfrm>
        </p:spPr>
        <p:txBody>
          <a:bodyPr/>
          <a:lstStyle/>
          <a:p>
            <a:pPr eaLnBrk="1" hangingPunct="1"/>
            <a:r>
              <a:rPr lang="en-GB" sz="3600" dirty="0" smtClean="0"/>
              <a:t>Principal UML Models </a:t>
            </a:r>
            <a:r>
              <a:rPr lang="en-GB" sz="1800" dirty="0" smtClean="0"/>
              <a:t>(B&amp;D view)</a:t>
            </a:r>
            <a:endParaRPr lang="en-US" sz="3600" dirty="0" smtClean="0"/>
          </a:p>
        </p:txBody>
      </p:sp>
      <p:graphicFrame>
        <p:nvGraphicFramePr>
          <p:cNvPr id="124009" name="Group 105"/>
          <p:cNvGraphicFramePr>
            <a:graphicFrameLocks noGrp="1"/>
          </p:cNvGraphicFramePr>
          <p:nvPr>
            <p:ph idx="1"/>
          </p:nvPr>
        </p:nvGraphicFramePr>
        <p:xfrm>
          <a:off x="323850" y="1981200"/>
          <a:ext cx="8496300" cy="4604386"/>
        </p:xfrm>
        <a:graphic>
          <a:graphicData uri="http://schemas.openxmlformats.org/drawingml/2006/table">
            <a:tbl>
              <a:tblPr/>
              <a:tblGrid>
                <a:gridCol w="2808288"/>
                <a:gridCol w="5688012"/>
              </a:tblGrid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Model</a:t>
                      </a:r>
                      <a:endParaRPr kumimoji="1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View of the system</a:t>
                      </a:r>
                      <a:endParaRPr kumimoji="1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Use case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How the system interacts with its users.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Class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The data elements in the system and the relationships between them.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Interaction (sequence and collaboration)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How a use case affects all the objects that are involved in it.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State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How the different objects of a single class behave through all the use cases in which the class in involved.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Activity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The sequence of activities that make up a process.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Component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The different components of the system and the dependencies between them.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Deployment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The software and hardware elements of the system and the physical relationships between them.</a:t>
                      </a:r>
                      <a:endParaRPr kumimoji="1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Use Cases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Use cases model the user’s view of the functionality of a system.  </a:t>
            </a:r>
          </a:p>
          <a:p>
            <a:pPr eaLnBrk="1" hangingPunct="1"/>
            <a:r>
              <a:rPr lang="en-GB" sz="2800" dirty="0" smtClean="0"/>
              <a:t>Each use case represents a task or major chunk of functionality.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20688"/>
            <a:ext cx="5148064" cy="6953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Identifying use cases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08912" cy="511256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GB" sz="2200" b="0" dirty="0" smtClean="0"/>
              <a:t>A use case describes a cohesive piece of the system’s functionality as the user perceives it.  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GB" sz="2200" b="0" dirty="0" smtClean="0"/>
              <a:t>A use case should represent a complete process: an end to end pass through the system, a job that the user sits down at the computer to achieve at one go.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GB" sz="2200" b="0" dirty="0" smtClean="0"/>
              <a:t>What we do when identifying use cases is to divide up the system’s functionality into chunks; the main areas of functionality.  But what dictates the split is what the user sees as the separate jobs or processes that he will use the system to achieve.  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GB" sz="2200" b="0" dirty="0" smtClean="0"/>
              <a:t>The user may see a chunk of functionality as a task that he uses the system to achieve, one of the jobs that make up his daily workload, or it may produce a list or report he gets from the system.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lang="en-GB" sz="2200" b="0" dirty="0" smtClean="0"/>
              <a:t>Each use case must have a goal – something it achieves for the user.</a:t>
            </a:r>
            <a:endParaRPr lang="en-US" sz="22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Use Cases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GB" sz="3600" dirty="0" smtClean="0"/>
              <a:t>The use case model consists of:</a:t>
            </a:r>
          </a:p>
          <a:p>
            <a:pPr lvl="1"/>
            <a:r>
              <a:rPr lang="en-GB" sz="4000" dirty="0" smtClean="0"/>
              <a:t>a use case diagram</a:t>
            </a:r>
          </a:p>
          <a:p>
            <a:pPr lvl="1"/>
            <a:r>
              <a:rPr lang="en-GB" sz="4000" dirty="0" smtClean="0"/>
              <a:t>a set of scenarios </a:t>
            </a:r>
          </a:p>
          <a:p>
            <a:pPr lvl="1"/>
            <a:r>
              <a:rPr lang="en-GB" sz="4000" dirty="0" smtClean="0"/>
              <a:t>a set of use case descriptions </a:t>
            </a:r>
          </a:p>
          <a:p>
            <a:pPr lvl="1"/>
            <a:r>
              <a:rPr lang="en-GB" sz="4000" dirty="0" smtClean="0"/>
              <a:t>actors and actor descriptions. 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Use Case Diagram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GB" sz="3200" dirty="0" smtClean="0"/>
              <a:t>The use case diagram models the problem domain graphically using 4 concepts: </a:t>
            </a:r>
          </a:p>
          <a:p>
            <a:pPr lvl="1"/>
            <a:r>
              <a:rPr lang="en-GB" sz="3600" dirty="0" smtClean="0"/>
              <a:t>the use case</a:t>
            </a:r>
          </a:p>
          <a:p>
            <a:pPr lvl="1"/>
            <a:r>
              <a:rPr lang="en-GB" sz="3600" dirty="0" smtClean="0"/>
              <a:t>the actor </a:t>
            </a:r>
          </a:p>
          <a:p>
            <a:pPr lvl="1"/>
            <a:r>
              <a:rPr lang="en-GB" sz="3600" dirty="0" smtClean="0"/>
              <a:t>the relationship link and </a:t>
            </a:r>
          </a:p>
          <a:p>
            <a:pPr lvl="1"/>
            <a:r>
              <a:rPr lang="en-GB" sz="3600" dirty="0" smtClean="0"/>
              <a:t>the boundary.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Use Case Notation</a:t>
            </a:r>
            <a:endParaRPr lang="en-US" smtClean="0"/>
          </a:p>
        </p:txBody>
      </p:sp>
      <p:sp>
        <p:nvSpPr>
          <p:cNvPr id="8195" name="Oval 1028"/>
          <p:cNvSpPr>
            <a:spLocks noChangeArrowheads="1"/>
          </p:cNvSpPr>
          <p:nvPr/>
        </p:nvSpPr>
        <p:spPr bwMode="auto">
          <a:xfrm>
            <a:off x="2411760" y="2780928"/>
            <a:ext cx="2160588" cy="12239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kumimoji="0" lang="en-US" sz="2400" dirty="0"/>
              <a:t>Print invoice</a:t>
            </a:r>
          </a:p>
        </p:txBody>
      </p:sp>
      <p:sp>
        <p:nvSpPr>
          <p:cNvPr id="8196" name="Text Box 1032"/>
          <p:cNvSpPr txBox="1">
            <a:spLocks noChangeArrowheads="1"/>
          </p:cNvSpPr>
          <p:nvPr/>
        </p:nvSpPr>
        <p:spPr bwMode="auto">
          <a:xfrm>
            <a:off x="755650" y="4581525"/>
            <a:ext cx="7559675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sz="2400"/>
              <a:t>We start each use case label with a verb making the point that the use case represents a major piece of functionality in the system e.g. Maintain customer, Create order, Print invoice.</a:t>
            </a:r>
            <a:endParaRPr kumimoji="0"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27784" y="1484784"/>
            <a:ext cx="288032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An Actor</a:t>
            </a: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3848" y="1772816"/>
            <a:ext cx="1398587" cy="1577975"/>
            <a:chOff x="8541" y="7356"/>
            <a:chExt cx="813" cy="1150"/>
          </a:xfrm>
        </p:grpSpPr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8896" y="7356"/>
              <a:ext cx="227" cy="22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9017" y="7596"/>
              <a:ext cx="1" cy="24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8816" y="7671"/>
              <a:ext cx="40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8739" y="7837"/>
              <a:ext cx="556" cy="272"/>
            </a:xfrm>
            <a:custGeom>
              <a:avLst/>
              <a:gdLst>
                <a:gd name="T0" fmla="*/ 0 w 108"/>
                <a:gd name="T1" fmla="*/ 272 h 54"/>
                <a:gd name="T2" fmla="*/ 278 w 108"/>
                <a:gd name="T3" fmla="*/ 0 h 54"/>
                <a:gd name="T4" fmla="*/ 556 w 108"/>
                <a:gd name="T5" fmla="*/ 272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8541" y="8284"/>
              <a:ext cx="81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dirty="0">
                  <a:latin typeface="Helvetica" charset="0"/>
                </a:rPr>
                <a:t>Receptionist</a:t>
              </a:r>
              <a:endParaRPr kumimoji="0" lang="en-US" sz="2000" dirty="0"/>
            </a:p>
          </p:txBody>
        </p:sp>
      </p:grp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827584" y="3789040"/>
            <a:ext cx="7417445" cy="2749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GB" sz="2400" dirty="0">
                <a:latin typeface="+mn-lt"/>
              </a:rPr>
              <a:t>An actor represents any user or thing that interacts with the system.</a:t>
            </a:r>
          </a:p>
          <a:p>
            <a:pPr>
              <a:defRPr/>
            </a:pPr>
            <a:r>
              <a:rPr kumimoji="0" lang="en-GB" sz="2400" dirty="0">
                <a:latin typeface="+mn-lt"/>
              </a:rPr>
              <a:t>An actor represents a role </a:t>
            </a:r>
            <a:r>
              <a:rPr kumimoji="0" lang="en-GB" sz="2400" b="1" dirty="0">
                <a:latin typeface="+mn-lt"/>
              </a:rPr>
              <a:t>not</a:t>
            </a:r>
            <a:r>
              <a:rPr kumimoji="0" lang="en-GB" sz="2400" dirty="0">
                <a:latin typeface="+mn-lt"/>
              </a:rPr>
              <a:t> a person. </a:t>
            </a:r>
          </a:p>
          <a:p>
            <a:pPr>
              <a:defRPr/>
            </a:pPr>
            <a:r>
              <a:rPr kumimoji="0" lang="en-GB" sz="2400" dirty="0">
                <a:latin typeface="+mn-lt"/>
              </a:rPr>
              <a:t>Actors identified in the use case diagram represent users who interact with the system in some way, who use the system to achieve a particular task.</a:t>
            </a:r>
          </a:p>
          <a:p>
            <a:pPr>
              <a:defRPr/>
            </a:pPr>
            <a:r>
              <a:rPr kumimoji="0" lang="en-GB" sz="2400" dirty="0">
                <a:latin typeface="+mn-lt"/>
              </a:rPr>
              <a:t>Each actor may represent several different people. </a:t>
            </a:r>
            <a:endParaRPr kumimoji="0" lang="en-US" sz="24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448675" cy="695325"/>
          </a:xfrm>
        </p:spPr>
        <p:txBody>
          <a:bodyPr/>
          <a:lstStyle/>
          <a:p>
            <a:pPr eaLnBrk="1" hangingPunct="1"/>
            <a:r>
              <a:rPr lang="en-GB" dirty="0" smtClean="0"/>
              <a:t>O-O Methods 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229600" cy="4929411"/>
          </a:xfrm>
        </p:spPr>
        <p:txBody>
          <a:bodyPr/>
          <a:lstStyle/>
          <a:p>
            <a:pPr eaLnBrk="1" hangingPunct="1">
              <a:buNone/>
            </a:pPr>
            <a:r>
              <a:rPr lang="en-GB" sz="2400" b="1" dirty="0" smtClean="0"/>
              <a:t>Reading </a:t>
            </a:r>
          </a:p>
          <a:p>
            <a:pPr eaLnBrk="1" hangingPunct="1"/>
            <a:r>
              <a:rPr lang="en-GB" dirty="0" smtClean="0"/>
              <a:t>The principal source is:</a:t>
            </a:r>
          </a:p>
          <a:p>
            <a:pPr lvl="1" eaLnBrk="1" hangingPunct="1"/>
            <a:r>
              <a:rPr lang="en-GB" dirty="0" smtClean="0"/>
              <a:t>Britton &amp; </a:t>
            </a:r>
            <a:r>
              <a:rPr lang="en-GB" dirty="0" err="1" smtClean="0"/>
              <a:t>Doakes</a:t>
            </a:r>
            <a:r>
              <a:rPr lang="en-GB" dirty="0" smtClean="0"/>
              <a:t> (2005) </a:t>
            </a:r>
            <a:r>
              <a:rPr lang="en-GB" i="1" dirty="0" smtClean="0"/>
              <a:t>A student guide to object-oriented development</a:t>
            </a:r>
            <a:r>
              <a:rPr lang="en-GB" dirty="0" smtClean="0"/>
              <a:t>, Elsevier Butterworth-Heinemann.</a:t>
            </a:r>
          </a:p>
          <a:p>
            <a:pPr lvl="1" eaLnBrk="1" hangingPunct="1"/>
            <a:r>
              <a:rPr lang="en-GB" dirty="0" smtClean="0"/>
              <a:t>There are several copies in the library on 7-day loan</a:t>
            </a:r>
          </a:p>
          <a:p>
            <a:r>
              <a:rPr lang="en-GB" dirty="0"/>
              <a:t>Bennett, S., </a:t>
            </a:r>
            <a:r>
              <a:rPr lang="en-GB" dirty="0" err="1"/>
              <a:t>McRobb</a:t>
            </a:r>
            <a:r>
              <a:rPr lang="en-GB" dirty="0"/>
              <a:t>, S. and Farmer, R. </a:t>
            </a:r>
            <a:r>
              <a:rPr lang="en-GB" i="1" dirty="0"/>
              <a:t>Object-Oriented Systems Analysis and Design Using UML, 3rd Ed, </a:t>
            </a:r>
            <a:r>
              <a:rPr lang="en-GB" dirty="0"/>
              <a:t>London: McGraw-Hill, </a:t>
            </a:r>
            <a:r>
              <a:rPr lang="en-GB" dirty="0" smtClean="0"/>
              <a:t>2010.</a:t>
            </a:r>
            <a:endParaRPr lang="en-GB" dirty="0"/>
          </a:p>
          <a:p>
            <a:pPr eaLnBrk="1" hangingPunct="1"/>
            <a:r>
              <a:rPr lang="en-GB" dirty="0" smtClean="0"/>
              <a:t>You might also look at:</a:t>
            </a:r>
          </a:p>
          <a:p>
            <a:pPr lvl="1" eaLnBrk="1" hangingPunct="1"/>
            <a:r>
              <a:rPr lang="en-GB" dirty="0" smtClean="0"/>
              <a:t>Stevens, P., </a:t>
            </a:r>
            <a:r>
              <a:rPr lang="en-GB" dirty="0" err="1" smtClean="0"/>
              <a:t>Pooley</a:t>
            </a:r>
            <a:r>
              <a:rPr lang="en-GB" dirty="0" smtClean="0"/>
              <a:t>, R. </a:t>
            </a:r>
            <a:r>
              <a:rPr lang="en-GB" i="1" dirty="0" smtClean="0"/>
              <a:t>Using UML.  Software Engineering with Objects and Components, </a:t>
            </a:r>
            <a:r>
              <a:rPr lang="en-GB" dirty="0" smtClean="0"/>
              <a:t>Harlow: Addison-Wesley. There are several editions in library; choose the latest you can find.</a:t>
            </a:r>
          </a:p>
        </p:txBody>
      </p:sp>
    </p:spTree>
    <p:extLst>
      <p:ext uri="{BB962C8B-B14F-4D97-AF65-F5344CB8AC3E}">
        <p14:creationId xmlns:p14="http://schemas.microsoft.com/office/powerpoint/2010/main" val="2046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115616" y="1844824"/>
            <a:ext cx="6232525" cy="2019300"/>
            <a:chOff x="1115616" y="1844824"/>
            <a:chExt cx="6232525" cy="2019300"/>
          </a:xfrm>
          <a:solidFill>
            <a:schemeClr val="bg1">
              <a:lumMod val="85000"/>
            </a:schemeClr>
          </a:solidFill>
        </p:grpSpPr>
        <p:sp>
          <p:nvSpPr>
            <p:cNvPr id="20480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15616" y="1844824"/>
              <a:ext cx="6232525" cy="2019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204805" name="Oval 5"/>
            <p:cNvSpPr>
              <a:spLocks noChangeArrowheads="1"/>
            </p:cNvSpPr>
            <p:nvPr/>
          </p:nvSpPr>
          <p:spPr bwMode="auto">
            <a:xfrm>
              <a:off x="4962823" y="2216423"/>
              <a:ext cx="1346200" cy="6921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204806" name="Rectangle 6"/>
            <p:cNvSpPr>
              <a:spLocks noChangeArrowheads="1"/>
            </p:cNvSpPr>
            <p:nvPr/>
          </p:nvSpPr>
          <p:spPr bwMode="auto">
            <a:xfrm>
              <a:off x="5004048" y="3140968"/>
              <a:ext cx="1296479" cy="493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mtClean="0">
                  <a:solidFill>
                    <a:schemeClr val="lt1"/>
                  </a:solidFill>
                  <a:latin typeface="+mn-lt"/>
                  <a:cs typeface="+mn-cs"/>
                </a:rPr>
                <a:t>Issue bike</a:t>
              </a:r>
            </a:p>
          </p:txBody>
        </p:sp>
        <p:sp>
          <p:nvSpPr>
            <p:cNvPr id="204807" name="Oval 7"/>
            <p:cNvSpPr>
              <a:spLocks noChangeArrowheads="1"/>
            </p:cNvSpPr>
            <p:nvPr/>
          </p:nvSpPr>
          <p:spPr bwMode="auto">
            <a:xfrm>
              <a:off x="2272011" y="2073548"/>
              <a:ext cx="303213" cy="29686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204808" name="Line 8"/>
            <p:cNvSpPr>
              <a:spLocks noChangeShapeType="1"/>
            </p:cNvSpPr>
            <p:nvPr/>
          </p:nvSpPr>
          <p:spPr bwMode="auto">
            <a:xfrm>
              <a:off x="2433936" y="2389461"/>
              <a:ext cx="1588" cy="3159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204809" name="Line 9"/>
            <p:cNvSpPr>
              <a:spLocks noChangeShapeType="1"/>
            </p:cNvSpPr>
            <p:nvPr/>
          </p:nvSpPr>
          <p:spPr bwMode="auto">
            <a:xfrm>
              <a:off x="2170411" y="2487886"/>
              <a:ext cx="52546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204810" name="Freeform 10"/>
            <p:cNvSpPr>
              <a:spLocks/>
            </p:cNvSpPr>
            <p:nvPr/>
          </p:nvSpPr>
          <p:spPr bwMode="auto">
            <a:xfrm>
              <a:off x="2070398" y="2705373"/>
              <a:ext cx="727075" cy="355600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204811" name="Rectangle 11"/>
            <p:cNvSpPr>
              <a:spLocks noChangeArrowheads="1"/>
            </p:cNvSpPr>
            <p:nvPr/>
          </p:nvSpPr>
          <p:spPr bwMode="auto">
            <a:xfrm>
              <a:off x="1691680" y="3140968"/>
              <a:ext cx="1656184" cy="4930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lt1"/>
                  </a:solidFill>
                  <a:latin typeface="+mn-lt"/>
                  <a:cs typeface="+mn-cs"/>
                </a:rPr>
                <a:t>Receptionist</a:t>
              </a:r>
            </a:p>
          </p:txBody>
        </p:sp>
        <p:sp>
          <p:nvSpPr>
            <p:cNvPr id="204812" name="Line 12"/>
            <p:cNvSpPr>
              <a:spLocks noChangeShapeType="1"/>
            </p:cNvSpPr>
            <p:nvPr/>
          </p:nvSpPr>
          <p:spPr bwMode="auto">
            <a:xfrm>
              <a:off x="3872211" y="2572023"/>
              <a:ext cx="10826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61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Use Case Relationship</a:t>
            </a:r>
          </a:p>
        </p:txBody>
      </p:sp>
      <p:sp>
        <p:nvSpPr>
          <p:cNvPr id="11267" name="Rectangle 13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0" lang="en-US" sz="2000" b="1">
              <a:latin typeface="Arial" pitchFamily="34" charset="0"/>
            </a:endParaRPr>
          </a:p>
        </p:txBody>
      </p:sp>
      <p:sp>
        <p:nvSpPr>
          <p:cNvPr id="62471" name="Text Box 1031"/>
          <p:cNvSpPr txBox="1">
            <a:spLocks noChangeArrowheads="1"/>
          </p:cNvSpPr>
          <p:nvPr/>
        </p:nvSpPr>
        <p:spPr bwMode="auto">
          <a:xfrm>
            <a:off x="684213" y="5157788"/>
            <a:ext cx="6840537" cy="1160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GB" dirty="0">
                <a:latin typeface="+mn-lt"/>
              </a:rPr>
              <a:t>This relationship is known as a </a:t>
            </a:r>
          </a:p>
          <a:p>
            <a:pPr algn="ctr">
              <a:spcBef>
                <a:spcPct val="50000"/>
              </a:spcBef>
              <a:defRPr/>
            </a:pPr>
            <a:r>
              <a:rPr kumimoji="0" lang="en-GB" b="1" dirty="0">
                <a:latin typeface="+mn-lt"/>
              </a:rPr>
              <a:t>communication relationship</a:t>
            </a:r>
            <a:endParaRPr kumimoji="0" lang="en-US" b="1" dirty="0">
              <a:latin typeface="+mn-lt"/>
            </a:endParaRPr>
          </a:p>
        </p:txBody>
      </p:sp>
      <p:sp>
        <p:nvSpPr>
          <p:cNvPr id="204813" name="Line 13"/>
          <p:cNvSpPr>
            <a:spLocks noChangeShapeType="1"/>
          </p:cNvSpPr>
          <p:nvPr/>
        </p:nvSpPr>
        <p:spPr bwMode="auto">
          <a:xfrm flipH="1">
            <a:off x="-36215" y="-17190"/>
            <a:ext cx="273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2"/>
          <p:cNvSpPr>
            <a:spLocks noChangeArrowheads="1"/>
          </p:cNvSpPr>
          <p:nvPr/>
        </p:nvSpPr>
        <p:spPr bwMode="auto">
          <a:xfrm>
            <a:off x="827584" y="2420888"/>
            <a:ext cx="6913562" cy="381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dirty="0" smtClean="0"/>
              <a:t>Boundary – separates use cases from actors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0" lang="en-US" sz="2000" b="1">
              <a:latin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35696" y="2636912"/>
            <a:ext cx="5408536" cy="3403127"/>
            <a:chOff x="1619250" y="2060575"/>
            <a:chExt cx="5408536" cy="3403127"/>
          </a:xfrm>
        </p:grpSpPr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4048" y="2780655"/>
              <a:ext cx="2023738" cy="2683047"/>
            </a:xfrm>
            <a:prstGeom prst="rect">
              <a:avLst/>
            </a:prstGeom>
          </p:spPr>
        </p:pic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619250" y="2060575"/>
              <a:ext cx="2983969" cy="2703938"/>
            </a:xfrm>
            <a:prstGeom prst="rect">
              <a:avLst/>
            </a:prstGeom>
          </p:spPr>
          <p:txBody>
            <a:bodyPr/>
            <a:lstStyle/>
            <a:p>
              <a:endParaRPr kumimoji="0" lang="en-US" sz="2400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917647" y="2843294"/>
              <a:ext cx="2359091" cy="1138500"/>
              <a:chOff x="3888" y="7920"/>
              <a:chExt cx="2016" cy="720"/>
            </a:xfrm>
          </p:grpSpPr>
          <p:sp>
            <p:nvSpPr>
              <p:cNvPr id="12298" name="Oval 9"/>
              <p:cNvSpPr>
                <a:spLocks noChangeArrowheads="1"/>
              </p:cNvSpPr>
              <p:nvPr/>
            </p:nvSpPr>
            <p:spPr bwMode="auto">
              <a:xfrm>
                <a:off x="3888" y="7920"/>
                <a:ext cx="2016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9" name="Text Box 10"/>
              <p:cNvSpPr txBox="1">
                <a:spLocks noChangeArrowheads="1"/>
              </p:cNvSpPr>
              <p:nvPr/>
            </p:nvSpPr>
            <p:spPr bwMode="auto">
              <a:xfrm>
                <a:off x="4176" y="8064"/>
                <a:ext cx="1549" cy="4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2400" dirty="0"/>
                  <a:t>Issue bike</a:t>
                </a:r>
              </a:p>
            </p:txBody>
          </p:sp>
        </p:grpSp>
        <p:sp>
          <p:nvSpPr>
            <p:cNvPr id="12297" name="Line 11"/>
            <p:cNvSpPr>
              <a:spLocks noChangeShapeType="1"/>
            </p:cNvSpPr>
            <p:nvPr/>
          </p:nvSpPr>
          <p:spPr bwMode="auto">
            <a:xfrm flipV="1">
              <a:off x="4283546" y="3428727"/>
              <a:ext cx="1281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51720" y="2780928"/>
            <a:ext cx="2808312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/>
              <a:t>Wheels use case diagram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0" lang="en-US" sz="2000" b="1">
              <a:latin typeface="Arial" pitchFamily="34" charset="0"/>
            </a:endParaRPr>
          </a:p>
        </p:txBody>
      </p:sp>
      <p:graphicFrame>
        <p:nvGraphicFramePr>
          <p:cNvPr id="1026" name="Object 26"/>
          <p:cNvGraphicFramePr>
            <a:graphicFrameLocks noChangeAspect="1"/>
          </p:cNvGraphicFramePr>
          <p:nvPr/>
        </p:nvGraphicFramePr>
        <p:xfrm>
          <a:off x="685800" y="1371600"/>
          <a:ext cx="70866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3" name="Document" r:id="rId4" imgW="4155931" imgH="3970627" progId="Word.Document.8">
                  <p:embed/>
                </p:oleObj>
              </mc:Choice>
              <mc:Fallback>
                <p:oleObj name="Document" r:id="rId4" imgW="4155931" imgH="3970627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0866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D39274B-4627-4BDD-B6D7-FF699EAD8970}" type="slidenum">
              <a:rPr lang="en-GB"/>
              <a:pPr/>
              <a:t>23</a:t>
            </a:fld>
            <a:endParaRPr lang="en-GB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Notation of Use Case Diagrams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84213" y="2084388"/>
            <a:ext cx="7745412" cy="3635375"/>
            <a:chOff x="431" y="1313"/>
            <a:chExt cx="4879" cy="2290"/>
          </a:xfrm>
        </p:grpSpPr>
        <p:sp>
          <p:nvSpPr>
            <p:cNvPr id="127004" name="Rectangle 28"/>
            <p:cNvSpPr>
              <a:spLocks noChangeAspect="1" noChangeArrowheads="1"/>
            </p:cNvSpPr>
            <p:nvPr/>
          </p:nvSpPr>
          <p:spPr bwMode="auto">
            <a:xfrm>
              <a:off x="2347" y="1747"/>
              <a:ext cx="2855" cy="130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005" name="Rectangle 29"/>
            <p:cNvSpPr>
              <a:spLocks noChangeAspect="1" noChangeArrowheads="1"/>
            </p:cNvSpPr>
            <p:nvPr/>
          </p:nvSpPr>
          <p:spPr bwMode="auto">
            <a:xfrm>
              <a:off x="431" y="2911"/>
              <a:ext cx="82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006" name="Rectangle 30"/>
            <p:cNvSpPr>
              <a:spLocks noChangeAspect="1" noChangeArrowheads="1"/>
            </p:cNvSpPr>
            <p:nvPr/>
          </p:nvSpPr>
          <p:spPr bwMode="auto">
            <a:xfrm>
              <a:off x="451" y="2915"/>
              <a:ext cx="9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Staff Contact</a:t>
              </a:r>
              <a:endParaRPr lang="en-GB" sz="2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07" name="Rectangle 31"/>
            <p:cNvSpPr>
              <a:spLocks noChangeAspect="1" noChangeArrowheads="1"/>
            </p:cNvSpPr>
            <p:nvPr/>
          </p:nvSpPr>
          <p:spPr bwMode="auto">
            <a:xfrm>
              <a:off x="1239" y="2915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16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08" name="Oval 32"/>
            <p:cNvSpPr>
              <a:spLocks noChangeAspect="1" noChangeArrowheads="1"/>
            </p:cNvSpPr>
            <p:nvPr/>
          </p:nvSpPr>
          <p:spPr bwMode="auto">
            <a:xfrm>
              <a:off x="2964" y="1901"/>
              <a:ext cx="1698" cy="9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009" name="Rectangle 33"/>
            <p:cNvSpPr>
              <a:spLocks noChangeAspect="1" noChangeArrowheads="1"/>
            </p:cNvSpPr>
            <p:nvPr/>
          </p:nvSpPr>
          <p:spPr bwMode="auto">
            <a:xfrm>
              <a:off x="3320" y="2199"/>
              <a:ext cx="98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010" name="Rectangle 34"/>
            <p:cNvSpPr>
              <a:spLocks noChangeAspect="1" noChangeArrowheads="1"/>
            </p:cNvSpPr>
            <p:nvPr/>
          </p:nvSpPr>
          <p:spPr bwMode="auto">
            <a:xfrm>
              <a:off x="3234" y="2203"/>
              <a:ext cx="11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Change a client</a:t>
              </a:r>
              <a:endParaRPr lang="en-GB" sz="2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11" name="Rectangle 35"/>
            <p:cNvSpPr>
              <a:spLocks noChangeAspect="1" noChangeArrowheads="1"/>
            </p:cNvSpPr>
            <p:nvPr/>
          </p:nvSpPr>
          <p:spPr bwMode="auto">
            <a:xfrm>
              <a:off x="4232" y="220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16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12" name="Rectangle 36"/>
            <p:cNvSpPr>
              <a:spLocks noChangeAspect="1" noChangeArrowheads="1"/>
            </p:cNvSpPr>
            <p:nvPr/>
          </p:nvSpPr>
          <p:spPr bwMode="auto">
            <a:xfrm>
              <a:off x="3546" y="2353"/>
              <a:ext cx="5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013" name="Rectangle 37"/>
            <p:cNvSpPr>
              <a:spLocks noChangeAspect="1" noChangeArrowheads="1"/>
            </p:cNvSpPr>
            <p:nvPr/>
          </p:nvSpPr>
          <p:spPr bwMode="auto">
            <a:xfrm>
              <a:off x="3523" y="2384"/>
              <a:ext cx="5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contact</a:t>
              </a:r>
              <a:endParaRPr lang="en-GB" sz="2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14" name="Rectangle 38"/>
            <p:cNvSpPr>
              <a:spLocks noChangeAspect="1" noChangeArrowheads="1"/>
            </p:cNvSpPr>
            <p:nvPr/>
          </p:nvSpPr>
          <p:spPr bwMode="auto">
            <a:xfrm>
              <a:off x="3986" y="2357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16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15" name="Line 39"/>
            <p:cNvSpPr>
              <a:spLocks noChangeAspect="1" noChangeShapeType="1"/>
            </p:cNvSpPr>
            <p:nvPr/>
          </p:nvSpPr>
          <p:spPr bwMode="auto">
            <a:xfrm>
              <a:off x="1153" y="2361"/>
              <a:ext cx="181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016" name="Rectangle 40"/>
            <p:cNvSpPr>
              <a:spLocks noChangeAspect="1" noChangeArrowheads="1"/>
            </p:cNvSpPr>
            <p:nvPr/>
          </p:nvSpPr>
          <p:spPr bwMode="auto">
            <a:xfrm>
              <a:off x="3278" y="3353"/>
              <a:ext cx="19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 i="1">
                  <a:solidFill>
                    <a:srgbClr val="000000"/>
                  </a:solidFill>
                  <a:latin typeface="Times New Roman" charset="0"/>
                </a:rPr>
                <a:t>System or subsystem boundary</a:t>
              </a:r>
              <a:endParaRPr lang="en-GB" sz="2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17" name="Rectangle 41"/>
            <p:cNvSpPr>
              <a:spLocks noChangeAspect="1" noChangeArrowheads="1"/>
            </p:cNvSpPr>
            <p:nvPr/>
          </p:nvSpPr>
          <p:spPr bwMode="auto">
            <a:xfrm>
              <a:off x="5278" y="3353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 i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GB" sz="16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18" name="Rectangle 42"/>
            <p:cNvSpPr>
              <a:spLocks noChangeAspect="1" noChangeArrowheads="1"/>
            </p:cNvSpPr>
            <p:nvPr/>
          </p:nvSpPr>
          <p:spPr bwMode="auto">
            <a:xfrm>
              <a:off x="1568" y="3411"/>
              <a:ext cx="3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 i="1">
                  <a:solidFill>
                    <a:srgbClr val="000000"/>
                  </a:solidFill>
                  <a:latin typeface="Times New Roman" charset="0"/>
                </a:rPr>
                <a:t>Actor</a:t>
              </a:r>
              <a:endParaRPr lang="en-GB" sz="2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19" name="Rectangle 43"/>
            <p:cNvSpPr>
              <a:spLocks noChangeAspect="1" noChangeArrowheads="1"/>
            </p:cNvSpPr>
            <p:nvPr/>
          </p:nvSpPr>
          <p:spPr bwMode="auto">
            <a:xfrm>
              <a:off x="1885" y="3411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 i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GB" sz="16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20" name="Rectangle 44"/>
            <p:cNvSpPr>
              <a:spLocks noChangeAspect="1" noChangeArrowheads="1"/>
            </p:cNvSpPr>
            <p:nvPr/>
          </p:nvSpPr>
          <p:spPr bwMode="auto">
            <a:xfrm>
              <a:off x="4479" y="1323"/>
              <a:ext cx="5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 i="1">
                  <a:solidFill>
                    <a:srgbClr val="000000"/>
                  </a:solidFill>
                  <a:latin typeface="Times New Roman" charset="0"/>
                </a:rPr>
                <a:t>Use case</a:t>
              </a:r>
              <a:endParaRPr lang="en-GB" sz="2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21" name="Rectangle 45"/>
            <p:cNvSpPr>
              <a:spLocks noChangeAspect="1" noChangeArrowheads="1"/>
            </p:cNvSpPr>
            <p:nvPr/>
          </p:nvSpPr>
          <p:spPr bwMode="auto">
            <a:xfrm>
              <a:off x="4998" y="1323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 i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GB" sz="16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22" name="Rectangle 46"/>
            <p:cNvSpPr>
              <a:spLocks noChangeAspect="1" noChangeArrowheads="1"/>
            </p:cNvSpPr>
            <p:nvPr/>
          </p:nvSpPr>
          <p:spPr bwMode="auto">
            <a:xfrm>
              <a:off x="2423" y="1313"/>
              <a:ext cx="10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 i="1">
                  <a:solidFill>
                    <a:srgbClr val="000000"/>
                  </a:solidFill>
                  <a:latin typeface="Times New Roman" charset="0"/>
                </a:rPr>
                <a:t>Communication </a:t>
              </a:r>
              <a:endParaRPr lang="en-GB" sz="2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23" name="Rectangle 47"/>
            <p:cNvSpPr>
              <a:spLocks noChangeAspect="1" noChangeArrowheads="1"/>
            </p:cNvSpPr>
            <p:nvPr/>
          </p:nvSpPr>
          <p:spPr bwMode="auto">
            <a:xfrm>
              <a:off x="2458" y="1465"/>
              <a:ext cx="7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 i="1">
                  <a:solidFill>
                    <a:srgbClr val="000000"/>
                  </a:solidFill>
                  <a:latin typeface="Times New Roman" charset="0"/>
                </a:rPr>
                <a:t>association</a:t>
              </a:r>
              <a:endParaRPr lang="en-GB" sz="20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24" name="Rectangle 48"/>
            <p:cNvSpPr>
              <a:spLocks noChangeAspect="1" noChangeArrowheads="1"/>
            </p:cNvSpPr>
            <p:nvPr/>
          </p:nvSpPr>
          <p:spPr bwMode="auto">
            <a:xfrm>
              <a:off x="3112" y="1465"/>
              <a:ext cx="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1600" i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GB" sz="1600">
                <a:solidFill>
                  <a:schemeClr val="tx1"/>
                </a:solidFill>
                <a:latin typeface="Arial Unicode MS" pitchFamily="34" charset="-128"/>
              </a:endParaRPr>
            </a:p>
          </p:txBody>
        </p:sp>
        <p:sp>
          <p:nvSpPr>
            <p:cNvPr id="127025" name="Line 49"/>
            <p:cNvSpPr>
              <a:spLocks noChangeAspect="1" noChangeShapeType="1"/>
            </p:cNvSpPr>
            <p:nvPr/>
          </p:nvSpPr>
          <p:spPr bwMode="auto">
            <a:xfrm flipV="1">
              <a:off x="859" y="2165"/>
              <a:ext cx="2" cy="3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026" name="Line 50"/>
            <p:cNvSpPr>
              <a:spLocks noChangeAspect="1" noChangeShapeType="1"/>
            </p:cNvSpPr>
            <p:nvPr/>
          </p:nvSpPr>
          <p:spPr bwMode="auto">
            <a:xfrm flipV="1">
              <a:off x="611" y="2269"/>
              <a:ext cx="500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51"/>
            <p:cNvGrpSpPr>
              <a:grpSpLocks noChangeAspect="1"/>
            </p:cNvGrpSpPr>
            <p:nvPr/>
          </p:nvGrpSpPr>
          <p:grpSpPr bwMode="auto">
            <a:xfrm>
              <a:off x="629" y="2473"/>
              <a:ext cx="464" cy="384"/>
              <a:chOff x="1180" y="1802"/>
              <a:chExt cx="232" cy="192"/>
            </a:xfrm>
          </p:grpSpPr>
          <p:sp>
            <p:nvSpPr>
              <p:cNvPr id="127028" name="Line 52"/>
              <p:cNvSpPr>
                <a:spLocks noChangeAspect="1" noChangeShapeType="1"/>
              </p:cNvSpPr>
              <p:nvPr/>
            </p:nvSpPr>
            <p:spPr bwMode="auto">
              <a:xfrm flipV="1">
                <a:off x="1180" y="1802"/>
                <a:ext cx="116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7029" name="Line 53"/>
              <p:cNvSpPr>
                <a:spLocks noChangeAspect="1" noChangeShapeType="1"/>
              </p:cNvSpPr>
              <p:nvPr/>
            </p:nvSpPr>
            <p:spPr bwMode="auto">
              <a:xfrm>
                <a:off x="1296" y="1802"/>
                <a:ext cx="116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27030" name="Oval 54"/>
            <p:cNvSpPr>
              <a:spLocks noChangeAspect="1" noChangeArrowheads="1"/>
            </p:cNvSpPr>
            <p:nvPr/>
          </p:nvSpPr>
          <p:spPr bwMode="auto">
            <a:xfrm>
              <a:off x="749" y="1947"/>
              <a:ext cx="224" cy="23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031" name="Line 55"/>
            <p:cNvSpPr>
              <a:spLocks noChangeAspect="1" noChangeShapeType="1"/>
            </p:cNvSpPr>
            <p:nvPr/>
          </p:nvSpPr>
          <p:spPr bwMode="auto">
            <a:xfrm flipH="1" flipV="1">
              <a:off x="1153" y="3085"/>
              <a:ext cx="422" cy="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ffectLst/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27032" name="Line 56"/>
            <p:cNvSpPr>
              <a:spLocks noChangeAspect="1" noChangeShapeType="1"/>
            </p:cNvSpPr>
            <p:nvPr/>
          </p:nvSpPr>
          <p:spPr bwMode="auto">
            <a:xfrm flipH="1" flipV="1">
              <a:off x="3204" y="3053"/>
              <a:ext cx="422" cy="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ffectLst/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27033" name="Line 57"/>
            <p:cNvSpPr>
              <a:spLocks noChangeAspect="1" noChangeShapeType="1"/>
            </p:cNvSpPr>
            <p:nvPr/>
          </p:nvSpPr>
          <p:spPr bwMode="auto">
            <a:xfrm flipH="1">
              <a:off x="4052" y="1461"/>
              <a:ext cx="42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ffectLst/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127034" name="Line 58"/>
            <p:cNvSpPr>
              <a:spLocks noChangeAspect="1" noChangeShapeType="1"/>
            </p:cNvSpPr>
            <p:nvPr/>
          </p:nvSpPr>
          <p:spPr bwMode="auto">
            <a:xfrm flipH="1">
              <a:off x="1843" y="1493"/>
              <a:ext cx="644" cy="8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ffectLst/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Scenarios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1645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GB" sz="2800" b="0" dirty="0" smtClean="0"/>
              <a:t>A sequence of interactions between the user and the system.</a:t>
            </a:r>
          </a:p>
          <a:p>
            <a:pPr eaLnBrk="1" hangingPunct="1">
              <a:spcBef>
                <a:spcPct val="60000"/>
              </a:spcBef>
            </a:pPr>
            <a:r>
              <a:rPr lang="en-GB" sz="2800" b="0" dirty="0" smtClean="0"/>
              <a:t>To achieve a specified goal</a:t>
            </a:r>
          </a:p>
          <a:p>
            <a:pPr eaLnBrk="1" hangingPunct="1">
              <a:spcBef>
                <a:spcPct val="60000"/>
              </a:spcBef>
            </a:pPr>
            <a:r>
              <a:rPr lang="en-GB" sz="2800" b="0" dirty="0" smtClean="0"/>
              <a:t>Each use case represents a group of scenarios</a:t>
            </a:r>
          </a:p>
          <a:p>
            <a:pPr eaLnBrk="1" hangingPunct="1">
              <a:spcBef>
                <a:spcPct val="60000"/>
              </a:spcBef>
            </a:pPr>
            <a:r>
              <a:rPr lang="en-GB" sz="2800" b="0" dirty="0" smtClean="0"/>
              <a:t>Each scenario describes a different sequence of events involved in achieving the goal</a:t>
            </a:r>
            <a:endParaRPr lang="en-GB" sz="2800" b="0" i="1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0" lang="en-US" sz="2000" b="1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552" y="90872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i="1" dirty="0" smtClean="0"/>
              <a:t>Successful scenario – Wheels*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285875"/>
            <a:ext cx="8763000" cy="48545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endParaRPr lang="en-GB" sz="2800" i="1" dirty="0" smtClean="0"/>
          </a:p>
          <a:p>
            <a:pPr marL="1371600" lvl="2" indent="-457200" eaLnBrk="1" hangingPunct="1">
              <a:buFont typeface="Symbol" pitchFamily="18" charset="2"/>
              <a:buChar char="·"/>
            </a:pPr>
            <a:r>
              <a:rPr lang="en-GB" sz="2200" b="0" i="1" dirty="0" smtClean="0"/>
              <a:t>Stephanie chooses a mountain bike</a:t>
            </a:r>
          </a:p>
          <a:p>
            <a:pPr marL="1371600" lvl="2" indent="-457200" eaLnBrk="1" hangingPunct="1">
              <a:buFont typeface="Symbol" pitchFamily="18" charset="2"/>
              <a:buChar char="·"/>
            </a:pPr>
            <a:r>
              <a:rPr lang="en-GB" sz="2200" b="0" i="1" dirty="0" smtClean="0"/>
              <a:t>Annie sees that its number is 468 </a:t>
            </a:r>
          </a:p>
          <a:p>
            <a:pPr marL="1371600" lvl="2" indent="-457200" eaLnBrk="1" hangingPunct="1">
              <a:buFont typeface="Symbol" pitchFamily="18" charset="2"/>
              <a:buChar char="·"/>
            </a:pPr>
            <a:r>
              <a:rPr lang="en-GB" sz="2200" b="0" i="1" dirty="0" smtClean="0"/>
              <a:t>Annie enters this number into the system</a:t>
            </a:r>
          </a:p>
          <a:p>
            <a:pPr marL="1371600" lvl="2" indent="-457200" eaLnBrk="1" hangingPunct="1">
              <a:buFont typeface="Symbol" pitchFamily="18" charset="2"/>
              <a:buChar char="·"/>
            </a:pPr>
            <a:r>
              <a:rPr lang="en-GB" sz="2200" b="0" i="1" dirty="0" smtClean="0"/>
              <a:t>The system confirms that this is a woman’s mountain bike and displays the daily rate (£2) and the deposit (£60)</a:t>
            </a:r>
          </a:p>
          <a:p>
            <a:pPr marL="1371600" lvl="2" indent="-457200" eaLnBrk="1" hangingPunct="1">
              <a:buFont typeface="Symbol" pitchFamily="18" charset="2"/>
              <a:buChar char="·"/>
            </a:pPr>
            <a:r>
              <a:rPr lang="en-GB" sz="2200" b="0" i="1" dirty="0" smtClean="0"/>
              <a:t>Stephanie wants to hire the bike for a week</a:t>
            </a:r>
          </a:p>
          <a:p>
            <a:pPr marL="1371600" lvl="2" indent="-457200" eaLnBrk="1" hangingPunct="1">
              <a:buFont typeface="Symbol" pitchFamily="18" charset="2"/>
              <a:buChar char="·"/>
            </a:pPr>
            <a:r>
              <a:rPr lang="en-GB" sz="2200" b="0" i="1" dirty="0" smtClean="0"/>
              <a:t>Annie enters this and the system displays the cost</a:t>
            </a:r>
          </a:p>
          <a:p>
            <a:pPr marL="1371600" lvl="2" indent="-457200" eaLnBrk="1" hangingPunct="1">
              <a:buFont typeface="Symbol" pitchFamily="18" charset="2"/>
              <a:buChar char="·"/>
            </a:pPr>
            <a:r>
              <a:rPr lang="en-GB" sz="2200" b="0" i="1" dirty="0" smtClean="0"/>
              <a:t>Stephanie agrees this</a:t>
            </a:r>
          </a:p>
          <a:p>
            <a:pPr marL="1371600" lvl="2" indent="-457200" eaLnBrk="1" hangingPunct="1">
              <a:buFont typeface="Symbol" pitchFamily="18" charset="2"/>
              <a:buChar char="·"/>
            </a:pPr>
            <a:r>
              <a:rPr lang="en-GB" sz="2200" b="0" i="1" dirty="0" smtClean="0"/>
              <a:t>Annie enters Stephanie’s details</a:t>
            </a:r>
          </a:p>
          <a:p>
            <a:pPr marL="1371600" lvl="2" indent="-457200" eaLnBrk="1" hangingPunct="1">
              <a:buFont typeface="Symbol" pitchFamily="18" charset="2"/>
              <a:buChar char="·"/>
            </a:pPr>
            <a:r>
              <a:rPr lang="en-GB" sz="2200" b="0" i="1" dirty="0" smtClean="0"/>
              <a:t>Stephanie pays the £74</a:t>
            </a:r>
          </a:p>
          <a:p>
            <a:pPr marL="1371600" lvl="2" indent="-457200" eaLnBrk="1" hangingPunct="1">
              <a:buFont typeface="Symbol" pitchFamily="18" charset="2"/>
              <a:buChar char="·"/>
            </a:pPr>
            <a:r>
              <a:rPr lang="en-GB" sz="2200" b="0" i="1" dirty="0" smtClean="0"/>
              <a:t>Annie records this and the system prints out a receipt</a:t>
            </a:r>
          </a:p>
          <a:p>
            <a:pPr marL="1371600" lvl="2" indent="-457200" eaLnBrk="1" hangingPunct="1">
              <a:buFont typeface="Symbol" pitchFamily="18" charset="2"/>
              <a:buNone/>
            </a:pPr>
            <a:endParaRPr lang="en-GB" sz="2000" i="1" dirty="0" smtClean="0"/>
          </a:p>
          <a:p>
            <a:pPr marL="1371600" lvl="2" indent="-457200" eaLnBrk="1" hangingPunct="1">
              <a:buFont typeface="Symbol" pitchFamily="18" charset="2"/>
              <a:buNone/>
            </a:pPr>
            <a:r>
              <a:rPr lang="en-GB" sz="2000" i="1" dirty="0" smtClean="0"/>
              <a:t>* © Briton and </a:t>
            </a:r>
            <a:r>
              <a:rPr lang="en-GB" sz="2000" i="1" dirty="0" err="1" smtClean="0"/>
              <a:t>Doake</a:t>
            </a:r>
            <a:r>
              <a:rPr lang="en-GB" sz="2000" i="1" dirty="0" smtClean="0"/>
              <a:t/>
            </a:r>
            <a:br>
              <a:rPr lang="en-GB" sz="2000" i="1" dirty="0" smtClean="0"/>
            </a:br>
            <a:r>
              <a:rPr lang="en-GB" b="0" dirty="0" smtClean="0"/>
              <a:t/>
            </a:r>
            <a:br>
              <a:rPr lang="en-GB" b="0" dirty="0" smtClean="0"/>
            </a:br>
            <a:endParaRPr lang="en-GB" b="0" dirty="0" smtClean="0"/>
          </a:p>
        </p:txBody>
      </p:sp>
      <p:sp>
        <p:nvSpPr>
          <p:cNvPr id="14340" name="Rectangle 1028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0" lang="en-US" sz="2000" b="1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Scenarios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06680" cy="4543425"/>
          </a:xfrm>
        </p:spPr>
        <p:txBody>
          <a:bodyPr/>
          <a:lstStyle/>
          <a:p>
            <a:pPr eaLnBrk="1" hangingPunct="1"/>
            <a:r>
              <a:rPr lang="en-GB" sz="3200" b="0" dirty="0" smtClean="0"/>
              <a:t>A successful scenario, one that achieves the use case goal, is sometimes referred to as: </a:t>
            </a:r>
          </a:p>
          <a:p>
            <a:r>
              <a:rPr lang="en-GB" sz="3200" b="0" dirty="0" smtClean="0"/>
              <a:t>	a ‘happy day’ scenario or </a:t>
            </a:r>
          </a:p>
          <a:p>
            <a:r>
              <a:rPr lang="en-GB" sz="3200" b="0" dirty="0" smtClean="0"/>
              <a:t>	the ‘primary path’.</a:t>
            </a:r>
            <a:endParaRPr lang="en-GB" sz="4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Scenarios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0" smtClean="0"/>
              <a:t>Scenario for the situation where the use case goal is not achieved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b="0" i="1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400" b="0" i="1" smtClean="0"/>
              <a:t>Michael arrives at the shop at 12.00 on Friday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400" b="0" i="1" smtClean="0"/>
              <a:t>He selects a man’s racer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400" b="0" i="1" smtClean="0"/>
              <a:t>Annie see the number is 658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400" b="0" i="1" smtClean="0"/>
              <a:t>She enters this number into the system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400" b="0" i="1" smtClean="0"/>
              <a:t>The system confirms that it is a man’s racer and displays the daily rate (£2) and the deposit (£55)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sz="2400" b="0" i="1" smtClean="0"/>
              <a:t>Michael says this is too much and leaves the shop without hiring the bike.</a:t>
            </a:r>
            <a:endParaRPr lang="en-US" sz="2400" b="0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251325"/>
          </a:xfrm>
        </p:spPr>
        <p:txBody>
          <a:bodyPr/>
          <a:lstStyle/>
          <a:p>
            <a:pPr eaLnBrk="1" hangingPunct="1"/>
            <a:endParaRPr lang="en-GB" sz="2800" smtClean="0"/>
          </a:p>
          <a:p>
            <a:pPr eaLnBrk="1" hangingPunct="1">
              <a:spcBef>
                <a:spcPct val="40000"/>
              </a:spcBef>
            </a:pPr>
            <a:r>
              <a:rPr lang="en-GB" sz="2400" b="0" smtClean="0"/>
              <a:t>a typical sequence of events leading to the achievement of the use case goal – e.g. a customer hires a bike</a:t>
            </a:r>
          </a:p>
          <a:p>
            <a:pPr eaLnBrk="1" hangingPunct="1">
              <a:spcBef>
                <a:spcPct val="40000"/>
              </a:spcBef>
            </a:pPr>
            <a:r>
              <a:rPr lang="en-GB" sz="2400" b="0" smtClean="0"/>
              <a:t>obvious variations on the norm, e.g. a customer hires several bikes</a:t>
            </a:r>
          </a:p>
          <a:p>
            <a:pPr eaLnBrk="1" hangingPunct="1">
              <a:spcBef>
                <a:spcPct val="40000"/>
              </a:spcBef>
            </a:pPr>
            <a:r>
              <a:rPr lang="en-GB" sz="2400" b="0" smtClean="0"/>
              <a:t>sequences of events where the use case goal is not achieved e.g. the customer cannot find the bike he wants</a:t>
            </a:r>
            <a:endParaRPr lang="en-US" sz="2800" b="0" smtClean="0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The scenarios should document: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Use Case Descriptions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b="0" dirty="0" smtClean="0"/>
              <a:t>The use case description is a narrative document that describes in general terms the required functionality of the use case. </a:t>
            </a:r>
          </a:p>
          <a:p>
            <a:pPr eaLnBrk="1" hangingPunct="1"/>
            <a:r>
              <a:rPr lang="en-GB" sz="2800" b="0" dirty="0" smtClean="0"/>
              <a:t>The description is generic and should encompass every sequence of events, every scenario relating to the use case.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Object-orientation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This approach uses stages or phases in a different way to the waterfall model:</a:t>
            </a:r>
          </a:p>
          <a:p>
            <a:pPr lvl="1" eaLnBrk="1" hangingPunct="1"/>
            <a:r>
              <a:rPr lang="en-GB" dirty="0" smtClean="0"/>
              <a:t>A phase in OO indicates status not activities.</a:t>
            </a:r>
          </a:p>
          <a:p>
            <a:pPr eaLnBrk="1" hangingPunct="1"/>
            <a:r>
              <a:rPr lang="en-GB" i="1" dirty="0" smtClean="0"/>
              <a:t>Inception</a:t>
            </a:r>
            <a:r>
              <a:rPr lang="en-GB" dirty="0" smtClean="0"/>
              <a:t>: work in setting up terms of reference, risk assessment, scope</a:t>
            </a:r>
          </a:p>
          <a:p>
            <a:pPr eaLnBrk="1" hangingPunct="1"/>
            <a:r>
              <a:rPr lang="en-GB" i="1" dirty="0" smtClean="0"/>
              <a:t>Elaboration</a:t>
            </a:r>
            <a:r>
              <a:rPr lang="en-GB" dirty="0" smtClean="0"/>
              <a:t>: basic architecture, build plan, design to time and cost constraints</a:t>
            </a:r>
          </a:p>
          <a:p>
            <a:pPr eaLnBrk="1" hangingPunct="1"/>
            <a:r>
              <a:rPr lang="en-GB" i="1" dirty="0" smtClean="0"/>
              <a:t>Construction</a:t>
            </a:r>
            <a:r>
              <a:rPr lang="en-GB" dirty="0" smtClean="0"/>
              <a:t>: iterations to build bulk of system; delivers ‘beta release’ of software</a:t>
            </a:r>
          </a:p>
          <a:p>
            <a:pPr eaLnBrk="1" hangingPunct="1"/>
            <a:r>
              <a:rPr lang="en-GB" i="1" dirty="0" smtClean="0"/>
              <a:t>Transition</a:t>
            </a:r>
            <a:r>
              <a:rPr lang="en-GB" dirty="0" smtClean="0"/>
              <a:t>: transferring the system to clients/users, error &amp; problem fixes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8834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Use Case Descriptions – High Level Descriptions</a:t>
            </a:r>
            <a:endParaRPr lang="en-US" sz="3600" dirty="0" smtClean="0"/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237966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250825" y="2276475"/>
            <a:ext cx="8497888" cy="43211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9"/>
          <p:cNvSpPr>
            <a:spLocks noChangeArrowheads="1"/>
          </p:cNvSpPr>
          <p:nvPr/>
        </p:nvSpPr>
        <p:spPr bwMode="auto">
          <a:xfrm>
            <a:off x="457200" y="2262732"/>
            <a:ext cx="8147248" cy="419060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r>
              <a:rPr lang="en-GB" sz="2400" dirty="0">
                <a:cs typeface="Times New Roman" pitchFamily="18" charset="0"/>
              </a:rPr>
              <a:t>Use case:	Issue bike</a:t>
            </a:r>
            <a:endParaRPr lang="en-GB" sz="2400" dirty="0"/>
          </a:p>
          <a:p>
            <a:pPr eaLnBrk="0" hangingPunct="0"/>
            <a:r>
              <a:rPr lang="en-GB" sz="2400" dirty="0">
                <a:cs typeface="Times New Roman" pitchFamily="18" charset="0"/>
              </a:rPr>
              <a:t>Actors:	</a:t>
            </a:r>
            <a:r>
              <a:rPr lang="en-GB" sz="2400" dirty="0" smtClean="0">
                <a:cs typeface="Times New Roman" pitchFamily="18" charset="0"/>
              </a:rPr>
              <a:t>Receptionist</a:t>
            </a:r>
            <a:endParaRPr lang="en-GB" sz="2400" dirty="0"/>
          </a:p>
          <a:p>
            <a:pPr eaLnBrk="0" hangingPunct="0"/>
            <a:r>
              <a:rPr lang="en-GB" sz="2400" dirty="0">
                <a:cs typeface="Times New Roman" pitchFamily="18" charset="0"/>
              </a:rPr>
              <a:t>Goal:		To hire out a bike</a:t>
            </a:r>
            <a:endParaRPr lang="en-GB" sz="2400" dirty="0"/>
          </a:p>
          <a:p>
            <a:pPr eaLnBrk="0" hangingPunct="0"/>
            <a:endParaRPr lang="en-GB" sz="2400" dirty="0">
              <a:cs typeface="Times New Roman" pitchFamily="18" charset="0"/>
            </a:endParaRPr>
          </a:p>
          <a:p>
            <a:pPr eaLnBrk="0" hangingPunct="0"/>
            <a:r>
              <a:rPr lang="en-GB" sz="2400" dirty="0">
                <a:cs typeface="Times New Roman" pitchFamily="18" charset="0"/>
              </a:rPr>
              <a:t>Description:</a:t>
            </a:r>
            <a:endParaRPr lang="en-GB" sz="2400" dirty="0"/>
          </a:p>
          <a:p>
            <a:pPr lvl="1" eaLnBrk="0" hangingPunct="0"/>
            <a:r>
              <a:rPr lang="en-GB" sz="2400" dirty="0">
                <a:cs typeface="Times New Roman" pitchFamily="18" charset="0"/>
              </a:rPr>
              <a:t>When a customer comes into the shop they choose a bike to hire.  The Receptionist looks up the bike on the system and tells the customer how much it will cost to hire for a specified period.  The customer pays, is issued with a receipt, then leaves with the bike. </a:t>
            </a:r>
            <a:endParaRPr lang="en-GB" sz="2400" dirty="0"/>
          </a:p>
          <a:p>
            <a:pPr eaLnBrk="0" hangingPunct="0"/>
            <a:endParaRPr lang="en-GB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Expanded Use Case Description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71550" y="1557338"/>
            <a:ext cx="7486650" cy="4608512"/>
          </a:xfrm>
        </p:spPr>
        <p:txBody>
          <a:bodyPr/>
          <a:lstStyle/>
          <a:p>
            <a:pPr marL="762000" lvl="1" indent="-304800"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b="0" smtClean="0"/>
              <a:t>More detailed and structured than the high level description and should document:</a:t>
            </a:r>
            <a:endParaRPr lang="en-US" sz="2800" b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en-GB" sz="2400" b="0" smtClean="0"/>
              <a:t>what happens to initiate the use case</a:t>
            </a:r>
          </a:p>
          <a:p>
            <a:pPr marL="762000" lvl="1" indent="-304800" eaLnBrk="1" hangingPunct="1">
              <a:lnSpc>
                <a:spcPct val="90000"/>
              </a:lnSpc>
            </a:pPr>
            <a:r>
              <a:rPr lang="en-GB" sz="2400" b="0" smtClean="0"/>
              <a:t>which actors are involved</a:t>
            </a:r>
          </a:p>
          <a:p>
            <a:pPr marL="762000" lvl="1" indent="-304800" eaLnBrk="1" hangingPunct="1">
              <a:lnSpc>
                <a:spcPct val="90000"/>
              </a:lnSpc>
            </a:pPr>
            <a:r>
              <a:rPr lang="en-GB" sz="2400" b="0" smtClean="0"/>
              <a:t>what data has to be input</a:t>
            </a:r>
          </a:p>
          <a:p>
            <a:pPr marL="762000" lvl="1" indent="-304800" eaLnBrk="1" hangingPunct="1">
              <a:lnSpc>
                <a:spcPct val="90000"/>
              </a:lnSpc>
            </a:pPr>
            <a:r>
              <a:rPr lang="en-GB" sz="2400" b="0" smtClean="0"/>
              <a:t>the use case output</a:t>
            </a:r>
          </a:p>
          <a:p>
            <a:pPr marL="762000" lvl="1" indent="-304800" eaLnBrk="1" hangingPunct="1">
              <a:lnSpc>
                <a:spcPct val="90000"/>
              </a:lnSpc>
            </a:pPr>
            <a:r>
              <a:rPr lang="en-GB" sz="2400" b="0" smtClean="0"/>
              <a:t>what stored data is needed by the use case</a:t>
            </a:r>
            <a:endParaRPr lang="en-US" sz="2400" b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en-GB" sz="2400" b="0" smtClean="0"/>
              <a:t>what happens to signal the completion of the use case</a:t>
            </a:r>
          </a:p>
          <a:p>
            <a:pPr marL="762000" lvl="1" indent="-304800" eaLnBrk="1" hangingPunct="1">
              <a:lnSpc>
                <a:spcPct val="90000"/>
              </a:lnSpc>
            </a:pPr>
            <a:r>
              <a:rPr lang="en-GB" sz="2400" b="0" smtClean="0"/>
              <a:t>minor variations in the sequences of events</a:t>
            </a:r>
            <a:r>
              <a:rPr lang="en-GB" sz="2400" smtClean="0"/>
              <a:t>.</a:t>
            </a: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187838"/>
            <a:ext cx="8892480" cy="464742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lvl="1">
              <a:tabLst>
                <a:tab pos="685800" algn="l"/>
              </a:tabLst>
            </a:pPr>
            <a:r>
              <a:rPr lang="en-GB" sz="2400" b="1" dirty="0"/>
              <a:t>Use case :	</a:t>
            </a:r>
            <a:r>
              <a:rPr lang="en-GB" sz="2400" dirty="0"/>
              <a:t>	Issue bike</a:t>
            </a:r>
          </a:p>
          <a:p>
            <a:pPr lvl="1">
              <a:tabLst>
                <a:tab pos="685800" algn="l"/>
              </a:tabLst>
            </a:pPr>
            <a:r>
              <a:rPr lang="en-GB" sz="2400" b="1" dirty="0"/>
              <a:t>Actors:</a:t>
            </a:r>
            <a:r>
              <a:rPr lang="en-GB" sz="2400" dirty="0"/>
              <a:t>		</a:t>
            </a:r>
            <a:r>
              <a:rPr lang="en-GB" sz="2400" dirty="0" smtClean="0"/>
              <a:t>	Receptionist</a:t>
            </a:r>
            <a:endParaRPr lang="en-GB" sz="2400" dirty="0"/>
          </a:p>
          <a:p>
            <a:pPr lvl="1">
              <a:tabLst>
                <a:tab pos="685800" algn="l"/>
              </a:tabLst>
            </a:pPr>
            <a:r>
              <a:rPr lang="en-GB" sz="2400" b="1" dirty="0"/>
              <a:t>Goal:</a:t>
            </a:r>
            <a:r>
              <a:rPr lang="en-GB" sz="2400" dirty="0"/>
              <a:t>		</a:t>
            </a:r>
            <a:r>
              <a:rPr lang="en-GB" sz="2400" dirty="0" smtClean="0"/>
              <a:t>	To </a:t>
            </a:r>
            <a:r>
              <a:rPr lang="en-GB" sz="2400" dirty="0"/>
              <a:t>hire out a bike</a:t>
            </a:r>
          </a:p>
          <a:p>
            <a:pPr lvl="1">
              <a:tabLst>
                <a:tab pos="685800" algn="l"/>
              </a:tabLst>
            </a:pPr>
            <a:r>
              <a:rPr lang="en-GB" sz="2400" b="1" dirty="0"/>
              <a:t>Overview: </a:t>
            </a:r>
          </a:p>
          <a:p>
            <a:pPr lvl="2">
              <a:tabLst>
                <a:tab pos="685800" algn="l"/>
              </a:tabLst>
            </a:pPr>
            <a:r>
              <a:rPr lang="en-GB" sz="2400" dirty="0"/>
              <a:t>When a customer comes into the shop they choose a bike to hire.  The receptionist looks up the bike on the system and tells the customer how much it will cost to hire the bike for a specified period.  The customer pays, is issued with a receipt, then leaves with the bike</a:t>
            </a:r>
            <a:r>
              <a:rPr lang="en-GB" sz="2400" dirty="0" smtClean="0"/>
              <a:t>.</a:t>
            </a:r>
          </a:p>
          <a:p>
            <a:pPr lvl="2">
              <a:tabLst>
                <a:tab pos="685800" algn="l"/>
              </a:tabLst>
            </a:pPr>
            <a:endParaRPr lang="en-GB" sz="2400" dirty="0"/>
          </a:p>
          <a:p>
            <a:pPr lvl="1">
              <a:tabLst>
                <a:tab pos="685800" algn="l"/>
              </a:tabLst>
            </a:pPr>
            <a:r>
              <a:rPr lang="en-GB" sz="2400" b="1" dirty="0"/>
              <a:t>Cross reference    </a:t>
            </a:r>
            <a:r>
              <a:rPr lang="en-GB" sz="2400" dirty="0"/>
              <a:t>R3, R4, R5, R6,R7, R8, R9, R10</a:t>
            </a:r>
          </a:p>
          <a:p>
            <a:pPr lvl="1">
              <a:tabLst>
                <a:tab pos="685800" algn="l"/>
              </a:tabLst>
            </a:pPr>
            <a:r>
              <a:rPr lang="en-GB" sz="1600" b="1" dirty="0"/>
              <a:t>			</a:t>
            </a:r>
          </a:p>
          <a:p>
            <a:pPr eaLnBrk="0" hangingPunct="0">
              <a:tabLst>
                <a:tab pos="685800" algn="l"/>
              </a:tabLst>
            </a:pPr>
            <a:endParaRPr lang="en-GB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448675" cy="695325"/>
          </a:xfrm>
        </p:spPr>
        <p:txBody>
          <a:bodyPr/>
          <a:lstStyle/>
          <a:p>
            <a:pPr lvl="1">
              <a:tabLst>
                <a:tab pos="685800" algn="l"/>
              </a:tabLst>
            </a:pPr>
            <a:r>
              <a:rPr lang="en-GB" sz="2400" dirty="0" smtClean="0"/>
              <a:t>Typical course of events:</a:t>
            </a:r>
            <a:endParaRPr lang="en-GB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692696"/>
          <a:ext cx="8892480" cy="459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240"/>
                <a:gridCol w="4446240"/>
              </a:tblGrid>
              <a:tr h="494175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Actor action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System response</a:t>
                      </a:r>
                      <a:endParaRPr lang="en-GB" dirty="0"/>
                    </a:p>
                  </a:txBody>
                  <a:tcPr/>
                </a:tc>
              </a:tr>
              <a:tr h="441929">
                <a:tc>
                  <a:txBody>
                    <a:bodyPr/>
                    <a:lstStyle/>
                    <a:p>
                      <a:pPr marL="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The customer chooses a bike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94175">
                <a:tc>
                  <a:txBody>
                    <a:bodyPr/>
                    <a:lstStyle/>
                    <a:p>
                      <a:pPr marL="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 Receptionist keys in the bike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Displays the bike details</a:t>
                      </a:r>
                    </a:p>
                  </a:txBody>
                  <a:tcPr/>
                </a:tc>
              </a:tr>
              <a:tr h="494175">
                <a:tc>
                  <a:txBody>
                    <a:bodyPr/>
                    <a:lstStyle/>
                    <a:p>
                      <a:r>
                        <a:rPr lang="en-GB" dirty="0" smtClean="0"/>
                        <a:t>4. Customer specifies</a:t>
                      </a:r>
                      <a:r>
                        <a:rPr lang="en-GB" baseline="0" dirty="0" smtClean="0"/>
                        <a:t> length of hire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94175">
                <a:tc>
                  <a:txBody>
                    <a:bodyPr/>
                    <a:lstStyle/>
                    <a:p>
                      <a:r>
                        <a:rPr lang="en-GB" dirty="0" smtClean="0"/>
                        <a:t>5. Receptionis</a:t>
                      </a:r>
                      <a:r>
                        <a:rPr lang="en-GB" baseline="0" dirty="0" smtClean="0"/>
                        <a:t>t keys this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 Displays total hire cost</a:t>
                      </a:r>
                      <a:endParaRPr lang="en-GB" dirty="0"/>
                    </a:p>
                  </a:txBody>
                  <a:tcPr/>
                </a:tc>
              </a:tr>
              <a:tr h="494175">
                <a:tc>
                  <a:txBody>
                    <a:bodyPr/>
                    <a:lstStyle/>
                    <a:p>
                      <a:r>
                        <a:rPr lang="en-GB" dirty="0" smtClean="0"/>
                        <a:t>7. Customer agrees the 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94175">
                <a:tc>
                  <a:txBody>
                    <a:bodyPr/>
                    <a:lstStyle/>
                    <a:p>
                      <a:r>
                        <a:rPr lang="en-GB" dirty="0" smtClean="0"/>
                        <a:t>8. Receptionist keys in customer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9. Displays Customer Details</a:t>
                      </a:r>
                      <a:endParaRPr lang="en-GB" dirty="0"/>
                    </a:p>
                  </a:txBody>
                  <a:tcPr/>
                </a:tc>
              </a:tr>
              <a:tr h="494175">
                <a:tc>
                  <a:txBody>
                    <a:bodyPr/>
                    <a:lstStyle/>
                    <a:p>
                      <a:r>
                        <a:rPr lang="en-GB" dirty="0" smtClean="0"/>
                        <a:t>10. Customer pays total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94175">
                <a:tc>
                  <a:txBody>
                    <a:bodyPr/>
                    <a:lstStyle/>
                    <a:p>
                      <a:r>
                        <a:rPr lang="en-GB" dirty="0" smtClean="0"/>
                        <a:t>11. Receptionist records amount paid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12. Prints</a:t>
                      </a:r>
                      <a:r>
                        <a:rPr lang="en-GB" baseline="0" dirty="0" smtClean="0"/>
                        <a:t> a receipt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229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tabLst>
                <a:tab pos="685800" algn="l"/>
              </a:tabLst>
            </a:pPr>
            <a:r>
              <a:rPr lang="en-GB" sz="1600" b="1" dirty="0" smtClean="0"/>
              <a:t>Alternative courses</a:t>
            </a:r>
          </a:p>
          <a:p>
            <a:pPr lvl="1">
              <a:tabLst>
                <a:tab pos="685800" algn="l"/>
              </a:tabLst>
            </a:pPr>
            <a:r>
              <a:rPr lang="en-GB" sz="1600" dirty="0" smtClean="0"/>
              <a:t>Steps 8 and 9.  The customer details are already in the system so the Receptionist needs only to key in an identifier and the system will display the customer details.</a:t>
            </a:r>
          </a:p>
          <a:p>
            <a:pPr lvl="1">
              <a:tabLst>
                <a:tab pos="685800" algn="l"/>
              </a:tabLst>
            </a:pPr>
            <a:r>
              <a:rPr lang="en-GB" sz="1600" dirty="0" smtClean="0"/>
              <a:t>Steps 7 – 12.  The customer may not be happy with the price and may terminate the transaction.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Actor descriptions</a:t>
            </a:r>
            <a:endParaRPr lang="en-US" sz="36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sz="3200" b="0" dirty="0" smtClean="0"/>
              <a:t>An actor represents one particular way of using the system; an actor represents the role someone plays in the use case – e.g. the Receptionist issues the bike.  </a:t>
            </a:r>
          </a:p>
          <a:p>
            <a:pPr>
              <a:lnSpc>
                <a:spcPct val="90000"/>
              </a:lnSpc>
            </a:pPr>
            <a:r>
              <a:rPr lang="en-GB" sz="3600" dirty="0" smtClean="0">
                <a:ea typeface="+mn-ea"/>
                <a:cs typeface="+mn-cs"/>
              </a:rPr>
              <a:t>It may be that several people can play this role.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35075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smtClean="0"/>
              <a:t>Actor Descriptions - Examples from Wheels</a:t>
            </a:r>
            <a:endParaRPr lang="en-US" sz="32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b="0" u="sng" smtClean="0"/>
              <a:t>The Receptionist</a:t>
            </a:r>
            <a:r>
              <a:rPr lang="en-GB" sz="2800" b="0" smtClean="0"/>
              <a:t> uses the system to answer queries about bike availability and cost, to issue a bike for hire and to register a bike return.  The Receptionist can be the Shop Manager (Annie), any of the mechanics or the owner (Mike).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800" b="0" u="sng" smtClean="0"/>
          </a:p>
          <a:p>
            <a:pPr eaLnBrk="1" hangingPunct="1">
              <a:lnSpc>
                <a:spcPct val="90000"/>
              </a:lnSpc>
            </a:pPr>
            <a:r>
              <a:rPr lang="en-GB" sz="2800" b="0" u="sng" smtClean="0"/>
              <a:t>The Administrator </a:t>
            </a:r>
            <a:r>
              <a:rPr lang="en-GB" sz="2800" b="0" smtClean="0"/>
              <a:t>uses the system to maintain lists of customers and bikes. The administrator can be the head mechanic, shop manager or shop owner.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987425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smtClean="0"/>
              <a:t>Use Case Relationships - Include</a:t>
            </a:r>
            <a:endParaRPr lang="en-US" sz="40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7813" y="2593975"/>
            <a:ext cx="5472112" cy="1266825"/>
            <a:chOff x="2601" y="8284"/>
            <a:chExt cx="5940" cy="900"/>
          </a:xfrm>
        </p:grpSpPr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2601" y="8284"/>
              <a:ext cx="198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kumimoji="0" lang="en-US" sz="1800">
                  <a:solidFill>
                    <a:schemeClr val="bg2"/>
                  </a:solidFill>
                </a:rPr>
                <a:t>Order goods</a:t>
              </a:r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6381" y="8284"/>
              <a:ext cx="21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kumimoji="0" lang="en-US" sz="1800">
                  <a:solidFill>
                    <a:schemeClr val="bg2"/>
                  </a:solidFill>
                </a:rPr>
                <a:t>Check customer credit</a:t>
              </a:r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4581" y="8644"/>
              <a:ext cx="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580" name="Text Box 9"/>
          <p:cNvSpPr txBox="1">
            <a:spLocks noChangeArrowheads="1"/>
          </p:cNvSpPr>
          <p:nvPr/>
        </p:nvSpPr>
        <p:spPr bwMode="auto">
          <a:xfrm>
            <a:off x="3276600" y="2349500"/>
            <a:ext cx="20875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sz="2400"/>
              <a:t>&lt;&lt;include&gt;&gt;</a:t>
            </a:r>
            <a:endParaRPr kumimoji="0" lang="en-US" sz="2400"/>
          </a:p>
        </p:txBody>
      </p:sp>
      <p:sp>
        <p:nvSpPr>
          <p:cNvPr id="24581" name="Text Box 10"/>
          <p:cNvSpPr txBox="1">
            <a:spLocks noChangeArrowheads="1"/>
          </p:cNvSpPr>
          <p:nvPr/>
        </p:nvSpPr>
        <p:spPr bwMode="auto">
          <a:xfrm>
            <a:off x="1258888" y="4508500"/>
            <a:ext cx="7129462" cy="1570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sz="2400" i="1"/>
              <a:t>An include relationship between use cases indicates where one use case always includes the behaviour of another, the use case ‘Order goods’ always incorporates a credit check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2AE0303-3BA9-4F69-A0DA-E75B391845C4}" type="slidenum">
              <a:rPr lang="en-GB"/>
              <a:pPr/>
              <a:t>37</a:t>
            </a:fld>
            <a:endParaRPr lang="en-GB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Include Relationship</a:t>
            </a:r>
          </a:p>
        </p:txBody>
      </p:sp>
      <p:sp>
        <p:nvSpPr>
          <p:cNvPr id="133125" name="Line 5"/>
          <p:cNvSpPr>
            <a:spLocks noChangeAspect="1" noChangeShapeType="1"/>
          </p:cNvSpPr>
          <p:nvPr/>
        </p:nvSpPr>
        <p:spPr bwMode="auto">
          <a:xfrm>
            <a:off x="1319213" y="3873500"/>
            <a:ext cx="13684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3126" name="Rectangle 6"/>
          <p:cNvSpPr>
            <a:spLocks noChangeAspect="1" noChangeArrowheads="1"/>
          </p:cNvSpPr>
          <p:nvPr/>
        </p:nvSpPr>
        <p:spPr bwMode="auto">
          <a:xfrm>
            <a:off x="490538" y="4664075"/>
            <a:ext cx="1273175" cy="5191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GB" sz="2000" noProof="1">
                <a:solidFill>
                  <a:srgbClr val="000000"/>
                </a:solidFill>
                <a:latin typeface="Arial" charset="0"/>
              </a:rPr>
              <a:t>Campaign </a:t>
            </a:r>
            <a:br>
              <a:rPr lang="en-GB" sz="2000" noProof="1">
                <a:solidFill>
                  <a:srgbClr val="000000"/>
                </a:solidFill>
                <a:latin typeface="Arial" charset="0"/>
              </a:rPr>
            </a:br>
            <a:r>
              <a:rPr lang="en-GB" sz="2000" noProof="1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33127" name="Oval 7"/>
          <p:cNvSpPr>
            <a:spLocks noChangeAspect="1" noChangeArrowheads="1"/>
          </p:cNvSpPr>
          <p:nvPr/>
        </p:nvSpPr>
        <p:spPr bwMode="auto">
          <a:xfrm>
            <a:off x="6040438" y="3189288"/>
            <a:ext cx="2486025" cy="133032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3128" name="Rectangle 8"/>
          <p:cNvSpPr>
            <a:spLocks noChangeAspect="1" noChangeArrowheads="1"/>
          </p:cNvSpPr>
          <p:nvPr/>
        </p:nvSpPr>
        <p:spPr bwMode="auto">
          <a:xfrm>
            <a:off x="5003800" y="3327400"/>
            <a:ext cx="1123950" cy="3571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GB" sz="2000" noProof="1">
                <a:solidFill>
                  <a:srgbClr val="000000"/>
                </a:solidFill>
                <a:latin typeface="Arial" charset="0"/>
              </a:rPr>
              <a:t>«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include</a:t>
            </a:r>
            <a:r>
              <a:rPr lang="en-GB" sz="2000" noProof="1">
                <a:solidFill>
                  <a:srgbClr val="000000"/>
                </a:solidFill>
                <a:latin typeface="Arial" charset="0"/>
              </a:rPr>
              <a:t>»</a:t>
            </a:r>
            <a:endParaRPr lang="en-GB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129" name="Rectangle 9"/>
          <p:cNvSpPr>
            <a:spLocks noChangeAspect="1" noChangeArrowheads="1"/>
          </p:cNvSpPr>
          <p:nvPr/>
        </p:nvSpPr>
        <p:spPr bwMode="auto">
          <a:xfrm>
            <a:off x="6473825" y="3654425"/>
            <a:ext cx="1847850" cy="6651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GB" sz="2000">
                <a:solidFill>
                  <a:srgbClr val="000000"/>
                </a:solidFill>
                <a:latin typeface="Arial" charset="0"/>
              </a:rPr>
              <a:t>Find c</a:t>
            </a:r>
            <a:r>
              <a:rPr lang="en-GB" sz="2000" noProof="1">
                <a:solidFill>
                  <a:srgbClr val="000000"/>
                </a:solidFill>
                <a:latin typeface="Arial" charset="0"/>
              </a:rPr>
              <a:t>ampaign</a:t>
            </a:r>
          </a:p>
        </p:txBody>
      </p:sp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603250" y="3082925"/>
            <a:ext cx="842963" cy="1533525"/>
            <a:chOff x="2541" y="7803"/>
            <a:chExt cx="781" cy="1419"/>
          </a:xfrm>
        </p:grpSpPr>
        <p:sp>
          <p:nvSpPr>
            <p:cNvPr id="133131" name="Line 11"/>
            <p:cNvSpPr>
              <a:spLocks noChangeAspect="1" noChangeShapeType="1"/>
            </p:cNvSpPr>
            <p:nvPr/>
          </p:nvSpPr>
          <p:spPr bwMode="auto">
            <a:xfrm flipV="1">
              <a:off x="2931" y="8146"/>
              <a:ext cx="1" cy="4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3132" name="Line 12"/>
            <p:cNvSpPr>
              <a:spLocks noChangeAspect="1" noChangeShapeType="1"/>
            </p:cNvSpPr>
            <p:nvPr/>
          </p:nvSpPr>
          <p:spPr bwMode="auto">
            <a:xfrm flipV="1">
              <a:off x="2541" y="8306"/>
              <a:ext cx="781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13"/>
            <p:cNvGrpSpPr>
              <a:grpSpLocks noChangeAspect="1"/>
            </p:cNvGrpSpPr>
            <p:nvPr/>
          </p:nvGrpSpPr>
          <p:grpSpPr bwMode="auto">
            <a:xfrm>
              <a:off x="2571" y="8624"/>
              <a:ext cx="722" cy="598"/>
              <a:chOff x="0" y="0"/>
              <a:chExt cx="19973" cy="19967"/>
            </a:xfrm>
          </p:grpSpPr>
          <p:sp>
            <p:nvSpPr>
              <p:cNvPr id="133134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0" y="0"/>
                <a:ext cx="10014" cy="199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135" name="Line 15"/>
              <p:cNvSpPr>
                <a:spLocks noChangeAspect="1" noChangeShapeType="1"/>
              </p:cNvSpPr>
              <p:nvPr/>
            </p:nvSpPr>
            <p:spPr bwMode="auto">
              <a:xfrm>
                <a:off x="9986" y="0"/>
                <a:ext cx="9987" cy="199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33136" name="Oval 16"/>
            <p:cNvSpPr>
              <a:spLocks noChangeAspect="1" noChangeArrowheads="1"/>
            </p:cNvSpPr>
            <p:nvPr/>
          </p:nvSpPr>
          <p:spPr bwMode="auto">
            <a:xfrm>
              <a:off x="2758" y="7803"/>
              <a:ext cx="347" cy="3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3137" name="Line 17"/>
          <p:cNvSpPr>
            <a:spLocks noChangeAspect="1" noChangeShapeType="1"/>
          </p:cNvSpPr>
          <p:nvPr/>
        </p:nvSpPr>
        <p:spPr bwMode="auto">
          <a:xfrm>
            <a:off x="5075238" y="3835400"/>
            <a:ext cx="946150" cy="111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3138" name="Oval 18"/>
          <p:cNvSpPr>
            <a:spLocks noChangeAspect="1" noChangeArrowheads="1"/>
          </p:cNvSpPr>
          <p:nvPr/>
        </p:nvSpPr>
        <p:spPr bwMode="auto">
          <a:xfrm>
            <a:off x="2589213" y="3189288"/>
            <a:ext cx="2486025" cy="133032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3139" name="Rectangle 19"/>
          <p:cNvSpPr>
            <a:spLocks noChangeAspect="1" noChangeArrowheads="1"/>
          </p:cNvSpPr>
          <p:nvPr/>
        </p:nvSpPr>
        <p:spPr bwMode="auto">
          <a:xfrm>
            <a:off x="2859088" y="3441700"/>
            <a:ext cx="1965325" cy="10445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GB" sz="2000">
                <a:solidFill>
                  <a:srgbClr val="000000"/>
                </a:solidFill>
                <a:latin typeface="Arial" charset="0"/>
              </a:rPr>
              <a:t>Assign staff to work on a c</a:t>
            </a:r>
            <a:r>
              <a:rPr lang="en-GB" sz="2000" noProof="1">
                <a:solidFill>
                  <a:srgbClr val="000000"/>
                </a:solidFill>
                <a:latin typeface="Arial" charset="0"/>
              </a:rPr>
              <a:t>ampaign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CFC9D9C-2E22-43D5-8CE0-B2CD15B40F42}" type="slidenum">
              <a:rPr lang="en-GB"/>
              <a:pPr/>
              <a:t>38</a:t>
            </a:fld>
            <a:endParaRPr lang="en-GB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Notation of Use Case Diagrams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Include relationship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one use case </a:t>
            </a:r>
            <a:r>
              <a:rPr lang="en-GB" sz="2000" b="1" dirty="0"/>
              <a:t>always</a:t>
            </a:r>
            <a:r>
              <a:rPr lang="en-GB" sz="2000" dirty="0"/>
              <a:t> includes the functionality of another use case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 use case may include more than one other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can be used to separate out a sequence of behaviour that is used in many use cases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should not be used to create a hierarchical functional decomposition of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987425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smtClean="0"/>
              <a:t>Use Case Relationships - extend</a:t>
            </a:r>
            <a:endParaRPr lang="en-US" sz="40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47813" y="2593975"/>
            <a:ext cx="5472112" cy="1266825"/>
            <a:chOff x="2601" y="8284"/>
            <a:chExt cx="5940" cy="900"/>
          </a:xfrm>
        </p:grpSpPr>
        <p:sp>
          <p:nvSpPr>
            <p:cNvPr id="25606" name="Oval 4"/>
            <p:cNvSpPr>
              <a:spLocks noChangeArrowheads="1"/>
            </p:cNvSpPr>
            <p:nvPr/>
          </p:nvSpPr>
          <p:spPr bwMode="auto">
            <a:xfrm>
              <a:off x="2601" y="8284"/>
              <a:ext cx="198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kumimoji="0" lang="en-US" sz="1800">
                  <a:solidFill>
                    <a:schemeClr val="bg2"/>
                  </a:solidFill>
                </a:rPr>
                <a:t>Chase payment</a:t>
              </a:r>
            </a:p>
          </p:txBody>
        </p:sp>
        <p:sp>
          <p:nvSpPr>
            <p:cNvPr id="25607" name="Oval 5"/>
            <p:cNvSpPr>
              <a:spLocks noChangeArrowheads="1"/>
            </p:cNvSpPr>
            <p:nvPr/>
          </p:nvSpPr>
          <p:spPr bwMode="auto">
            <a:xfrm>
              <a:off x="6381" y="8284"/>
              <a:ext cx="21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kumimoji="0" lang="en-US" sz="1800">
                  <a:solidFill>
                    <a:schemeClr val="bg2"/>
                  </a:solidFill>
                </a:rPr>
                <a:t>Issue warning letter</a:t>
              </a:r>
            </a:p>
          </p:txBody>
        </p:sp>
        <p:sp>
          <p:nvSpPr>
            <p:cNvPr id="25608" name="Line 6"/>
            <p:cNvSpPr>
              <a:spLocks noChangeShapeType="1"/>
            </p:cNvSpPr>
            <p:nvPr/>
          </p:nvSpPr>
          <p:spPr bwMode="auto">
            <a:xfrm>
              <a:off x="4581" y="8644"/>
              <a:ext cx="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3132138" y="2349500"/>
            <a:ext cx="20875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sz="2400"/>
              <a:t>&lt;&lt;extend&gt;&gt;</a:t>
            </a:r>
            <a:endParaRPr kumimoji="0" lang="en-US" sz="2400"/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258888" y="4508500"/>
            <a:ext cx="7129462" cy="1570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sz="2400" i="1"/>
              <a:t>An extend relationship between two use cases indicates alternative behaviour; the use case ‘Chase payment’ sometimes calls the ‘Issue warning letter’ use case but not always.</a:t>
            </a:r>
            <a:endParaRPr kumimoji="0" lang="en-US" sz="24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More OO approach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 OO, activities are ‘workflows’</a:t>
            </a:r>
          </a:p>
          <a:p>
            <a:pPr lvl="1" eaLnBrk="1" hangingPunct="1"/>
            <a:r>
              <a:rPr lang="en-GB" smtClean="0"/>
              <a:t>E.g. Requirements, analysis, design, implementation, testing</a:t>
            </a:r>
          </a:p>
          <a:p>
            <a:pPr lvl="1" eaLnBrk="1" hangingPunct="1"/>
            <a:r>
              <a:rPr lang="en-GB" smtClean="0"/>
              <a:t>Each workflow may be carried out in any phase </a:t>
            </a:r>
          </a:p>
          <a:p>
            <a:pPr lvl="1" eaLnBrk="1" hangingPunct="1"/>
            <a:r>
              <a:rPr lang="en-GB" smtClean="0"/>
              <a:t>Iteration is the norm, not the exception</a:t>
            </a:r>
          </a:p>
          <a:p>
            <a:pPr eaLnBrk="1" hangingPunct="1"/>
            <a:r>
              <a:rPr lang="en-GB" smtClean="0"/>
              <a:t>In OO, phases are ‘seamless’ i.e. not distinct from one another</a:t>
            </a:r>
          </a:p>
          <a:p>
            <a:pPr lvl="1" eaLnBrk="1" hangingPunct="1"/>
            <a:r>
              <a:rPr lang="en-GB" smtClean="0"/>
              <a:t>Not clear when one phase ends and another starts</a:t>
            </a:r>
          </a:p>
          <a:p>
            <a:pPr eaLnBrk="1" hangingPunct="1"/>
            <a:r>
              <a:rPr lang="en-GB" smtClean="0"/>
              <a:t>Underlying concept is an ‘object’ developed and improved throughout the development process</a:t>
            </a:r>
          </a:p>
          <a:p>
            <a:pPr lvl="1" eaLnBrk="1" hangingPunct="1"/>
            <a:r>
              <a:rPr lang="en-GB" smtClean="0"/>
              <a:t>Offers traceability and potential reuse </a:t>
            </a:r>
          </a:p>
          <a:p>
            <a:pPr lvl="1" eaLnBrk="1" hangingPunct="1"/>
            <a:r>
              <a:rPr lang="en-GB" smtClean="0"/>
              <a:t>Quality and ease of modification are central concerns</a:t>
            </a:r>
          </a:p>
          <a:p>
            <a:pPr lvl="1" eaLnBrk="1" hangingPunct="1"/>
            <a:r>
              <a:rPr lang="en-GB" smtClean="0"/>
              <a:t>‘Rational unified process’ is based on these ideas</a:t>
            </a:r>
          </a:p>
        </p:txBody>
      </p:sp>
    </p:spTree>
    <p:extLst>
      <p:ext uri="{BB962C8B-B14F-4D97-AF65-F5344CB8AC3E}">
        <p14:creationId xmlns:p14="http://schemas.microsoft.com/office/powerpoint/2010/main" val="35934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9ED63F2-4760-480F-B28C-2B95072DA4C4}" type="slidenum">
              <a:rPr lang="en-GB"/>
              <a:pPr/>
              <a:t>40</a:t>
            </a:fld>
            <a:endParaRPr lang="en-GB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Notation of Use Case Diagrams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GB" sz="2800" dirty="0"/>
              <a:t>Extend relationship</a:t>
            </a:r>
          </a:p>
          <a:p>
            <a:pPr lvl="1"/>
            <a:r>
              <a:rPr lang="en-GB" sz="2400" dirty="0"/>
              <a:t>one use case provides additional functionality that </a:t>
            </a:r>
            <a:r>
              <a:rPr lang="en-GB" sz="2400" b="1" dirty="0"/>
              <a:t>may</a:t>
            </a:r>
            <a:r>
              <a:rPr lang="en-GB" sz="2400" dirty="0"/>
              <a:t> be required in another use case</a:t>
            </a:r>
          </a:p>
          <a:p>
            <a:pPr lvl="1"/>
            <a:r>
              <a:rPr lang="en-GB" sz="2400" dirty="0"/>
              <a:t>there may be multiple ways of extending a use case, which represent variations in the way that actors interact with the use case</a:t>
            </a:r>
          </a:p>
          <a:p>
            <a:pPr lvl="1"/>
            <a:r>
              <a:rPr lang="en-GB" sz="2400" dirty="0"/>
              <a:t>extension points show when the extension occurs</a:t>
            </a:r>
          </a:p>
          <a:p>
            <a:pPr lvl="1"/>
            <a:r>
              <a:rPr lang="en-GB" sz="2400" dirty="0"/>
              <a:t>a condition can be placed in a note joined to the dependency arrow (Note that it is not put in square brackets, unlike conditions in other diagrams.)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66C6D85-1A4A-417A-B512-7A09C7ACA884}" type="slidenum">
              <a:rPr lang="en-GB"/>
              <a:pPr/>
              <a:t>41</a:t>
            </a:fld>
            <a:endParaRPr lang="en-GB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Extend relationship</a:t>
            </a:r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 flipV="1">
            <a:off x="1079500" y="3051175"/>
            <a:ext cx="2863850" cy="5619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1101" name="Rectangle 29"/>
          <p:cNvSpPr>
            <a:spLocks noChangeArrowheads="1"/>
          </p:cNvSpPr>
          <p:nvPr/>
        </p:nvSpPr>
        <p:spPr bwMode="auto">
          <a:xfrm>
            <a:off x="209550" y="4373563"/>
            <a:ext cx="1003300" cy="5000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GB" sz="1600" noProof="1">
                <a:solidFill>
                  <a:srgbClr val="000000"/>
                </a:solidFill>
                <a:latin typeface="Arial" charset="0"/>
              </a:rPr>
              <a:t>Campaign </a:t>
            </a:r>
            <a:br>
              <a:rPr lang="en-GB" sz="1600" noProof="1">
                <a:solidFill>
                  <a:srgbClr val="000000"/>
                </a:solidFill>
                <a:latin typeface="Arial" charset="0"/>
              </a:rPr>
            </a:br>
            <a:r>
              <a:rPr lang="en-GB" sz="1600" noProof="1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31102" name="Oval 30"/>
          <p:cNvSpPr>
            <a:spLocks noChangeArrowheads="1"/>
          </p:cNvSpPr>
          <p:nvPr/>
        </p:nvSpPr>
        <p:spPr bwMode="auto">
          <a:xfrm>
            <a:off x="3902075" y="2044700"/>
            <a:ext cx="2905125" cy="1617663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632325" y="2279650"/>
            <a:ext cx="1589088" cy="403225"/>
            <a:chOff x="4510" y="8580"/>
            <a:chExt cx="916" cy="231"/>
          </a:xfrm>
        </p:grpSpPr>
        <p:sp>
          <p:nvSpPr>
            <p:cNvPr id="131104" name="Rectangle 32"/>
            <p:cNvSpPr>
              <a:spLocks noChangeArrowheads="1"/>
            </p:cNvSpPr>
            <p:nvPr/>
          </p:nvSpPr>
          <p:spPr bwMode="auto">
            <a:xfrm>
              <a:off x="4510" y="8580"/>
              <a:ext cx="916" cy="10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/>
              <a:r>
                <a:rPr lang="en-GB" sz="1600" noProof="1">
                  <a:solidFill>
                    <a:srgbClr val="000000"/>
                  </a:solidFill>
                  <a:latin typeface="Arial" charset="0"/>
                </a:rPr>
                <a:t>Check </a:t>
              </a: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</a:t>
              </a:r>
              <a:r>
                <a:rPr lang="en-GB" sz="1600" noProof="1">
                  <a:solidFill>
                    <a:srgbClr val="000000"/>
                  </a:solidFill>
                  <a:latin typeface="Arial" charset="0"/>
                </a:rPr>
                <a:t>ampaign</a:t>
              </a:r>
            </a:p>
          </p:txBody>
        </p:sp>
        <p:sp>
          <p:nvSpPr>
            <p:cNvPr id="131105" name="Rectangle 33"/>
            <p:cNvSpPr>
              <a:spLocks noChangeArrowheads="1"/>
            </p:cNvSpPr>
            <p:nvPr/>
          </p:nvSpPr>
          <p:spPr bwMode="auto">
            <a:xfrm>
              <a:off x="4758" y="8705"/>
              <a:ext cx="421" cy="10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/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b</a:t>
              </a:r>
              <a:r>
                <a:rPr lang="en-GB" sz="1600" noProof="1">
                  <a:solidFill>
                    <a:srgbClr val="000000"/>
                  </a:solidFill>
                  <a:latin typeface="Arial" charset="0"/>
                </a:rPr>
                <a:t>udget</a:t>
              </a:r>
            </a:p>
          </p:txBody>
        </p:sp>
      </p:grpSp>
      <p:sp>
        <p:nvSpPr>
          <p:cNvPr id="131106" name="Oval 34"/>
          <p:cNvSpPr>
            <a:spLocks noChangeArrowheads="1"/>
          </p:cNvSpPr>
          <p:nvPr/>
        </p:nvSpPr>
        <p:spPr bwMode="auto">
          <a:xfrm>
            <a:off x="4173538" y="4348163"/>
            <a:ext cx="2397125" cy="12827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1107" name="Rectangle 35"/>
          <p:cNvSpPr>
            <a:spLocks noChangeArrowheads="1"/>
          </p:cNvSpPr>
          <p:nvPr/>
        </p:nvSpPr>
        <p:spPr bwMode="auto">
          <a:xfrm>
            <a:off x="5005388" y="4968875"/>
            <a:ext cx="938212" cy="1857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GB" sz="160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GB" sz="1600" noProof="1">
                <a:solidFill>
                  <a:srgbClr val="000000"/>
                </a:solidFill>
                <a:latin typeface="Arial" charset="0"/>
              </a:rPr>
              <a:t>ummary</a:t>
            </a:r>
          </a:p>
        </p:txBody>
      </p:sp>
      <p:sp>
        <p:nvSpPr>
          <p:cNvPr id="131108" name="Rectangle 36"/>
          <p:cNvSpPr>
            <a:spLocks noChangeArrowheads="1"/>
          </p:cNvSpPr>
          <p:nvPr/>
        </p:nvSpPr>
        <p:spPr bwMode="auto">
          <a:xfrm>
            <a:off x="5537200" y="3830638"/>
            <a:ext cx="1169988" cy="2762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GB" sz="1600" noProof="1">
                <a:solidFill>
                  <a:srgbClr val="000000"/>
                </a:solidFill>
                <a:latin typeface="Arial" charset="0"/>
              </a:rPr>
              <a:t>«extend»</a:t>
            </a:r>
            <a:endParaRPr lang="en-GB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1109" name="Line 37"/>
          <p:cNvSpPr>
            <a:spLocks noChangeShapeType="1"/>
          </p:cNvSpPr>
          <p:nvPr/>
        </p:nvSpPr>
        <p:spPr bwMode="auto">
          <a:xfrm flipV="1">
            <a:off x="3948113" y="2755900"/>
            <a:ext cx="282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1110" name="Rectangle 38"/>
          <p:cNvSpPr>
            <a:spLocks noChangeArrowheads="1"/>
          </p:cNvSpPr>
          <p:nvPr/>
        </p:nvSpPr>
        <p:spPr bwMode="auto">
          <a:xfrm>
            <a:off x="4754563" y="4770438"/>
            <a:ext cx="1435100" cy="1809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GB" sz="1600" noProof="1">
                <a:solidFill>
                  <a:srgbClr val="000000"/>
                </a:solidFill>
                <a:latin typeface="Arial" charset="0"/>
              </a:rPr>
              <a:t>Print </a:t>
            </a:r>
            <a:r>
              <a:rPr lang="en-GB" sz="160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GB" sz="1600" noProof="1">
                <a:solidFill>
                  <a:srgbClr val="000000"/>
                </a:solidFill>
                <a:latin typeface="Arial" charset="0"/>
              </a:rPr>
              <a:t>ampaign</a:t>
            </a:r>
          </a:p>
        </p:txBody>
      </p:sp>
      <p:sp>
        <p:nvSpPr>
          <p:cNvPr id="131111" name="Rectangle 39"/>
          <p:cNvSpPr>
            <a:spLocks noChangeArrowheads="1"/>
          </p:cNvSpPr>
          <p:nvPr/>
        </p:nvSpPr>
        <p:spPr bwMode="auto">
          <a:xfrm>
            <a:off x="4298950" y="3106738"/>
            <a:ext cx="2243138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</a:rPr>
              <a:t>Summary print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17500" y="2851150"/>
            <a:ext cx="814388" cy="1476375"/>
            <a:chOff x="2541" y="7803"/>
            <a:chExt cx="781" cy="1419"/>
          </a:xfrm>
        </p:grpSpPr>
        <p:sp>
          <p:nvSpPr>
            <p:cNvPr id="131113" name="Line 41"/>
            <p:cNvSpPr>
              <a:spLocks noChangeShapeType="1"/>
            </p:cNvSpPr>
            <p:nvPr/>
          </p:nvSpPr>
          <p:spPr bwMode="auto">
            <a:xfrm flipV="1">
              <a:off x="2931" y="8146"/>
              <a:ext cx="1" cy="4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1114" name="Line 42"/>
            <p:cNvSpPr>
              <a:spLocks noChangeShapeType="1"/>
            </p:cNvSpPr>
            <p:nvPr/>
          </p:nvSpPr>
          <p:spPr bwMode="auto">
            <a:xfrm flipV="1">
              <a:off x="2541" y="8306"/>
              <a:ext cx="781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2571" y="8624"/>
              <a:ext cx="722" cy="598"/>
              <a:chOff x="0" y="0"/>
              <a:chExt cx="19973" cy="19967"/>
            </a:xfrm>
          </p:grpSpPr>
          <p:sp>
            <p:nvSpPr>
              <p:cNvPr id="131116" name="Line 44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0014" cy="1996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1117" name="Line 45"/>
              <p:cNvSpPr>
                <a:spLocks noChangeShapeType="1"/>
              </p:cNvSpPr>
              <p:nvPr/>
            </p:nvSpPr>
            <p:spPr bwMode="auto">
              <a:xfrm>
                <a:off x="9986" y="0"/>
                <a:ext cx="9987" cy="1996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31118" name="Oval 46"/>
            <p:cNvSpPr>
              <a:spLocks noChangeArrowheads="1"/>
            </p:cNvSpPr>
            <p:nvPr/>
          </p:nvSpPr>
          <p:spPr bwMode="auto">
            <a:xfrm>
              <a:off x="2758" y="7803"/>
              <a:ext cx="347" cy="35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119" name="Rectangle 47"/>
          <p:cNvSpPr>
            <a:spLocks noChangeArrowheads="1"/>
          </p:cNvSpPr>
          <p:nvPr/>
        </p:nvSpPr>
        <p:spPr bwMode="auto">
          <a:xfrm>
            <a:off x="4638675" y="2851150"/>
            <a:ext cx="1878013" cy="3127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GB" sz="1600" b="1">
                <a:solidFill>
                  <a:srgbClr val="000000"/>
                </a:solidFill>
                <a:latin typeface="Arial" charset="0"/>
              </a:rPr>
              <a:t>e</a:t>
            </a:r>
            <a:r>
              <a:rPr lang="en-GB" sz="1600" b="1" noProof="1">
                <a:solidFill>
                  <a:srgbClr val="000000"/>
                </a:solidFill>
                <a:latin typeface="Arial" charset="0"/>
              </a:rPr>
              <a:t>xtension points</a:t>
            </a:r>
          </a:p>
        </p:txBody>
      </p:sp>
      <p:sp>
        <p:nvSpPr>
          <p:cNvPr id="131120" name="Line 48"/>
          <p:cNvSpPr>
            <a:spLocks noChangeShapeType="1"/>
          </p:cNvSpPr>
          <p:nvPr/>
        </p:nvSpPr>
        <p:spPr bwMode="auto">
          <a:xfrm flipV="1">
            <a:off x="5375275" y="3684588"/>
            <a:ext cx="0" cy="6715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1122" name="Rectangle 50"/>
          <p:cNvSpPr>
            <a:spLocks noChangeArrowheads="1"/>
          </p:cNvSpPr>
          <p:nvPr/>
        </p:nvSpPr>
        <p:spPr bwMode="auto">
          <a:xfrm>
            <a:off x="7059613" y="3613150"/>
            <a:ext cx="1957387" cy="1195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123" name="Line 51"/>
          <p:cNvSpPr>
            <a:spLocks noChangeShapeType="1"/>
          </p:cNvSpPr>
          <p:nvPr/>
        </p:nvSpPr>
        <p:spPr bwMode="auto">
          <a:xfrm>
            <a:off x="7059613" y="3613150"/>
            <a:ext cx="0" cy="1195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1124" name="Line 52"/>
          <p:cNvSpPr>
            <a:spLocks noChangeShapeType="1"/>
          </p:cNvSpPr>
          <p:nvPr/>
        </p:nvSpPr>
        <p:spPr bwMode="auto">
          <a:xfrm>
            <a:off x="7059613" y="361315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1125" name="Line 53"/>
          <p:cNvSpPr>
            <a:spLocks noChangeShapeType="1"/>
          </p:cNvSpPr>
          <p:nvPr/>
        </p:nvSpPr>
        <p:spPr bwMode="auto">
          <a:xfrm>
            <a:off x="9017000" y="3830638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1126" name="Line 54"/>
          <p:cNvSpPr>
            <a:spLocks noChangeShapeType="1"/>
          </p:cNvSpPr>
          <p:nvPr/>
        </p:nvSpPr>
        <p:spPr bwMode="auto">
          <a:xfrm>
            <a:off x="7059613" y="4808538"/>
            <a:ext cx="1957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1127" name="AutoShape 55"/>
          <p:cNvSpPr>
            <a:spLocks noChangeArrowheads="1"/>
          </p:cNvSpPr>
          <p:nvPr/>
        </p:nvSpPr>
        <p:spPr bwMode="auto">
          <a:xfrm>
            <a:off x="8809038" y="3622675"/>
            <a:ext cx="198437" cy="198438"/>
          </a:xfrm>
          <a:prstGeom prst="rtTriangl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1128" name="Rectangle 56"/>
          <p:cNvSpPr>
            <a:spLocks noChangeArrowheads="1"/>
          </p:cNvSpPr>
          <p:nvPr/>
        </p:nvSpPr>
        <p:spPr bwMode="auto">
          <a:xfrm>
            <a:off x="7059613" y="3721100"/>
            <a:ext cx="2424112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GB" sz="1600">
                <a:solidFill>
                  <a:schemeClr val="tx1"/>
                </a:solidFill>
                <a:latin typeface="Arial" charset="0"/>
              </a:rPr>
              <a:t>Condition {print </a:t>
            </a:r>
            <a:br>
              <a:rPr lang="en-GB" sz="1600">
                <a:solidFill>
                  <a:schemeClr val="tx1"/>
                </a:solidFill>
                <a:latin typeface="Arial" charset="0"/>
              </a:rPr>
            </a:br>
            <a:r>
              <a:rPr lang="en-GB" sz="1600">
                <a:solidFill>
                  <a:schemeClr val="tx1"/>
                </a:solidFill>
                <a:latin typeface="Arial" charset="0"/>
              </a:rPr>
              <a:t>option selected}</a:t>
            </a:r>
          </a:p>
          <a:p>
            <a:pPr algn="l" defTabSz="762000"/>
            <a:r>
              <a:rPr lang="en-GB" sz="1600">
                <a:solidFill>
                  <a:schemeClr val="tx1"/>
                </a:solidFill>
                <a:latin typeface="Arial" charset="0"/>
              </a:rPr>
              <a:t>extension point: Summary print</a:t>
            </a:r>
          </a:p>
        </p:txBody>
      </p:sp>
      <p:sp>
        <p:nvSpPr>
          <p:cNvPr id="131129" name="Line 57"/>
          <p:cNvSpPr>
            <a:spLocks noChangeShapeType="1"/>
          </p:cNvSpPr>
          <p:nvPr/>
        </p:nvSpPr>
        <p:spPr bwMode="auto">
          <a:xfrm>
            <a:off x="5387975" y="4141788"/>
            <a:ext cx="1671638" cy="1222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2915FCF-3E3B-4E3E-B19F-DFAC256793C5}" type="slidenum">
              <a:rPr lang="en-GB"/>
              <a:pPr/>
              <a:t>42</a:t>
            </a:fld>
            <a:endParaRPr lang="en-GB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Use Case Diagrams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Identify the actors and the use cases</a:t>
            </a:r>
          </a:p>
          <a:p>
            <a:pPr>
              <a:lnSpc>
                <a:spcPct val="90000"/>
              </a:lnSpc>
            </a:pPr>
            <a:r>
              <a:rPr lang="en-GB" dirty="0"/>
              <a:t>Prioritize the use cases</a:t>
            </a:r>
          </a:p>
          <a:p>
            <a:pPr>
              <a:lnSpc>
                <a:spcPct val="90000"/>
              </a:lnSpc>
            </a:pPr>
            <a:r>
              <a:rPr lang="en-GB" dirty="0"/>
              <a:t>Develop each use case, starting with the priority ones, writing a description for each</a:t>
            </a:r>
          </a:p>
          <a:p>
            <a:pPr>
              <a:lnSpc>
                <a:spcPct val="90000"/>
              </a:lnSpc>
            </a:pPr>
            <a:r>
              <a:rPr lang="en-GB" dirty="0"/>
              <a:t>Add structure to the use case model: generalization, include and extend relationships and subsystems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1DEDFD1-7A2C-43D5-B2A7-99D5D75093AD}" type="slidenum">
              <a:rPr lang="en-GB"/>
              <a:pPr/>
              <a:t>43</a:t>
            </a:fld>
            <a:endParaRPr lang="en-GB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Prototyping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Use case modelling can be supported with prototyping</a:t>
            </a:r>
          </a:p>
          <a:p>
            <a:pPr>
              <a:lnSpc>
                <a:spcPct val="90000"/>
              </a:lnSpc>
            </a:pPr>
            <a:r>
              <a:rPr lang="en-GB"/>
              <a:t>Prototypes can be used to help elicit requirements</a:t>
            </a:r>
          </a:p>
          <a:p>
            <a:pPr>
              <a:lnSpc>
                <a:spcPct val="90000"/>
              </a:lnSpc>
            </a:pPr>
            <a:r>
              <a:rPr lang="en-GB"/>
              <a:t>Prototypes can be used to test out system architectures based on the use cases in order to meet the non-functional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274B46A-5AB0-4B5D-A6AF-F481FEA4D8CA}" type="slidenum">
              <a:rPr lang="en-GB"/>
              <a:pPr/>
              <a:t>44</a:t>
            </a:fld>
            <a:endParaRPr lang="en-GB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Prototyping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For user interface prototypes, storyboarding can be used with hand-drawn designs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573463"/>
            <a:ext cx="8642350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29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BC22F2A-2440-46D6-A0C9-AF294837B9FE}" type="slidenum">
              <a:rPr lang="en-GB"/>
              <a:pPr/>
              <a:t>45</a:t>
            </a:fld>
            <a:endParaRPr lang="en-GB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Prototyping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User interface prototypes can be implemented using languages other than the one that the system will be developed in</a:t>
            </a:r>
          </a:p>
        </p:txBody>
      </p:sp>
      <p:grpSp>
        <p:nvGrpSpPr>
          <p:cNvPr id="2" name="Group 293"/>
          <p:cNvGrpSpPr>
            <a:grpSpLocks/>
          </p:cNvGrpSpPr>
          <p:nvPr/>
        </p:nvGrpSpPr>
        <p:grpSpPr bwMode="auto">
          <a:xfrm>
            <a:off x="17463" y="4062413"/>
            <a:ext cx="9121775" cy="2101850"/>
            <a:chOff x="11" y="2559"/>
            <a:chExt cx="5746" cy="1324"/>
          </a:xfrm>
        </p:grpSpPr>
        <p:sp>
          <p:nvSpPr>
            <p:cNvPr id="142341" name="Rectangle 5"/>
            <p:cNvSpPr>
              <a:spLocks noChangeAspect="1" noChangeArrowheads="1"/>
            </p:cNvSpPr>
            <p:nvPr/>
          </p:nvSpPr>
          <p:spPr bwMode="auto">
            <a:xfrm>
              <a:off x="17" y="2583"/>
              <a:ext cx="1825" cy="938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2342" name="Rectangle 6"/>
            <p:cNvSpPr>
              <a:spLocks noChangeAspect="1" noChangeArrowheads="1"/>
            </p:cNvSpPr>
            <p:nvPr/>
          </p:nvSpPr>
          <p:spPr bwMode="auto">
            <a:xfrm>
              <a:off x="12" y="2583"/>
              <a:ext cx="1821" cy="92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2343" name="Rectangle 7"/>
            <p:cNvSpPr>
              <a:spLocks noChangeAspect="1" noChangeArrowheads="1"/>
            </p:cNvSpPr>
            <p:nvPr/>
          </p:nvSpPr>
          <p:spPr bwMode="auto">
            <a:xfrm>
              <a:off x="28" y="2594"/>
              <a:ext cx="1805" cy="61"/>
            </a:xfrm>
            <a:prstGeom prst="rect">
              <a:avLst/>
            </a:prstGeom>
            <a:solidFill>
              <a:srgbClr val="0000C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2344" name="Rectangle 8"/>
            <p:cNvSpPr>
              <a:spLocks noChangeAspect="1" noChangeArrowheads="1"/>
            </p:cNvSpPr>
            <p:nvPr/>
          </p:nvSpPr>
          <p:spPr bwMode="auto">
            <a:xfrm>
              <a:off x="28" y="2660"/>
              <a:ext cx="1805" cy="857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2345" name="Rectangle 9"/>
            <p:cNvSpPr>
              <a:spLocks noChangeAspect="1" noChangeArrowheads="1"/>
            </p:cNvSpPr>
            <p:nvPr/>
          </p:nvSpPr>
          <p:spPr bwMode="auto">
            <a:xfrm>
              <a:off x="583" y="3016"/>
              <a:ext cx="1005" cy="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en-US" sz="6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3" name="Group 10"/>
            <p:cNvGrpSpPr>
              <a:grpSpLocks noChangeAspect="1"/>
            </p:cNvGrpSpPr>
            <p:nvPr/>
          </p:nvGrpSpPr>
          <p:grpSpPr bwMode="auto">
            <a:xfrm>
              <a:off x="614" y="3333"/>
              <a:ext cx="229" cy="122"/>
              <a:chOff x="2448" y="2752"/>
              <a:chExt cx="360" cy="192"/>
            </a:xfrm>
          </p:grpSpPr>
          <p:sp>
            <p:nvSpPr>
              <p:cNvPr id="14234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2456" y="2752"/>
                <a:ext cx="352" cy="192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348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2448" y="2752"/>
                <a:ext cx="336" cy="168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349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2464" y="2776"/>
                <a:ext cx="320" cy="144"/>
              </a:xfrm>
              <a:prstGeom prst="rect">
                <a:avLst/>
              </a:prstGeom>
              <a:solidFill>
                <a:schemeClr val="fol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350" name="Text Box 14"/>
            <p:cNvSpPr txBox="1">
              <a:spLocks noChangeAspect="1" noChangeArrowheads="1"/>
            </p:cNvSpPr>
            <p:nvPr/>
          </p:nvSpPr>
          <p:spPr bwMode="auto">
            <a:xfrm>
              <a:off x="624" y="3326"/>
              <a:ext cx="185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OK</a:t>
              </a:r>
            </a:p>
          </p:txBody>
        </p:sp>
        <p:grpSp>
          <p:nvGrpSpPr>
            <p:cNvPr id="4" name="Group 15"/>
            <p:cNvGrpSpPr>
              <a:grpSpLocks noChangeAspect="1"/>
            </p:cNvGrpSpPr>
            <p:nvPr/>
          </p:nvGrpSpPr>
          <p:grpSpPr bwMode="auto">
            <a:xfrm>
              <a:off x="950" y="3333"/>
              <a:ext cx="230" cy="122"/>
              <a:chOff x="2448" y="2752"/>
              <a:chExt cx="360" cy="192"/>
            </a:xfrm>
          </p:grpSpPr>
          <p:sp>
            <p:nvSpPr>
              <p:cNvPr id="142352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2456" y="2752"/>
                <a:ext cx="352" cy="192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353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2448" y="2752"/>
                <a:ext cx="336" cy="168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354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2464" y="2776"/>
                <a:ext cx="320" cy="144"/>
              </a:xfrm>
              <a:prstGeom prst="rect">
                <a:avLst/>
              </a:prstGeom>
              <a:solidFill>
                <a:schemeClr val="fol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355" name="Text Box 19"/>
            <p:cNvSpPr txBox="1">
              <a:spLocks noChangeAspect="1" noChangeArrowheads="1"/>
            </p:cNvSpPr>
            <p:nvPr/>
          </p:nvSpPr>
          <p:spPr bwMode="auto">
            <a:xfrm>
              <a:off x="950" y="3326"/>
              <a:ext cx="204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Quit</a:t>
              </a:r>
            </a:p>
          </p:txBody>
        </p:sp>
        <p:sp>
          <p:nvSpPr>
            <p:cNvPr id="142356" name="Rectangle 20"/>
            <p:cNvSpPr>
              <a:spLocks noChangeAspect="1" noChangeArrowheads="1"/>
            </p:cNvSpPr>
            <p:nvPr/>
          </p:nvSpPr>
          <p:spPr bwMode="auto">
            <a:xfrm>
              <a:off x="1538" y="3020"/>
              <a:ext cx="50" cy="24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5" name="Group 21"/>
            <p:cNvGrpSpPr>
              <a:grpSpLocks noChangeAspect="1"/>
            </p:cNvGrpSpPr>
            <p:nvPr/>
          </p:nvGrpSpPr>
          <p:grpSpPr bwMode="auto">
            <a:xfrm>
              <a:off x="1501" y="3020"/>
              <a:ext cx="116" cy="158"/>
              <a:chOff x="2285" y="1832"/>
              <a:chExt cx="839" cy="618"/>
            </a:xfrm>
          </p:grpSpPr>
          <p:grpSp>
            <p:nvGrpSpPr>
              <p:cNvPr id="6" name="Group 22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359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360" name="Rectangle 24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361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362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2285" y="1996"/>
                <a:ext cx="839" cy="4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42363" name="AutoShape 27"/>
            <p:cNvSpPr>
              <a:spLocks noChangeAspect="1" noChangeArrowheads="1"/>
            </p:cNvSpPr>
            <p:nvPr/>
          </p:nvSpPr>
          <p:spPr bwMode="auto">
            <a:xfrm>
              <a:off x="1541" y="3028"/>
              <a:ext cx="40" cy="3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7" name="Group 28"/>
            <p:cNvGrpSpPr>
              <a:grpSpLocks noChangeAspect="1"/>
            </p:cNvGrpSpPr>
            <p:nvPr/>
          </p:nvGrpSpPr>
          <p:grpSpPr bwMode="auto">
            <a:xfrm>
              <a:off x="1501" y="3226"/>
              <a:ext cx="116" cy="158"/>
              <a:chOff x="4183" y="1625"/>
              <a:chExt cx="183" cy="248"/>
            </a:xfrm>
          </p:grpSpPr>
          <p:grpSp>
            <p:nvGrpSpPr>
              <p:cNvPr id="8" name="Group 29"/>
              <p:cNvGrpSpPr>
                <a:grpSpLocks noChangeAspect="1"/>
              </p:cNvGrpSpPr>
              <p:nvPr/>
            </p:nvGrpSpPr>
            <p:grpSpPr bwMode="auto">
              <a:xfrm>
                <a:off x="4183" y="1625"/>
                <a:ext cx="183" cy="248"/>
                <a:chOff x="2285" y="1832"/>
                <a:chExt cx="838" cy="619"/>
              </a:xfrm>
            </p:grpSpPr>
            <p:grpSp>
              <p:nvGrpSpPr>
                <p:cNvPr id="9" name="Group 30"/>
                <p:cNvGrpSpPr>
                  <a:grpSpLocks noChangeAspect="1"/>
                </p:cNvGrpSpPr>
                <p:nvPr/>
              </p:nvGrpSpPr>
              <p:grpSpPr bwMode="auto">
                <a:xfrm>
                  <a:off x="2552" y="1832"/>
                  <a:ext cx="360" cy="192"/>
                  <a:chOff x="2448" y="2752"/>
                  <a:chExt cx="360" cy="192"/>
                </a:xfrm>
              </p:grpSpPr>
              <p:sp>
                <p:nvSpPr>
                  <p:cNvPr id="142367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6" y="2752"/>
                    <a:ext cx="352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368" name="Rectangle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8" y="2752"/>
                    <a:ext cx="336" cy="168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369" name="Rectangle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4" y="2776"/>
                    <a:ext cx="320" cy="14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42370" name="Text Box 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85" y="1997"/>
                  <a:ext cx="838" cy="45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42371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4248" y="1644"/>
                <a:ext cx="63" cy="4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372" name="Text Box 36"/>
            <p:cNvSpPr txBox="1">
              <a:spLocks noChangeAspect="1" noChangeArrowheads="1"/>
            </p:cNvSpPr>
            <p:nvPr/>
          </p:nvSpPr>
          <p:spPr bwMode="auto">
            <a:xfrm>
              <a:off x="239" y="3038"/>
              <a:ext cx="350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Campaign:</a:t>
              </a:r>
            </a:p>
          </p:txBody>
        </p:sp>
        <p:sp>
          <p:nvSpPr>
            <p:cNvPr id="142373" name="Text Box 37"/>
            <p:cNvSpPr txBox="1">
              <a:spLocks noChangeAspect="1" noChangeArrowheads="1"/>
            </p:cNvSpPr>
            <p:nvPr/>
          </p:nvSpPr>
          <p:spPr bwMode="auto">
            <a:xfrm>
              <a:off x="80" y="2569"/>
              <a:ext cx="549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bg1"/>
                  </a:solidFill>
                  <a:latin typeface="Arial" charset="0"/>
                </a:rPr>
                <a:t>Campaign Selection</a:t>
              </a:r>
            </a:p>
          </p:txBody>
        </p:sp>
        <p:grpSp>
          <p:nvGrpSpPr>
            <p:cNvPr id="10" name="Group 38"/>
            <p:cNvGrpSpPr>
              <a:grpSpLocks noChangeAspect="1"/>
            </p:cNvGrpSpPr>
            <p:nvPr/>
          </p:nvGrpSpPr>
          <p:grpSpPr bwMode="auto">
            <a:xfrm>
              <a:off x="1742" y="2600"/>
              <a:ext cx="116" cy="158"/>
              <a:chOff x="2289" y="1832"/>
              <a:chExt cx="835" cy="618"/>
            </a:xfrm>
          </p:grpSpPr>
          <p:grpSp>
            <p:nvGrpSpPr>
              <p:cNvPr id="11" name="Group 39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376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377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378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379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2289" y="1996"/>
                <a:ext cx="835" cy="4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2" name="Group 44"/>
            <p:cNvGrpSpPr>
              <a:grpSpLocks noChangeAspect="1"/>
            </p:cNvGrpSpPr>
            <p:nvPr/>
          </p:nvGrpSpPr>
          <p:grpSpPr bwMode="auto">
            <a:xfrm>
              <a:off x="1682" y="2600"/>
              <a:ext cx="116" cy="158"/>
              <a:chOff x="2284" y="1832"/>
              <a:chExt cx="835" cy="618"/>
            </a:xfrm>
          </p:grpSpPr>
          <p:grpSp>
            <p:nvGrpSpPr>
              <p:cNvPr id="13" name="Group 45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382" name="Rectangle 4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383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384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385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2284" y="1996"/>
                <a:ext cx="835" cy="4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4" name="Group 50"/>
            <p:cNvGrpSpPr>
              <a:grpSpLocks noChangeAspect="1"/>
            </p:cNvGrpSpPr>
            <p:nvPr/>
          </p:nvGrpSpPr>
          <p:grpSpPr bwMode="auto">
            <a:xfrm>
              <a:off x="1623" y="2600"/>
              <a:ext cx="116" cy="158"/>
              <a:chOff x="2284" y="1832"/>
              <a:chExt cx="839" cy="618"/>
            </a:xfrm>
          </p:grpSpPr>
          <p:grpSp>
            <p:nvGrpSpPr>
              <p:cNvPr id="15" name="Group 51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388" name="Rectangl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389" name="Rectangle 53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390" name="Rectangle 54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391" name="Text Box 55"/>
              <p:cNvSpPr txBox="1">
                <a:spLocks noChangeAspect="1" noChangeArrowheads="1"/>
              </p:cNvSpPr>
              <p:nvPr/>
            </p:nvSpPr>
            <p:spPr bwMode="auto">
              <a:xfrm>
                <a:off x="2284" y="1996"/>
                <a:ext cx="839" cy="4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6" name="Group 56"/>
            <p:cNvGrpSpPr>
              <a:grpSpLocks noChangeAspect="1"/>
            </p:cNvGrpSpPr>
            <p:nvPr/>
          </p:nvGrpSpPr>
          <p:grpSpPr bwMode="auto">
            <a:xfrm>
              <a:off x="1791" y="2612"/>
              <a:ext cx="26" cy="25"/>
              <a:chOff x="4401" y="702"/>
              <a:chExt cx="42" cy="39"/>
            </a:xfrm>
          </p:grpSpPr>
          <p:sp>
            <p:nvSpPr>
              <p:cNvPr id="142393" name="Line 57"/>
              <p:cNvSpPr>
                <a:spLocks noChangeAspect="1" noChangeShapeType="1"/>
              </p:cNvSpPr>
              <p:nvPr/>
            </p:nvSpPr>
            <p:spPr bwMode="auto">
              <a:xfrm>
                <a:off x="4401" y="702"/>
                <a:ext cx="42" cy="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394" name="Line 58"/>
              <p:cNvSpPr>
                <a:spLocks noChangeAspect="1" noChangeShapeType="1"/>
              </p:cNvSpPr>
              <p:nvPr/>
            </p:nvSpPr>
            <p:spPr bwMode="auto">
              <a:xfrm flipH="1">
                <a:off x="4401" y="702"/>
                <a:ext cx="42" cy="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grpSp>
          <p:nvGrpSpPr>
            <p:cNvPr id="17" name="Group 59"/>
            <p:cNvGrpSpPr>
              <a:grpSpLocks noChangeAspect="1"/>
            </p:cNvGrpSpPr>
            <p:nvPr/>
          </p:nvGrpSpPr>
          <p:grpSpPr bwMode="auto">
            <a:xfrm>
              <a:off x="1725" y="2611"/>
              <a:ext cx="37" cy="27"/>
              <a:chOff x="4578" y="744"/>
              <a:chExt cx="63" cy="47"/>
            </a:xfrm>
          </p:grpSpPr>
          <p:grpSp>
            <p:nvGrpSpPr>
              <p:cNvPr id="18" name="Group 60"/>
              <p:cNvGrpSpPr>
                <a:grpSpLocks noChangeAspect="1"/>
              </p:cNvGrpSpPr>
              <p:nvPr/>
            </p:nvGrpSpPr>
            <p:grpSpPr bwMode="auto">
              <a:xfrm>
                <a:off x="4587" y="744"/>
                <a:ext cx="54" cy="32"/>
                <a:chOff x="4587" y="744"/>
                <a:chExt cx="54" cy="32"/>
              </a:xfrm>
            </p:grpSpPr>
            <p:sp>
              <p:nvSpPr>
                <p:cNvPr id="142397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4587" y="744"/>
                  <a:ext cx="50" cy="32"/>
                </a:xfrm>
                <a:prstGeom prst="rect">
                  <a:avLst/>
                </a:prstGeom>
                <a:solidFill>
                  <a:schemeClr val="folHlink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398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4590" y="747"/>
                  <a:ext cx="5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9" name="Group 63"/>
              <p:cNvGrpSpPr>
                <a:grpSpLocks noChangeAspect="1"/>
              </p:cNvGrpSpPr>
              <p:nvPr/>
            </p:nvGrpSpPr>
            <p:grpSpPr bwMode="auto">
              <a:xfrm>
                <a:off x="4578" y="759"/>
                <a:ext cx="54" cy="32"/>
                <a:chOff x="4587" y="744"/>
                <a:chExt cx="54" cy="32"/>
              </a:xfrm>
            </p:grpSpPr>
            <p:sp>
              <p:nvSpPr>
                <p:cNvPr id="142400" name="Rectangle 64"/>
                <p:cNvSpPr>
                  <a:spLocks noChangeAspect="1" noChangeArrowheads="1"/>
                </p:cNvSpPr>
                <p:nvPr/>
              </p:nvSpPr>
              <p:spPr bwMode="auto">
                <a:xfrm>
                  <a:off x="4587" y="744"/>
                  <a:ext cx="50" cy="32"/>
                </a:xfrm>
                <a:prstGeom prst="rect">
                  <a:avLst/>
                </a:prstGeom>
                <a:solidFill>
                  <a:schemeClr val="folHlink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01" name="Line 65"/>
                <p:cNvSpPr>
                  <a:spLocks noChangeAspect="1" noChangeShapeType="1"/>
                </p:cNvSpPr>
                <p:nvPr/>
              </p:nvSpPr>
              <p:spPr bwMode="auto">
                <a:xfrm>
                  <a:off x="4590" y="747"/>
                  <a:ext cx="5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42402" name="Line 66"/>
            <p:cNvSpPr>
              <a:spLocks noChangeAspect="1" noChangeShapeType="1"/>
            </p:cNvSpPr>
            <p:nvPr/>
          </p:nvSpPr>
          <p:spPr bwMode="auto">
            <a:xfrm>
              <a:off x="1668" y="2633"/>
              <a:ext cx="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20" name="Group 67"/>
            <p:cNvGrpSpPr>
              <a:grpSpLocks noChangeAspect="1"/>
            </p:cNvGrpSpPr>
            <p:nvPr/>
          </p:nvGrpSpPr>
          <p:grpSpPr bwMode="auto">
            <a:xfrm>
              <a:off x="34" y="2599"/>
              <a:ext cx="50" cy="49"/>
              <a:chOff x="2448" y="2752"/>
              <a:chExt cx="360" cy="192"/>
            </a:xfrm>
          </p:grpSpPr>
          <p:sp>
            <p:nvSpPr>
              <p:cNvPr id="142404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2456" y="2752"/>
                <a:ext cx="35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405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2448" y="2752"/>
                <a:ext cx="336" cy="16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406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2464" y="2776"/>
                <a:ext cx="320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407" name="Rectangle 71"/>
            <p:cNvSpPr>
              <a:spLocks noChangeAspect="1" noChangeArrowheads="1"/>
            </p:cNvSpPr>
            <p:nvPr/>
          </p:nvSpPr>
          <p:spPr bwMode="auto">
            <a:xfrm>
              <a:off x="583" y="2737"/>
              <a:ext cx="1005" cy="2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Holborn Motors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Lynch Properties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Yellow Partridge 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Zeta Systems</a:t>
              </a:r>
            </a:p>
          </p:txBody>
        </p:sp>
        <p:sp>
          <p:nvSpPr>
            <p:cNvPr id="142408" name="Rectangle 72"/>
            <p:cNvSpPr>
              <a:spLocks noChangeAspect="1" noChangeArrowheads="1"/>
            </p:cNvSpPr>
            <p:nvPr/>
          </p:nvSpPr>
          <p:spPr bwMode="auto">
            <a:xfrm>
              <a:off x="1538" y="2740"/>
              <a:ext cx="50" cy="24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21" name="Group 73"/>
            <p:cNvGrpSpPr>
              <a:grpSpLocks noChangeAspect="1"/>
            </p:cNvGrpSpPr>
            <p:nvPr/>
          </p:nvGrpSpPr>
          <p:grpSpPr bwMode="auto">
            <a:xfrm>
              <a:off x="1501" y="2740"/>
              <a:ext cx="116" cy="158"/>
              <a:chOff x="2284" y="1832"/>
              <a:chExt cx="839" cy="620"/>
            </a:xfrm>
          </p:grpSpPr>
          <p:grpSp>
            <p:nvGrpSpPr>
              <p:cNvPr id="22" name="Group 74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411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12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13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41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284" y="1996"/>
                <a:ext cx="839" cy="4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42415" name="AutoShape 79"/>
            <p:cNvSpPr>
              <a:spLocks noChangeAspect="1" noChangeArrowheads="1"/>
            </p:cNvSpPr>
            <p:nvPr/>
          </p:nvSpPr>
          <p:spPr bwMode="auto">
            <a:xfrm>
              <a:off x="1541" y="2749"/>
              <a:ext cx="40" cy="3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23" name="Group 80"/>
            <p:cNvGrpSpPr>
              <a:grpSpLocks noChangeAspect="1"/>
            </p:cNvGrpSpPr>
            <p:nvPr/>
          </p:nvGrpSpPr>
          <p:grpSpPr bwMode="auto">
            <a:xfrm>
              <a:off x="1501" y="2899"/>
              <a:ext cx="116" cy="159"/>
              <a:chOff x="2284" y="1832"/>
              <a:chExt cx="839" cy="623"/>
            </a:xfrm>
          </p:grpSpPr>
          <p:grpSp>
            <p:nvGrpSpPr>
              <p:cNvPr id="24" name="Group 81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418" name="Rectangle 82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19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20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421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2284" y="2000"/>
                <a:ext cx="839" cy="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25" name="Group 86"/>
            <p:cNvGrpSpPr>
              <a:grpSpLocks noChangeAspect="1"/>
            </p:cNvGrpSpPr>
            <p:nvPr/>
          </p:nvGrpSpPr>
          <p:grpSpPr bwMode="auto">
            <a:xfrm>
              <a:off x="1501" y="2945"/>
              <a:ext cx="116" cy="159"/>
              <a:chOff x="4183" y="1625"/>
              <a:chExt cx="183" cy="248"/>
            </a:xfrm>
          </p:grpSpPr>
          <p:grpSp>
            <p:nvGrpSpPr>
              <p:cNvPr id="26" name="Group 87"/>
              <p:cNvGrpSpPr>
                <a:grpSpLocks noChangeAspect="1"/>
              </p:cNvGrpSpPr>
              <p:nvPr/>
            </p:nvGrpSpPr>
            <p:grpSpPr bwMode="auto">
              <a:xfrm>
                <a:off x="4183" y="1625"/>
                <a:ext cx="183" cy="248"/>
                <a:chOff x="2284" y="1832"/>
                <a:chExt cx="839" cy="619"/>
              </a:xfrm>
            </p:grpSpPr>
            <p:grpSp>
              <p:nvGrpSpPr>
                <p:cNvPr id="27" name="Group 88"/>
                <p:cNvGrpSpPr>
                  <a:grpSpLocks noChangeAspect="1"/>
                </p:cNvGrpSpPr>
                <p:nvPr/>
              </p:nvGrpSpPr>
              <p:grpSpPr bwMode="auto">
                <a:xfrm>
                  <a:off x="2552" y="1832"/>
                  <a:ext cx="360" cy="192"/>
                  <a:chOff x="2448" y="2752"/>
                  <a:chExt cx="360" cy="192"/>
                </a:xfrm>
              </p:grpSpPr>
              <p:sp>
                <p:nvSpPr>
                  <p:cNvPr id="142425" name="Rectangle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6" y="2752"/>
                    <a:ext cx="352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426" name="Rectangle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8" y="2752"/>
                    <a:ext cx="336" cy="168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427" name="Rectangle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4" y="2776"/>
                    <a:ext cx="320" cy="14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42428" name="Text Box 9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84" y="1999"/>
                  <a:ext cx="839" cy="4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42429" name="AutoShape 93"/>
              <p:cNvSpPr>
                <a:spLocks noChangeAspect="1" noChangeArrowheads="1"/>
              </p:cNvSpPr>
              <p:nvPr/>
            </p:nvSpPr>
            <p:spPr bwMode="auto">
              <a:xfrm flipV="1">
                <a:off x="4248" y="1644"/>
                <a:ext cx="63" cy="4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430" name="Text Box 94"/>
            <p:cNvSpPr txBox="1">
              <a:spLocks noChangeAspect="1" noChangeArrowheads="1"/>
            </p:cNvSpPr>
            <p:nvPr/>
          </p:nvSpPr>
          <p:spPr bwMode="auto">
            <a:xfrm>
              <a:off x="247" y="2748"/>
              <a:ext cx="253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Client:</a:t>
              </a:r>
            </a:p>
          </p:txBody>
        </p:sp>
        <p:sp>
          <p:nvSpPr>
            <p:cNvPr id="142431" name="Rectangle 95"/>
            <p:cNvSpPr>
              <a:spLocks noChangeAspect="1" noChangeArrowheads="1"/>
            </p:cNvSpPr>
            <p:nvPr/>
          </p:nvSpPr>
          <p:spPr bwMode="auto">
            <a:xfrm>
              <a:off x="1967" y="2585"/>
              <a:ext cx="1825" cy="939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2432" name="Rectangle 96"/>
            <p:cNvSpPr>
              <a:spLocks noChangeAspect="1" noChangeArrowheads="1"/>
            </p:cNvSpPr>
            <p:nvPr/>
          </p:nvSpPr>
          <p:spPr bwMode="auto">
            <a:xfrm>
              <a:off x="1962" y="2585"/>
              <a:ext cx="1821" cy="92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2433" name="Rectangle 97"/>
            <p:cNvSpPr>
              <a:spLocks noChangeAspect="1" noChangeArrowheads="1"/>
            </p:cNvSpPr>
            <p:nvPr/>
          </p:nvSpPr>
          <p:spPr bwMode="auto">
            <a:xfrm>
              <a:off x="1978" y="2596"/>
              <a:ext cx="1805" cy="61"/>
            </a:xfrm>
            <a:prstGeom prst="rect">
              <a:avLst/>
            </a:prstGeom>
            <a:solidFill>
              <a:srgbClr val="0000C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2434" name="Rectangle 98"/>
            <p:cNvSpPr>
              <a:spLocks noChangeAspect="1" noChangeArrowheads="1"/>
            </p:cNvSpPr>
            <p:nvPr/>
          </p:nvSpPr>
          <p:spPr bwMode="auto">
            <a:xfrm>
              <a:off x="1978" y="2662"/>
              <a:ext cx="1805" cy="857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2435" name="Rectangle 99"/>
            <p:cNvSpPr>
              <a:spLocks noChangeAspect="1" noChangeArrowheads="1"/>
            </p:cNvSpPr>
            <p:nvPr/>
          </p:nvSpPr>
          <p:spPr bwMode="auto">
            <a:xfrm>
              <a:off x="2533" y="3019"/>
              <a:ext cx="1005" cy="2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Spring Jewellery Campaign 2003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Spring Jewellery Campaign 2004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Spring Jewellery Campaign 2005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Summer Collection 2004</a:t>
              </a:r>
            </a:p>
          </p:txBody>
        </p:sp>
        <p:grpSp>
          <p:nvGrpSpPr>
            <p:cNvPr id="28" name="Group 100"/>
            <p:cNvGrpSpPr>
              <a:grpSpLocks noChangeAspect="1"/>
            </p:cNvGrpSpPr>
            <p:nvPr/>
          </p:nvGrpSpPr>
          <p:grpSpPr bwMode="auto">
            <a:xfrm>
              <a:off x="2564" y="3335"/>
              <a:ext cx="229" cy="123"/>
              <a:chOff x="2448" y="2752"/>
              <a:chExt cx="360" cy="192"/>
            </a:xfrm>
          </p:grpSpPr>
          <p:sp>
            <p:nvSpPr>
              <p:cNvPr id="142437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2456" y="2752"/>
                <a:ext cx="352" cy="192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438" name="Rectangle 102"/>
              <p:cNvSpPr>
                <a:spLocks noChangeAspect="1" noChangeArrowheads="1"/>
              </p:cNvSpPr>
              <p:nvPr/>
            </p:nvSpPr>
            <p:spPr bwMode="auto">
              <a:xfrm>
                <a:off x="2448" y="2752"/>
                <a:ext cx="336" cy="168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439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2464" y="2776"/>
                <a:ext cx="320" cy="144"/>
              </a:xfrm>
              <a:prstGeom prst="rect">
                <a:avLst/>
              </a:prstGeom>
              <a:solidFill>
                <a:schemeClr val="fol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440" name="Text Box 104"/>
            <p:cNvSpPr txBox="1">
              <a:spLocks noChangeAspect="1" noChangeArrowheads="1"/>
            </p:cNvSpPr>
            <p:nvPr/>
          </p:nvSpPr>
          <p:spPr bwMode="auto">
            <a:xfrm>
              <a:off x="2574" y="3329"/>
              <a:ext cx="185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OK</a:t>
              </a:r>
            </a:p>
          </p:txBody>
        </p:sp>
        <p:grpSp>
          <p:nvGrpSpPr>
            <p:cNvPr id="29" name="Group 105"/>
            <p:cNvGrpSpPr>
              <a:grpSpLocks noChangeAspect="1"/>
            </p:cNvGrpSpPr>
            <p:nvPr/>
          </p:nvGrpSpPr>
          <p:grpSpPr bwMode="auto">
            <a:xfrm>
              <a:off x="2900" y="3335"/>
              <a:ext cx="230" cy="123"/>
              <a:chOff x="2448" y="2752"/>
              <a:chExt cx="360" cy="192"/>
            </a:xfrm>
          </p:grpSpPr>
          <p:sp>
            <p:nvSpPr>
              <p:cNvPr id="142442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2456" y="2752"/>
                <a:ext cx="352" cy="192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443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2448" y="2752"/>
                <a:ext cx="336" cy="168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444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2464" y="2776"/>
                <a:ext cx="320" cy="144"/>
              </a:xfrm>
              <a:prstGeom prst="rect">
                <a:avLst/>
              </a:prstGeom>
              <a:solidFill>
                <a:schemeClr val="fol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445" name="Text Box 109"/>
            <p:cNvSpPr txBox="1">
              <a:spLocks noChangeAspect="1" noChangeArrowheads="1"/>
            </p:cNvSpPr>
            <p:nvPr/>
          </p:nvSpPr>
          <p:spPr bwMode="auto">
            <a:xfrm>
              <a:off x="2900" y="3329"/>
              <a:ext cx="204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Quit</a:t>
              </a:r>
            </a:p>
          </p:txBody>
        </p:sp>
        <p:sp>
          <p:nvSpPr>
            <p:cNvPr id="142446" name="Rectangle 110"/>
            <p:cNvSpPr>
              <a:spLocks noChangeAspect="1" noChangeArrowheads="1"/>
            </p:cNvSpPr>
            <p:nvPr/>
          </p:nvSpPr>
          <p:spPr bwMode="auto">
            <a:xfrm>
              <a:off x="3488" y="3022"/>
              <a:ext cx="50" cy="2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30" name="Group 111"/>
            <p:cNvGrpSpPr>
              <a:grpSpLocks noChangeAspect="1"/>
            </p:cNvGrpSpPr>
            <p:nvPr/>
          </p:nvGrpSpPr>
          <p:grpSpPr bwMode="auto">
            <a:xfrm>
              <a:off x="3451" y="3022"/>
              <a:ext cx="116" cy="158"/>
              <a:chOff x="2285" y="1832"/>
              <a:chExt cx="839" cy="618"/>
            </a:xfrm>
          </p:grpSpPr>
          <p:grpSp>
            <p:nvGrpSpPr>
              <p:cNvPr id="31" name="Group 112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449" name="Rectangl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50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51" name="Rectangle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452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2285" y="1996"/>
                <a:ext cx="839" cy="4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42453" name="AutoShape 117"/>
            <p:cNvSpPr>
              <a:spLocks noChangeAspect="1" noChangeArrowheads="1"/>
            </p:cNvSpPr>
            <p:nvPr/>
          </p:nvSpPr>
          <p:spPr bwMode="auto">
            <a:xfrm>
              <a:off x="3491" y="3031"/>
              <a:ext cx="40" cy="3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288" name="Group 118"/>
            <p:cNvGrpSpPr>
              <a:grpSpLocks noChangeAspect="1"/>
            </p:cNvGrpSpPr>
            <p:nvPr/>
          </p:nvGrpSpPr>
          <p:grpSpPr bwMode="auto">
            <a:xfrm>
              <a:off x="3451" y="3146"/>
              <a:ext cx="116" cy="159"/>
              <a:chOff x="2285" y="1832"/>
              <a:chExt cx="839" cy="623"/>
            </a:xfrm>
          </p:grpSpPr>
          <p:grpSp>
            <p:nvGrpSpPr>
              <p:cNvPr id="289" name="Group 119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456" name="Rectangle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57" name="Rectangl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58" name="Rectangle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459" name="Text Box 123"/>
              <p:cNvSpPr txBox="1">
                <a:spLocks noChangeAspect="1" noChangeArrowheads="1"/>
              </p:cNvSpPr>
              <p:nvPr/>
            </p:nvSpPr>
            <p:spPr bwMode="auto">
              <a:xfrm>
                <a:off x="2285" y="2000"/>
                <a:ext cx="839" cy="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290" name="Group 124"/>
            <p:cNvGrpSpPr>
              <a:grpSpLocks noChangeAspect="1"/>
            </p:cNvGrpSpPr>
            <p:nvPr/>
          </p:nvGrpSpPr>
          <p:grpSpPr bwMode="auto">
            <a:xfrm>
              <a:off x="3451" y="3229"/>
              <a:ext cx="116" cy="158"/>
              <a:chOff x="4183" y="1625"/>
              <a:chExt cx="183" cy="248"/>
            </a:xfrm>
          </p:grpSpPr>
          <p:grpSp>
            <p:nvGrpSpPr>
              <p:cNvPr id="291" name="Group 125"/>
              <p:cNvGrpSpPr>
                <a:grpSpLocks noChangeAspect="1"/>
              </p:cNvGrpSpPr>
              <p:nvPr/>
            </p:nvGrpSpPr>
            <p:grpSpPr bwMode="auto">
              <a:xfrm>
                <a:off x="4183" y="1625"/>
                <a:ext cx="183" cy="248"/>
                <a:chOff x="2285" y="1832"/>
                <a:chExt cx="838" cy="619"/>
              </a:xfrm>
            </p:grpSpPr>
            <p:grpSp>
              <p:nvGrpSpPr>
                <p:cNvPr id="292" name="Group 126"/>
                <p:cNvGrpSpPr>
                  <a:grpSpLocks noChangeAspect="1"/>
                </p:cNvGrpSpPr>
                <p:nvPr/>
              </p:nvGrpSpPr>
              <p:grpSpPr bwMode="auto">
                <a:xfrm>
                  <a:off x="2552" y="1832"/>
                  <a:ext cx="360" cy="192"/>
                  <a:chOff x="2448" y="2752"/>
                  <a:chExt cx="360" cy="192"/>
                </a:xfrm>
              </p:grpSpPr>
              <p:sp>
                <p:nvSpPr>
                  <p:cNvPr id="142463" name="Rectangle 1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6" y="2752"/>
                    <a:ext cx="352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464" name="Rectangle 1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8" y="2752"/>
                    <a:ext cx="336" cy="168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465" name="Rectangle 1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4" y="2776"/>
                    <a:ext cx="320" cy="14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42466" name="Text Box 13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85" y="1997"/>
                  <a:ext cx="838" cy="45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42467" name="AutoShape 131"/>
              <p:cNvSpPr>
                <a:spLocks noChangeAspect="1" noChangeArrowheads="1"/>
              </p:cNvSpPr>
              <p:nvPr/>
            </p:nvSpPr>
            <p:spPr bwMode="auto">
              <a:xfrm flipV="1">
                <a:off x="4248" y="1644"/>
                <a:ext cx="63" cy="4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468" name="Text Box 132"/>
            <p:cNvSpPr txBox="1">
              <a:spLocks noChangeAspect="1" noChangeArrowheads="1"/>
            </p:cNvSpPr>
            <p:nvPr/>
          </p:nvSpPr>
          <p:spPr bwMode="auto">
            <a:xfrm>
              <a:off x="2190" y="3041"/>
              <a:ext cx="350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Campaign:</a:t>
              </a:r>
            </a:p>
          </p:txBody>
        </p:sp>
        <p:sp>
          <p:nvSpPr>
            <p:cNvPr id="142469" name="Text Box 133"/>
            <p:cNvSpPr txBox="1">
              <a:spLocks noChangeAspect="1" noChangeArrowheads="1"/>
            </p:cNvSpPr>
            <p:nvPr/>
          </p:nvSpPr>
          <p:spPr bwMode="auto">
            <a:xfrm>
              <a:off x="2030" y="2559"/>
              <a:ext cx="549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bg1"/>
                  </a:solidFill>
                  <a:latin typeface="Arial" charset="0"/>
                </a:rPr>
                <a:t>Campaign Selection</a:t>
              </a:r>
            </a:p>
          </p:txBody>
        </p:sp>
        <p:grpSp>
          <p:nvGrpSpPr>
            <p:cNvPr id="295" name="Group 134"/>
            <p:cNvGrpSpPr>
              <a:grpSpLocks noChangeAspect="1"/>
            </p:cNvGrpSpPr>
            <p:nvPr/>
          </p:nvGrpSpPr>
          <p:grpSpPr bwMode="auto">
            <a:xfrm>
              <a:off x="3692" y="2602"/>
              <a:ext cx="116" cy="158"/>
              <a:chOff x="2289" y="1832"/>
              <a:chExt cx="835" cy="618"/>
            </a:xfrm>
          </p:grpSpPr>
          <p:grpSp>
            <p:nvGrpSpPr>
              <p:cNvPr id="296" name="Group 135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472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73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74" name="Rectangle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475" name="Text Box 139"/>
              <p:cNvSpPr txBox="1">
                <a:spLocks noChangeAspect="1" noChangeArrowheads="1"/>
              </p:cNvSpPr>
              <p:nvPr/>
            </p:nvSpPr>
            <p:spPr bwMode="auto">
              <a:xfrm>
                <a:off x="2289" y="1996"/>
                <a:ext cx="835" cy="4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297" name="Group 140"/>
            <p:cNvGrpSpPr>
              <a:grpSpLocks noChangeAspect="1"/>
            </p:cNvGrpSpPr>
            <p:nvPr/>
          </p:nvGrpSpPr>
          <p:grpSpPr bwMode="auto">
            <a:xfrm>
              <a:off x="3632" y="2602"/>
              <a:ext cx="116" cy="158"/>
              <a:chOff x="2284" y="1832"/>
              <a:chExt cx="835" cy="618"/>
            </a:xfrm>
          </p:grpSpPr>
          <p:grpSp>
            <p:nvGrpSpPr>
              <p:cNvPr id="298" name="Group 141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478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79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80" name="Rectangle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481" name="Text Box 145"/>
              <p:cNvSpPr txBox="1">
                <a:spLocks noChangeAspect="1" noChangeArrowheads="1"/>
              </p:cNvSpPr>
              <p:nvPr/>
            </p:nvSpPr>
            <p:spPr bwMode="auto">
              <a:xfrm>
                <a:off x="2284" y="1996"/>
                <a:ext cx="835" cy="4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299" name="Group 146"/>
            <p:cNvGrpSpPr>
              <a:grpSpLocks noChangeAspect="1"/>
            </p:cNvGrpSpPr>
            <p:nvPr/>
          </p:nvGrpSpPr>
          <p:grpSpPr bwMode="auto">
            <a:xfrm>
              <a:off x="3573" y="2602"/>
              <a:ext cx="116" cy="158"/>
              <a:chOff x="2284" y="1832"/>
              <a:chExt cx="839" cy="618"/>
            </a:xfrm>
          </p:grpSpPr>
          <p:grpSp>
            <p:nvGrpSpPr>
              <p:cNvPr id="300" name="Group 147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484" name="Rectangle 148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85" name="Rectangle 149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86" name="Rectangle 150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487" name="Text Box 151"/>
              <p:cNvSpPr txBox="1">
                <a:spLocks noChangeAspect="1" noChangeArrowheads="1"/>
              </p:cNvSpPr>
              <p:nvPr/>
            </p:nvSpPr>
            <p:spPr bwMode="auto">
              <a:xfrm>
                <a:off x="2284" y="1996"/>
                <a:ext cx="839" cy="4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301" name="Group 152"/>
            <p:cNvGrpSpPr>
              <a:grpSpLocks noChangeAspect="1"/>
            </p:cNvGrpSpPr>
            <p:nvPr/>
          </p:nvGrpSpPr>
          <p:grpSpPr bwMode="auto">
            <a:xfrm>
              <a:off x="3741" y="2614"/>
              <a:ext cx="26" cy="25"/>
              <a:chOff x="4401" y="702"/>
              <a:chExt cx="42" cy="39"/>
            </a:xfrm>
          </p:grpSpPr>
          <p:sp>
            <p:nvSpPr>
              <p:cNvPr id="142489" name="Line 153"/>
              <p:cNvSpPr>
                <a:spLocks noChangeAspect="1" noChangeShapeType="1"/>
              </p:cNvSpPr>
              <p:nvPr/>
            </p:nvSpPr>
            <p:spPr bwMode="auto">
              <a:xfrm>
                <a:off x="4401" y="702"/>
                <a:ext cx="42" cy="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490" name="Line 154"/>
              <p:cNvSpPr>
                <a:spLocks noChangeAspect="1" noChangeShapeType="1"/>
              </p:cNvSpPr>
              <p:nvPr/>
            </p:nvSpPr>
            <p:spPr bwMode="auto">
              <a:xfrm flipH="1">
                <a:off x="4401" y="702"/>
                <a:ext cx="42" cy="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grpSp>
          <p:nvGrpSpPr>
            <p:cNvPr id="302" name="Group 155"/>
            <p:cNvGrpSpPr>
              <a:grpSpLocks noChangeAspect="1"/>
            </p:cNvGrpSpPr>
            <p:nvPr/>
          </p:nvGrpSpPr>
          <p:grpSpPr bwMode="auto">
            <a:xfrm>
              <a:off x="3675" y="2613"/>
              <a:ext cx="37" cy="28"/>
              <a:chOff x="4578" y="744"/>
              <a:chExt cx="63" cy="47"/>
            </a:xfrm>
          </p:grpSpPr>
          <p:grpSp>
            <p:nvGrpSpPr>
              <p:cNvPr id="303" name="Group 156"/>
              <p:cNvGrpSpPr>
                <a:grpSpLocks noChangeAspect="1"/>
              </p:cNvGrpSpPr>
              <p:nvPr/>
            </p:nvGrpSpPr>
            <p:grpSpPr bwMode="auto">
              <a:xfrm>
                <a:off x="4587" y="744"/>
                <a:ext cx="54" cy="32"/>
                <a:chOff x="4587" y="744"/>
                <a:chExt cx="54" cy="32"/>
              </a:xfrm>
            </p:grpSpPr>
            <p:sp>
              <p:nvSpPr>
                <p:cNvPr id="142493" name="Rectangle 157"/>
                <p:cNvSpPr>
                  <a:spLocks noChangeAspect="1" noChangeArrowheads="1"/>
                </p:cNvSpPr>
                <p:nvPr/>
              </p:nvSpPr>
              <p:spPr bwMode="auto">
                <a:xfrm>
                  <a:off x="4587" y="744"/>
                  <a:ext cx="50" cy="32"/>
                </a:xfrm>
                <a:prstGeom prst="rect">
                  <a:avLst/>
                </a:prstGeom>
                <a:solidFill>
                  <a:schemeClr val="folHlink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94" name="Line 158"/>
                <p:cNvSpPr>
                  <a:spLocks noChangeAspect="1" noChangeShapeType="1"/>
                </p:cNvSpPr>
                <p:nvPr/>
              </p:nvSpPr>
              <p:spPr bwMode="auto">
                <a:xfrm>
                  <a:off x="4590" y="747"/>
                  <a:ext cx="5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04" name="Group 159"/>
              <p:cNvGrpSpPr>
                <a:grpSpLocks noChangeAspect="1"/>
              </p:cNvGrpSpPr>
              <p:nvPr/>
            </p:nvGrpSpPr>
            <p:grpSpPr bwMode="auto">
              <a:xfrm>
                <a:off x="4578" y="759"/>
                <a:ext cx="54" cy="32"/>
                <a:chOff x="4587" y="744"/>
                <a:chExt cx="54" cy="32"/>
              </a:xfrm>
            </p:grpSpPr>
            <p:sp>
              <p:nvSpPr>
                <p:cNvPr id="142496" name="Rectangle 160"/>
                <p:cNvSpPr>
                  <a:spLocks noChangeAspect="1" noChangeArrowheads="1"/>
                </p:cNvSpPr>
                <p:nvPr/>
              </p:nvSpPr>
              <p:spPr bwMode="auto">
                <a:xfrm>
                  <a:off x="4587" y="744"/>
                  <a:ext cx="50" cy="32"/>
                </a:xfrm>
                <a:prstGeom prst="rect">
                  <a:avLst/>
                </a:prstGeom>
                <a:solidFill>
                  <a:schemeClr val="folHlink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497" name="Line 161"/>
                <p:cNvSpPr>
                  <a:spLocks noChangeAspect="1" noChangeShapeType="1"/>
                </p:cNvSpPr>
                <p:nvPr/>
              </p:nvSpPr>
              <p:spPr bwMode="auto">
                <a:xfrm>
                  <a:off x="4590" y="747"/>
                  <a:ext cx="5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42498" name="Line 162"/>
            <p:cNvSpPr>
              <a:spLocks noChangeAspect="1" noChangeShapeType="1"/>
            </p:cNvSpPr>
            <p:nvPr/>
          </p:nvSpPr>
          <p:spPr bwMode="auto">
            <a:xfrm>
              <a:off x="3619" y="2636"/>
              <a:ext cx="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305" name="Group 163"/>
            <p:cNvGrpSpPr>
              <a:grpSpLocks noChangeAspect="1"/>
            </p:cNvGrpSpPr>
            <p:nvPr/>
          </p:nvGrpSpPr>
          <p:grpSpPr bwMode="auto">
            <a:xfrm>
              <a:off x="1984" y="2601"/>
              <a:ext cx="50" cy="49"/>
              <a:chOff x="2448" y="2752"/>
              <a:chExt cx="360" cy="192"/>
            </a:xfrm>
          </p:grpSpPr>
          <p:sp>
            <p:nvSpPr>
              <p:cNvPr id="142500" name="Rectangle 164"/>
              <p:cNvSpPr>
                <a:spLocks noChangeAspect="1" noChangeArrowheads="1"/>
              </p:cNvSpPr>
              <p:nvPr/>
            </p:nvSpPr>
            <p:spPr bwMode="auto">
              <a:xfrm>
                <a:off x="2456" y="2752"/>
                <a:ext cx="35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501" name="Rectangle 165"/>
              <p:cNvSpPr>
                <a:spLocks noChangeAspect="1" noChangeArrowheads="1"/>
              </p:cNvSpPr>
              <p:nvPr/>
            </p:nvSpPr>
            <p:spPr bwMode="auto">
              <a:xfrm>
                <a:off x="2448" y="2752"/>
                <a:ext cx="336" cy="16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502" name="Rectangle 166"/>
              <p:cNvSpPr>
                <a:spLocks noChangeAspect="1" noChangeArrowheads="1"/>
              </p:cNvSpPr>
              <p:nvPr/>
            </p:nvSpPr>
            <p:spPr bwMode="auto">
              <a:xfrm>
                <a:off x="2464" y="2776"/>
                <a:ext cx="320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503" name="Rectangle 167"/>
            <p:cNvSpPr>
              <a:spLocks noChangeAspect="1" noChangeArrowheads="1"/>
            </p:cNvSpPr>
            <p:nvPr/>
          </p:nvSpPr>
          <p:spPr bwMode="auto">
            <a:xfrm>
              <a:off x="2533" y="2739"/>
              <a:ext cx="1005" cy="2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Holborn Motors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Lynch Properties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Yellow Partridge 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Zeta Systems</a:t>
              </a:r>
            </a:p>
          </p:txBody>
        </p:sp>
        <p:sp>
          <p:nvSpPr>
            <p:cNvPr id="142504" name="Rectangle 168"/>
            <p:cNvSpPr>
              <a:spLocks noChangeAspect="1" noChangeArrowheads="1"/>
            </p:cNvSpPr>
            <p:nvPr/>
          </p:nvSpPr>
          <p:spPr bwMode="auto">
            <a:xfrm>
              <a:off x="3488" y="2743"/>
              <a:ext cx="50" cy="248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306" name="Group 169"/>
            <p:cNvGrpSpPr>
              <a:grpSpLocks noChangeAspect="1"/>
            </p:cNvGrpSpPr>
            <p:nvPr/>
          </p:nvGrpSpPr>
          <p:grpSpPr bwMode="auto">
            <a:xfrm>
              <a:off x="3451" y="2743"/>
              <a:ext cx="116" cy="159"/>
              <a:chOff x="2284" y="1832"/>
              <a:chExt cx="839" cy="624"/>
            </a:xfrm>
          </p:grpSpPr>
          <p:grpSp>
            <p:nvGrpSpPr>
              <p:cNvPr id="307" name="Group 170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507" name="Rectangle 171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08" name="Rectangle 172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09" name="Rectangle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510" name="Text Box 174"/>
              <p:cNvSpPr txBox="1">
                <a:spLocks noChangeAspect="1" noChangeArrowheads="1"/>
              </p:cNvSpPr>
              <p:nvPr/>
            </p:nvSpPr>
            <p:spPr bwMode="auto">
              <a:xfrm>
                <a:off x="2284" y="2000"/>
                <a:ext cx="839" cy="4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42511" name="AutoShape 175"/>
            <p:cNvSpPr>
              <a:spLocks noChangeAspect="1" noChangeArrowheads="1"/>
            </p:cNvSpPr>
            <p:nvPr/>
          </p:nvSpPr>
          <p:spPr bwMode="auto">
            <a:xfrm>
              <a:off x="3491" y="2751"/>
              <a:ext cx="40" cy="3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308" name="Group 176"/>
            <p:cNvGrpSpPr>
              <a:grpSpLocks noChangeAspect="1"/>
            </p:cNvGrpSpPr>
            <p:nvPr/>
          </p:nvGrpSpPr>
          <p:grpSpPr bwMode="auto">
            <a:xfrm>
              <a:off x="3451" y="2901"/>
              <a:ext cx="116" cy="159"/>
              <a:chOff x="2284" y="1832"/>
              <a:chExt cx="839" cy="623"/>
            </a:xfrm>
          </p:grpSpPr>
          <p:grpSp>
            <p:nvGrpSpPr>
              <p:cNvPr id="309" name="Group 177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514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15" name="Rectangle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16" name="Rectangle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517" name="Text Box 181"/>
              <p:cNvSpPr txBox="1">
                <a:spLocks noChangeAspect="1" noChangeArrowheads="1"/>
              </p:cNvSpPr>
              <p:nvPr/>
            </p:nvSpPr>
            <p:spPr bwMode="auto">
              <a:xfrm>
                <a:off x="2284" y="2000"/>
                <a:ext cx="839" cy="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310" name="Group 182"/>
            <p:cNvGrpSpPr>
              <a:grpSpLocks noChangeAspect="1"/>
            </p:cNvGrpSpPr>
            <p:nvPr/>
          </p:nvGrpSpPr>
          <p:grpSpPr bwMode="auto">
            <a:xfrm>
              <a:off x="3451" y="2948"/>
              <a:ext cx="116" cy="158"/>
              <a:chOff x="4183" y="1625"/>
              <a:chExt cx="183" cy="247"/>
            </a:xfrm>
          </p:grpSpPr>
          <p:grpSp>
            <p:nvGrpSpPr>
              <p:cNvPr id="311" name="Group 183"/>
              <p:cNvGrpSpPr>
                <a:grpSpLocks noChangeAspect="1"/>
              </p:cNvGrpSpPr>
              <p:nvPr/>
            </p:nvGrpSpPr>
            <p:grpSpPr bwMode="auto">
              <a:xfrm>
                <a:off x="4183" y="1625"/>
                <a:ext cx="183" cy="247"/>
                <a:chOff x="2284" y="1832"/>
                <a:chExt cx="839" cy="617"/>
              </a:xfrm>
            </p:grpSpPr>
            <p:grpSp>
              <p:nvGrpSpPr>
                <p:cNvPr id="312" name="Group 184"/>
                <p:cNvGrpSpPr>
                  <a:grpSpLocks noChangeAspect="1"/>
                </p:cNvGrpSpPr>
                <p:nvPr/>
              </p:nvGrpSpPr>
              <p:grpSpPr bwMode="auto">
                <a:xfrm>
                  <a:off x="2552" y="1832"/>
                  <a:ext cx="360" cy="192"/>
                  <a:chOff x="2448" y="2752"/>
                  <a:chExt cx="360" cy="192"/>
                </a:xfrm>
              </p:grpSpPr>
              <p:sp>
                <p:nvSpPr>
                  <p:cNvPr id="142521" name="Rectangle 1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6" y="2752"/>
                    <a:ext cx="352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522" name="Rectangle 1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8" y="2752"/>
                    <a:ext cx="336" cy="168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523" name="Rectangle 1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4" y="2776"/>
                    <a:ext cx="320" cy="14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42524" name="Text Box 18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84" y="1997"/>
                  <a:ext cx="839" cy="4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42525" name="AutoShape 189"/>
              <p:cNvSpPr>
                <a:spLocks noChangeAspect="1" noChangeArrowheads="1"/>
              </p:cNvSpPr>
              <p:nvPr/>
            </p:nvSpPr>
            <p:spPr bwMode="auto">
              <a:xfrm flipV="1">
                <a:off x="4248" y="1644"/>
                <a:ext cx="63" cy="4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526" name="Text Box 190"/>
            <p:cNvSpPr txBox="1">
              <a:spLocks noChangeAspect="1" noChangeArrowheads="1"/>
            </p:cNvSpPr>
            <p:nvPr/>
          </p:nvSpPr>
          <p:spPr bwMode="auto">
            <a:xfrm>
              <a:off x="2197" y="2750"/>
              <a:ext cx="253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Client:</a:t>
              </a:r>
            </a:p>
          </p:txBody>
        </p:sp>
        <p:sp>
          <p:nvSpPr>
            <p:cNvPr id="142527" name="Text Box 191"/>
            <p:cNvSpPr txBox="1">
              <a:spLocks noChangeAspect="1" noChangeArrowheads="1"/>
            </p:cNvSpPr>
            <p:nvPr/>
          </p:nvSpPr>
          <p:spPr bwMode="auto">
            <a:xfrm>
              <a:off x="2545" y="2876"/>
              <a:ext cx="940" cy="58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72000"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 sz="600">
                  <a:solidFill>
                    <a:schemeClr val="bg1"/>
                  </a:solidFill>
                  <a:latin typeface="Arial" charset="0"/>
                </a:rPr>
                <a:t>Yellow Partridge</a:t>
              </a:r>
            </a:p>
          </p:txBody>
        </p:sp>
        <p:sp>
          <p:nvSpPr>
            <p:cNvPr id="142528" name="Rectangle 192"/>
            <p:cNvSpPr>
              <a:spLocks noChangeAspect="1" noChangeArrowheads="1"/>
            </p:cNvSpPr>
            <p:nvPr/>
          </p:nvSpPr>
          <p:spPr bwMode="auto">
            <a:xfrm>
              <a:off x="3916" y="2587"/>
              <a:ext cx="1825" cy="938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2529" name="Rectangle 193"/>
            <p:cNvSpPr>
              <a:spLocks noChangeAspect="1" noChangeArrowheads="1"/>
            </p:cNvSpPr>
            <p:nvPr/>
          </p:nvSpPr>
          <p:spPr bwMode="auto">
            <a:xfrm>
              <a:off x="3911" y="2587"/>
              <a:ext cx="1821" cy="928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2530" name="Rectangle 194"/>
            <p:cNvSpPr>
              <a:spLocks noChangeAspect="1" noChangeArrowheads="1"/>
            </p:cNvSpPr>
            <p:nvPr/>
          </p:nvSpPr>
          <p:spPr bwMode="auto">
            <a:xfrm>
              <a:off x="3927" y="2597"/>
              <a:ext cx="1805" cy="62"/>
            </a:xfrm>
            <a:prstGeom prst="rect">
              <a:avLst/>
            </a:prstGeom>
            <a:solidFill>
              <a:srgbClr val="0000C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2531" name="Rectangle 195"/>
            <p:cNvSpPr>
              <a:spLocks noChangeAspect="1" noChangeArrowheads="1"/>
            </p:cNvSpPr>
            <p:nvPr/>
          </p:nvSpPr>
          <p:spPr bwMode="auto">
            <a:xfrm>
              <a:off x="3927" y="2663"/>
              <a:ext cx="1805" cy="857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2532" name="Rectangle 196"/>
            <p:cNvSpPr>
              <a:spLocks noChangeAspect="1" noChangeArrowheads="1"/>
            </p:cNvSpPr>
            <p:nvPr/>
          </p:nvSpPr>
          <p:spPr bwMode="auto">
            <a:xfrm>
              <a:off x="4482" y="3020"/>
              <a:ext cx="1005" cy="2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Spring Jewellery Campaign 2003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Spring Jewellery Campaign 2004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Spring Jewellery Campaign 2005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Summer Collection 2004 </a:t>
              </a:r>
            </a:p>
          </p:txBody>
        </p:sp>
        <p:grpSp>
          <p:nvGrpSpPr>
            <p:cNvPr id="313" name="Group 197"/>
            <p:cNvGrpSpPr>
              <a:grpSpLocks noChangeAspect="1"/>
            </p:cNvGrpSpPr>
            <p:nvPr/>
          </p:nvGrpSpPr>
          <p:grpSpPr bwMode="auto">
            <a:xfrm>
              <a:off x="4513" y="3337"/>
              <a:ext cx="229" cy="122"/>
              <a:chOff x="2448" y="2752"/>
              <a:chExt cx="360" cy="192"/>
            </a:xfrm>
          </p:grpSpPr>
          <p:sp>
            <p:nvSpPr>
              <p:cNvPr id="142534" name="Rectangle 198"/>
              <p:cNvSpPr>
                <a:spLocks noChangeAspect="1" noChangeArrowheads="1"/>
              </p:cNvSpPr>
              <p:nvPr/>
            </p:nvSpPr>
            <p:spPr bwMode="auto">
              <a:xfrm>
                <a:off x="2456" y="2752"/>
                <a:ext cx="352" cy="192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535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2448" y="2752"/>
                <a:ext cx="336" cy="168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536" name="Rectangle 200"/>
              <p:cNvSpPr>
                <a:spLocks noChangeAspect="1" noChangeArrowheads="1"/>
              </p:cNvSpPr>
              <p:nvPr/>
            </p:nvSpPr>
            <p:spPr bwMode="auto">
              <a:xfrm>
                <a:off x="2464" y="2776"/>
                <a:ext cx="320" cy="144"/>
              </a:xfrm>
              <a:prstGeom prst="rect">
                <a:avLst/>
              </a:prstGeom>
              <a:solidFill>
                <a:schemeClr val="fol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537" name="Text Box 201"/>
            <p:cNvSpPr txBox="1">
              <a:spLocks noChangeAspect="1" noChangeArrowheads="1"/>
            </p:cNvSpPr>
            <p:nvPr/>
          </p:nvSpPr>
          <p:spPr bwMode="auto">
            <a:xfrm>
              <a:off x="4523" y="3330"/>
              <a:ext cx="185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OK</a:t>
              </a:r>
            </a:p>
          </p:txBody>
        </p:sp>
        <p:grpSp>
          <p:nvGrpSpPr>
            <p:cNvPr id="314" name="Group 202"/>
            <p:cNvGrpSpPr>
              <a:grpSpLocks noChangeAspect="1"/>
            </p:cNvGrpSpPr>
            <p:nvPr/>
          </p:nvGrpSpPr>
          <p:grpSpPr bwMode="auto">
            <a:xfrm>
              <a:off x="4849" y="3337"/>
              <a:ext cx="230" cy="122"/>
              <a:chOff x="2448" y="2752"/>
              <a:chExt cx="360" cy="192"/>
            </a:xfrm>
          </p:grpSpPr>
          <p:sp>
            <p:nvSpPr>
              <p:cNvPr id="142539" name="Rectangle 203"/>
              <p:cNvSpPr>
                <a:spLocks noChangeAspect="1" noChangeArrowheads="1"/>
              </p:cNvSpPr>
              <p:nvPr/>
            </p:nvSpPr>
            <p:spPr bwMode="auto">
              <a:xfrm>
                <a:off x="2456" y="2752"/>
                <a:ext cx="352" cy="192"/>
              </a:xfrm>
              <a:prstGeom prst="rect">
                <a:avLst/>
              </a:prstGeom>
              <a:solidFill>
                <a:schemeClr val="bg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540" name="Rectangle 204"/>
              <p:cNvSpPr>
                <a:spLocks noChangeAspect="1" noChangeArrowheads="1"/>
              </p:cNvSpPr>
              <p:nvPr/>
            </p:nvSpPr>
            <p:spPr bwMode="auto">
              <a:xfrm>
                <a:off x="2448" y="2752"/>
                <a:ext cx="336" cy="168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541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2464" y="2776"/>
                <a:ext cx="320" cy="144"/>
              </a:xfrm>
              <a:prstGeom prst="rect">
                <a:avLst/>
              </a:prstGeom>
              <a:solidFill>
                <a:schemeClr val="fol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542" name="Text Box 206"/>
            <p:cNvSpPr txBox="1">
              <a:spLocks noChangeAspect="1" noChangeArrowheads="1"/>
            </p:cNvSpPr>
            <p:nvPr/>
          </p:nvSpPr>
          <p:spPr bwMode="auto">
            <a:xfrm>
              <a:off x="4849" y="3330"/>
              <a:ext cx="204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Quit</a:t>
              </a:r>
            </a:p>
          </p:txBody>
        </p:sp>
        <p:sp>
          <p:nvSpPr>
            <p:cNvPr id="142543" name="Rectangle 207"/>
            <p:cNvSpPr>
              <a:spLocks noChangeAspect="1" noChangeArrowheads="1"/>
            </p:cNvSpPr>
            <p:nvPr/>
          </p:nvSpPr>
          <p:spPr bwMode="auto">
            <a:xfrm>
              <a:off x="5437" y="3023"/>
              <a:ext cx="50" cy="2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315" name="Group 208"/>
            <p:cNvGrpSpPr>
              <a:grpSpLocks noChangeAspect="1"/>
            </p:cNvGrpSpPr>
            <p:nvPr/>
          </p:nvGrpSpPr>
          <p:grpSpPr bwMode="auto">
            <a:xfrm>
              <a:off x="5400" y="3023"/>
              <a:ext cx="116" cy="157"/>
              <a:chOff x="2285" y="1832"/>
              <a:chExt cx="839" cy="614"/>
            </a:xfrm>
          </p:grpSpPr>
          <p:grpSp>
            <p:nvGrpSpPr>
              <p:cNvPr id="316" name="Group 209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546" name="Rectangle 210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47" name="Rectangle 211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48" name="Rectangle 212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549" name="Text Box 213"/>
              <p:cNvSpPr txBox="1">
                <a:spLocks noChangeAspect="1" noChangeArrowheads="1"/>
              </p:cNvSpPr>
              <p:nvPr/>
            </p:nvSpPr>
            <p:spPr bwMode="auto">
              <a:xfrm>
                <a:off x="2285" y="1992"/>
                <a:ext cx="839" cy="4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42550" name="AutoShape 214"/>
            <p:cNvSpPr>
              <a:spLocks noChangeAspect="1" noChangeArrowheads="1"/>
            </p:cNvSpPr>
            <p:nvPr/>
          </p:nvSpPr>
          <p:spPr bwMode="auto">
            <a:xfrm>
              <a:off x="5440" y="3032"/>
              <a:ext cx="40" cy="3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317" name="Group 215"/>
            <p:cNvGrpSpPr>
              <a:grpSpLocks noChangeAspect="1"/>
            </p:cNvGrpSpPr>
            <p:nvPr/>
          </p:nvGrpSpPr>
          <p:grpSpPr bwMode="auto">
            <a:xfrm>
              <a:off x="5400" y="3147"/>
              <a:ext cx="116" cy="159"/>
              <a:chOff x="2285" y="1832"/>
              <a:chExt cx="839" cy="623"/>
            </a:xfrm>
          </p:grpSpPr>
          <p:grpSp>
            <p:nvGrpSpPr>
              <p:cNvPr id="318" name="Group 216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553" name="Rectangle 217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54" name="Rectangle 218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55" name="Rectangle 219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556" name="Text Box 220"/>
              <p:cNvSpPr txBox="1">
                <a:spLocks noChangeAspect="1" noChangeArrowheads="1"/>
              </p:cNvSpPr>
              <p:nvPr/>
            </p:nvSpPr>
            <p:spPr bwMode="auto">
              <a:xfrm>
                <a:off x="2285" y="2000"/>
                <a:ext cx="839" cy="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319" name="Group 221"/>
            <p:cNvGrpSpPr>
              <a:grpSpLocks noChangeAspect="1"/>
            </p:cNvGrpSpPr>
            <p:nvPr/>
          </p:nvGrpSpPr>
          <p:grpSpPr bwMode="auto">
            <a:xfrm>
              <a:off x="5400" y="3230"/>
              <a:ext cx="116" cy="158"/>
              <a:chOff x="4183" y="1625"/>
              <a:chExt cx="183" cy="248"/>
            </a:xfrm>
          </p:grpSpPr>
          <p:grpSp>
            <p:nvGrpSpPr>
              <p:cNvPr id="142336" name="Group 222"/>
              <p:cNvGrpSpPr>
                <a:grpSpLocks noChangeAspect="1"/>
              </p:cNvGrpSpPr>
              <p:nvPr/>
            </p:nvGrpSpPr>
            <p:grpSpPr bwMode="auto">
              <a:xfrm>
                <a:off x="4183" y="1625"/>
                <a:ext cx="183" cy="248"/>
                <a:chOff x="2285" y="1832"/>
                <a:chExt cx="838" cy="619"/>
              </a:xfrm>
            </p:grpSpPr>
            <p:grpSp>
              <p:nvGrpSpPr>
                <p:cNvPr id="142337" name="Group 223"/>
                <p:cNvGrpSpPr>
                  <a:grpSpLocks noChangeAspect="1"/>
                </p:cNvGrpSpPr>
                <p:nvPr/>
              </p:nvGrpSpPr>
              <p:grpSpPr bwMode="auto">
                <a:xfrm>
                  <a:off x="2552" y="1832"/>
                  <a:ext cx="360" cy="192"/>
                  <a:chOff x="2448" y="2752"/>
                  <a:chExt cx="360" cy="192"/>
                </a:xfrm>
              </p:grpSpPr>
              <p:sp>
                <p:nvSpPr>
                  <p:cNvPr id="142560" name="Rectangle 2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6" y="2752"/>
                    <a:ext cx="352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561" name="Rectangle 2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8" y="2752"/>
                    <a:ext cx="336" cy="168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562" name="Rectangle 2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4" y="2776"/>
                    <a:ext cx="320" cy="14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42563" name="Text Box 22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85" y="1997"/>
                  <a:ext cx="838" cy="45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42564" name="AutoShape 228"/>
              <p:cNvSpPr>
                <a:spLocks noChangeAspect="1" noChangeArrowheads="1"/>
              </p:cNvSpPr>
              <p:nvPr/>
            </p:nvSpPr>
            <p:spPr bwMode="auto">
              <a:xfrm flipV="1">
                <a:off x="4248" y="1644"/>
                <a:ext cx="63" cy="4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565" name="Text Box 229"/>
            <p:cNvSpPr txBox="1">
              <a:spLocks noChangeAspect="1" noChangeArrowheads="1"/>
            </p:cNvSpPr>
            <p:nvPr/>
          </p:nvSpPr>
          <p:spPr bwMode="auto">
            <a:xfrm>
              <a:off x="4138" y="3042"/>
              <a:ext cx="350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Campaign:</a:t>
              </a:r>
            </a:p>
          </p:txBody>
        </p:sp>
        <p:sp>
          <p:nvSpPr>
            <p:cNvPr id="142566" name="Text Box 230"/>
            <p:cNvSpPr txBox="1">
              <a:spLocks noChangeAspect="1" noChangeArrowheads="1"/>
            </p:cNvSpPr>
            <p:nvPr/>
          </p:nvSpPr>
          <p:spPr bwMode="auto">
            <a:xfrm>
              <a:off x="3979" y="2561"/>
              <a:ext cx="549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bg1"/>
                  </a:solidFill>
                  <a:latin typeface="Arial" charset="0"/>
                </a:rPr>
                <a:t>Campaign Selection</a:t>
              </a:r>
            </a:p>
          </p:txBody>
        </p:sp>
        <p:grpSp>
          <p:nvGrpSpPr>
            <p:cNvPr id="142340" name="Group 231"/>
            <p:cNvGrpSpPr>
              <a:grpSpLocks noChangeAspect="1"/>
            </p:cNvGrpSpPr>
            <p:nvPr/>
          </p:nvGrpSpPr>
          <p:grpSpPr bwMode="auto">
            <a:xfrm>
              <a:off x="5641" y="2603"/>
              <a:ext cx="116" cy="156"/>
              <a:chOff x="2289" y="1832"/>
              <a:chExt cx="835" cy="610"/>
            </a:xfrm>
          </p:grpSpPr>
          <p:grpSp>
            <p:nvGrpSpPr>
              <p:cNvPr id="142346" name="Group 232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569" name="Rectangle 233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70" name="Rectangle 234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71" name="Rectangle 235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572" name="Text Box 236"/>
              <p:cNvSpPr txBox="1">
                <a:spLocks noChangeAspect="1" noChangeArrowheads="1"/>
              </p:cNvSpPr>
              <p:nvPr/>
            </p:nvSpPr>
            <p:spPr bwMode="auto">
              <a:xfrm>
                <a:off x="2289" y="2024"/>
                <a:ext cx="835" cy="4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5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42351" name="Group 237"/>
            <p:cNvGrpSpPr>
              <a:grpSpLocks noChangeAspect="1"/>
            </p:cNvGrpSpPr>
            <p:nvPr/>
          </p:nvGrpSpPr>
          <p:grpSpPr bwMode="auto">
            <a:xfrm>
              <a:off x="5581" y="2603"/>
              <a:ext cx="116" cy="157"/>
              <a:chOff x="2284" y="1832"/>
              <a:chExt cx="835" cy="614"/>
            </a:xfrm>
          </p:grpSpPr>
          <p:grpSp>
            <p:nvGrpSpPr>
              <p:cNvPr id="142357" name="Group 238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575" name="Rectangle 239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76" name="Rectangle 240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77" name="Rectangle 241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578" name="Text Box 242"/>
              <p:cNvSpPr txBox="1">
                <a:spLocks noChangeAspect="1" noChangeArrowheads="1"/>
              </p:cNvSpPr>
              <p:nvPr/>
            </p:nvSpPr>
            <p:spPr bwMode="auto">
              <a:xfrm>
                <a:off x="2284" y="1992"/>
                <a:ext cx="835" cy="4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42358" name="Group 243"/>
            <p:cNvGrpSpPr>
              <a:grpSpLocks noChangeAspect="1"/>
            </p:cNvGrpSpPr>
            <p:nvPr/>
          </p:nvGrpSpPr>
          <p:grpSpPr bwMode="auto">
            <a:xfrm>
              <a:off x="5522" y="2603"/>
              <a:ext cx="116" cy="157"/>
              <a:chOff x="2284" y="1832"/>
              <a:chExt cx="839" cy="614"/>
            </a:xfrm>
          </p:grpSpPr>
          <p:grpSp>
            <p:nvGrpSpPr>
              <p:cNvPr id="142364" name="Group 244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581" name="Rectangle 245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82" name="Rectangle 246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83" name="Rectangle 247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584" name="Text Box 248"/>
              <p:cNvSpPr txBox="1">
                <a:spLocks noChangeAspect="1" noChangeArrowheads="1"/>
              </p:cNvSpPr>
              <p:nvPr/>
            </p:nvSpPr>
            <p:spPr bwMode="auto">
              <a:xfrm>
                <a:off x="2284" y="1992"/>
                <a:ext cx="839" cy="4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42365" name="Group 249"/>
            <p:cNvGrpSpPr>
              <a:grpSpLocks noChangeAspect="1"/>
            </p:cNvGrpSpPr>
            <p:nvPr/>
          </p:nvGrpSpPr>
          <p:grpSpPr bwMode="auto">
            <a:xfrm>
              <a:off x="5690" y="2615"/>
              <a:ext cx="26" cy="26"/>
              <a:chOff x="4401" y="702"/>
              <a:chExt cx="42" cy="39"/>
            </a:xfrm>
          </p:grpSpPr>
          <p:sp>
            <p:nvSpPr>
              <p:cNvPr id="142586" name="Line 250"/>
              <p:cNvSpPr>
                <a:spLocks noChangeAspect="1" noChangeShapeType="1"/>
              </p:cNvSpPr>
              <p:nvPr/>
            </p:nvSpPr>
            <p:spPr bwMode="auto">
              <a:xfrm>
                <a:off x="4401" y="702"/>
                <a:ext cx="42" cy="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587" name="Line 251"/>
              <p:cNvSpPr>
                <a:spLocks noChangeAspect="1" noChangeShapeType="1"/>
              </p:cNvSpPr>
              <p:nvPr/>
            </p:nvSpPr>
            <p:spPr bwMode="auto">
              <a:xfrm flipH="1">
                <a:off x="4401" y="702"/>
                <a:ext cx="42" cy="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grpSp>
          <p:nvGrpSpPr>
            <p:cNvPr id="142366" name="Group 252"/>
            <p:cNvGrpSpPr>
              <a:grpSpLocks noChangeAspect="1"/>
            </p:cNvGrpSpPr>
            <p:nvPr/>
          </p:nvGrpSpPr>
          <p:grpSpPr bwMode="auto">
            <a:xfrm>
              <a:off x="5624" y="2614"/>
              <a:ext cx="37" cy="28"/>
              <a:chOff x="4578" y="744"/>
              <a:chExt cx="63" cy="47"/>
            </a:xfrm>
          </p:grpSpPr>
          <p:grpSp>
            <p:nvGrpSpPr>
              <p:cNvPr id="142374" name="Group 253"/>
              <p:cNvGrpSpPr>
                <a:grpSpLocks noChangeAspect="1"/>
              </p:cNvGrpSpPr>
              <p:nvPr/>
            </p:nvGrpSpPr>
            <p:grpSpPr bwMode="auto">
              <a:xfrm>
                <a:off x="4587" y="744"/>
                <a:ext cx="54" cy="32"/>
                <a:chOff x="4587" y="744"/>
                <a:chExt cx="54" cy="32"/>
              </a:xfrm>
            </p:grpSpPr>
            <p:sp>
              <p:nvSpPr>
                <p:cNvPr id="142590" name="Rectangle 254"/>
                <p:cNvSpPr>
                  <a:spLocks noChangeAspect="1" noChangeArrowheads="1"/>
                </p:cNvSpPr>
                <p:nvPr/>
              </p:nvSpPr>
              <p:spPr bwMode="auto">
                <a:xfrm>
                  <a:off x="4587" y="744"/>
                  <a:ext cx="50" cy="32"/>
                </a:xfrm>
                <a:prstGeom prst="rect">
                  <a:avLst/>
                </a:prstGeom>
                <a:solidFill>
                  <a:schemeClr val="folHlink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91" name="Line 255"/>
                <p:cNvSpPr>
                  <a:spLocks noChangeAspect="1" noChangeShapeType="1"/>
                </p:cNvSpPr>
                <p:nvPr/>
              </p:nvSpPr>
              <p:spPr bwMode="auto">
                <a:xfrm>
                  <a:off x="4590" y="747"/>
                  <a:ext cx="5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42375" name="Group 256"/>
              <p:cNvGrpSpPr>
                <a:grpSpLocks noChangeAspect="1"/>
              </p:cNvGrpSpPr>
              <p:nvPr/>
            </p:nvGrpSpPr>
            <p:grpSpPr bwMode="auto">
              <a:xfrm>
                <a:off x="4578" y="759"/>
                <a:ext cx="54" cy="32"/>
                <a:chOff x="4587" y="744"/>
                <a:chExt cx="54" cy="32"/>
              </a:xfrm>
            </p:grpSpPr>
            <p:sp>
              <p:nvSpPr>
                <p:cNvPr id="142593" name="Rectangle 257"/>
                <p:cNvSpPr>
                  <a:spLocks noChangeAspect="1" noChangeArrowheads="1"/>
                </p:cNvSpPr>
                <p:nvPr/>
              </p:nvSpPr>
              <p:spPr bwMode="auto">
                <a:xfrm>
                  <a:off x="4587" y="744"/>
                  <a:ext cx="50" cy="32"/>
                </a:xfrm>
                <a:prstGeom prst="rect">
                  <a:avLst/>
                </a:prstGeom>
                <a:solidFill>
                  <a:schemeClr val="folHlink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594" name="Line 258"/>
                <p:cNvSpPr>
                  <a:spLocks noChangeAspect="1" noChangeShapeType="1"/>
                </p:cNvSpPr>
                <p:nvPr/>
              </p:nvSpPr>
              <p:spPr bwMode="auto">
                <a:xfrm>
                  <a:off x="4590" y="747"/>
                  <a:ext cx="51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42595" name="Line 259"/>
            <p:cNvSpPr>
              <a:spLocks noChangeAspect="1" noChangeShapeType="1"/>
            </p:cNvSpPr>
            <p:nvPr/>
          </p:nvSpPr>
          <p:spPr bwMode="auto">
            <a:xfrm>
              <a:off x="5568" y="2637"/>
              <a:ext cx="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142380" name="Group 260"/>
            <p:cNvGrpSpPr>
              <a:grpSpLocks noChangeAspect="1"/>
            </p:cNvGrpSpPr>
            <p:nvPr/>
          </p:nvGrpSpPr>
          <p:grpSpPr bwMode="auto">
            <a:xfrm>
              <a:off x="3933" y="2602"/>
              <a:ext cx="50" cy="49"/>
              <a:chOff x="2448" y="2752"/>
              <a:chExt cx="360" cy="192"/>
            </a:xfrm>
          </p:grpSpPr>
          <p:sp>
            <p:nvSpPr>
              <p:cNvPr id="142597" name="Rectangle 261"/>
              <p:cNvSpPr>
                <a:spLocks noChangeAspect="1" noChangeArrowheads="1"/>
              </p:cNvSpPr>
              <p:nvPr/>
            </p:nvSpPr>
            <p:spPr bwMode="auto">
              <a:xfrm>
                <a:off x="2456" y="2752"/>
                <a:ext cx="352" cy="192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598" name="Rectangle 262"/>
              <p:cNvSpPr>
                <a:spLocks noChangeAspect="1" noChangeArrowheads="1"/>
              </p:cNvSpPr>
              <p:nvPr/>
            </p:nvSpPr>
            <p:spPr bwMode="auto">
              <a:xfrm>
                <a:off x="2448" y="2752"/>
                <a:ext cx="336" cy="16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  <p:sp>
            <p:nvSpPr>
              <p:cNvPr id="142599" name="Rectangle 263"/>
              <p:cNvSpPr>
                <a:spLocks noChangeAspect="1" noChangeArrowheads="1"/>
              </p:cNvSpPr>
              <p:nvPr/>
            </p:nvSpPr>
            <p:spPr bwMode="auto">
              <a:xfrm>
                <a:off x="2464" y="2776"/>
                <a:ext cx="320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600" name="Rectangle 264"/>
            <p:cNvSpPr>
              <a:spLocks noChangeAspect="1" noChangeArrowheads="1"/>
            </p:cNvSpPr>
            <p:nvPr/>
          </p:nvSpPr>
          <p:spPr bwMode="auto">
            <a:xfrm>
              <a:off x="4482" y="2740"/>
              <a:ext cx="1005" cy="2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Holborn Motors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Lynch Properties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Yellow Partridge </a:t>
              </a:r>
            </a:p>
            <a:p>
              <a:pPr algn="l"/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Zeta Systems</a:t>
              </a:r>
            </a:p>
          </p:txBody>
        </p:sp>
        <p:sp>
          <p:nvSpPr>
            <p:cNvPr id="142601" name="Rectangle 265"/>
            <p:cNvSpPr>
              <a:spLocks noChangeAspect="1" noChangeArrowheads="1"/>
            </p:cNvSpPr>
            <p:nvPr/>
          </p:nvSpPr>
          <p:spPr bwMode="auto">
            <a:xfrm>
              <a:off x="5437" y="2744"/>
              <a:ext cx="50" cy="248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142381" name="Group 266"/>
            <p:cNvGrpSpPr>
              <a:grpSpLocks noChangeAspect="1"/>
            </p:cNvGrpSpPr>
            <p:nvPr/>
          </p:nvGrpSpPr>
          <p:grpSpPr bwMode="auto">
            <a:xfrm>
              <a:off x="5400" y="2744"/>
              <a:ext cx="116" cy="159"/>
              <a:chOff x="2284" y="1832"/>
              <a:chExt cx="839" cy="624"/>
            </a:xfrm>
          </p:grpSpPr>
          <p:grpSp>
            <p:nvGrpSpPr>
              <p:cNvPr id="142386" name="Group 267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604" name="Rectangle 268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605" name="Rectangle 269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606" name="Rectangle 270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607" name="Text Box 271"/>
              <p:cNvSpPr txBox="1">
                <a:spLocks noChangeAspect="1" noChangeArrowheads="1"/>
              </p:cNvSpPr>
              <p:nvPr/>
            </p:nvSpPr>
            <p:spPr bwMode="auto">
              <a:xfrm>
                <a:off x="2284" y="2000"/>
                <a:ext cx="839" cy="4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42608" name="AutoShape 272"/>
            <p:cNvSpPr>
              <a:spLocks noChangeAspect="1" noChangeArrowheads="1"/>
            </p:cNvSpPr>
            <p:nvPr/>
          </p:nvSpPr>
          <p:spPr bwMode="auto">
            <a:xfrm>
              <a:off x="5440" y="2752"/>
              <a:ext cx="40" cy="3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GB"/>
            </a:p>
          </p:txBody>
        </p:sp>
        <p:grpSp>
          <p:nvGrpSpPr>
            <p:cNvPr id="142387" name="Group 273"/>
            <p:cNvGrpSpPr>
              <a:grpSpLocks noChangeAspect="1"/>
            </p:cNvGrpSpPr>
            <p:nvPr/>
          </p:nvGrpSpPr>
          <p:grpSpPr bwMode="auto">
            <a:xfrm>
              <a:off x="5400" y="2902"/>
              <a:ext cx="116" cy="159"/>
              <a:chOff x="2284" y="1832"/>
              <a:chExt cx="839" cy="623"/>
            </a:xfrm>
          </p:grpSpPr>
          <p:grpSp>
            <p:nvGrpSpPr>
              <p:cNvPr id="142392" name="Group 274"/>
              <p:cNvGrpSpPr>
                <a:grpSpLocks noChangeAspect="1"/>
              </p:cNvGrpSpPr>
              <p:nvPr/>
            </p:nvGrpSpPr>
            <p:grpSpPr bwMode="auto">
              <a:xfrm>
                <a:off x="2552" y="1832"/>
                <a:ext cx="360" cy="192"/>
                <a:chOff x="2448" y="2752"/>
                <a:chExt cx="360" cy="192"/>
              </a:xfrm>
            </p:grpSpPr>
            <p:sp>
              <p:nvSpPr>
                <p:cNvPr id="142611" name="Rectangle 275"/>
                <p:cNvSpPr>
                  <a:spLocks noChangeAspect="1" noChangeArrowheads="1"/>
                </p:cNvSpPr>
                <p:nvPr/>
              </p:nvSpPr>
              <p:spPr bwMode="auto">
                <a:xfrm>
                  <a:off x="2456" y="2752"/>
                  <a:ext cx="352" cy="19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612" name="Rectangle 276"/>
                <p:cNvSpPr>
                  <a:spLocks noChangeAspect="1" noChangeArrowheads="1"/>
                </p:cNvSpPr>
                <p:nvPr/>
              </p:nvSpPr>
              <p:spPr bwMode="auto">
                <a:xfrm>
                  <a:off x="2448" y="2752"/>
                  <a:ext cx="336" cy="168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  <p:sp>
              <p:nvSpPr>
                <p:cNvPr id="142613" name="Rectangle 277"/>
                <p:cNvSpPr>
                  <a:spLocks noChangeAspect="1" noChangeArrowheads="1"/>
                </p:cNvSpPr>
                <p:nvPr/>
              </p:nvSpPr>
              <p:spPr bwMode="auto">
                <a:xfrm>
                  <a:off x="2464" y="2776"/>
                  <a:ext cx="320" cy="14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rot="10800000"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2614" name="Text Box 278"/>
              <p:cNvSpPr txBox="1">
                <a:spLocks noChangeAspect="1" noChangeArrowheads="1"/>
              </p:cNvSpPr>
              <p:nvPr/>
            </p:nvSpPr>
            <p:spPr bwMode="auto">
              <a:xfrm>
                <a:off x="2284" y="2000"/>
                <a:ext cx="839" cy="4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42395" name="Group 279"/>
            <p:cNvGrpSpPr>
              <a:grpSpLocks noChangeAspect="1"/>
            </p:cNvGrpSpPr>
            <p:nvPr/>
          </p:nvGrpSpPr>
          <p:grpSpPr bwMode="auto">
            <a:xfrm>
              <a:off x="5400" y="2949"/>
              <a:ext cx="116" cy="160"/>
              <a:chOff x="4183" y="1625"/>
              <a:chExt cx="183" cy="251"/>
            </a:xfrm>
          </p:grpSpPr>
          <p:grpSp>
            <p:nvGrpSpPr>
              <p:cNvPr id="142396" name="Group 280"/>
              <p:cNvGrpSpPr>
                <a:grpSpLocks noChangeAspect="1"/>
              </p:cNvGrpSpPr>
              <p:nvPr/>
            </p:nvGrpSpPr>
            <p:grpSpPr bwMode="auto">
              <a:xfrm>
                <a:off x="4183" y="1625"/>
                <a:ext cx="183" cy="251"/>
                <a:chOff x="2284" y="1832"/>
                <a:chExt cx="839" cy="627"/>
              </a:xfrm>
            </p:grpSpPr>
            <p:grpSp>
              <p:nvGrpSpPr>
                <p:cNvPr id="142399" name="Group 281"/>
                <p:cNvGrpSpPr>
                  <a:grpSpLocks noChangeAspect="1"/>
                </p:cNvGrpSpPr>
                <p:nvPr/>
              </p:nvGrpSpPr>
              <p:grpSpPr bwMode="auto">
                <a:xfrm>
                  <a:off x="2552" y="1832"/>
                  <a:ext cx="360" cy="192"/>
                  <a:chOff x="2448" y="2752"/>
                  <a:chExt cx="360" cy="192"/>
                </a:xfrm>
              </p:grpSpPr>
              <p:sp>
                <p:nvSpPr>
                  <p:cNvPr id="142618" name="Rectangle 2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6" y="2752"/>
                    <a:ext cx="352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619" name="Rectangle 2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48" y="2752"/>
                    <a:ext cx="336" cy="168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2620" name="Rectangle 2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4" y="2776"/>
                    <a:ext cx="320" cy="14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42621" name="Text Box 2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84" y="2004"/>
                  <a:ext cx="839" cy="4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6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42622" name="AutoShape 286"/>
              <p:cNvSpPr>
                <a:spLocks noChangeAspect="1" noChangeArrowheads="1"/>
              </p:cNvSpPr>
              <p:nvPr/>
            </p:nvSpPr>
            <p:spPr bwMode="auto">
              <a:xfrm flipV="1">
                <a:off x="4248" y="1644"/>
                <a:ext cx="63" cy="4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GB"/>
              </a:p>
            </p:txBody>
          </p:sp>
        </p:grpSp>
        <p:sp>
          <p:nvSpPr>
            <p:cNvPr id="142623" name="Text Box 287"/>
            <p:cNvSpPr txBox="1">
              <a:spLocks noChangeAspect="1" noChangeArrowheads="1"/>
            </p:cNvSpPr>
            <p:nvPr/>
          </p:nvSpPr>
          <p:spPr bwMode="auto">
            <a:xfrm>
              <a:off x="4146" y="2751"/>
              <a:ext cx="253" cy="1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600">
                  <a:solidFill>
                    <a:schemeClr val="tx1"/>
                  </a:solidFill>
                  <a:latin typeface="Arial" charset="0"/>
                </a:rPr>
                <a:t>Client:</a:t>
              </a:r>
            </a:p>
          </p:txBody>
        </p:sp>
        <p:sp>
          <p:nvSpPr>
            <p:cNvPr id="142624" name="Text Box 288"/>
            <p:cNvSpPr txBox="1">
              <a:spLocks noChangeAspect="1" noChangeArrowheads="1"/>
            </p:cNvSpPr>
            <p:nvPr/>
          </p:nvSpPr>
          <p:spPr bwMode="auto">
            <a:xfrm>
              <a:off x="4494" y="2877"/>
              <a:ext cx="940" cy="58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72000"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 sz="600">
                  <a:solidFill>
                    <a:schemeClr val="bg1"/>
                  </a:solidFill>
                  <a:latin typeface="Arial" charset="0"/>
                </a:rPr>
                <a:t>Yellow Partridge</a:t>
              </a:r>
            </a:p>
          </p:txBody>
        </p:sp>
        <p:sp>
          <p:nvSpPr>
            <p:cNvPr id="142625" name="Text Box 289"/>
            <p:cNvSpPr txBox="1">
              <a:spLocks noChangeAspect="1" noChangeArrowheads="1"/>
            </p:cNvSpPr>
            <p:nvPr/>
          </p:nvSpPr>
          <p:spPr bwMode="auto">
            <a:xfrm>
              <a:off x="4504" y="3148"/>
              <a:ext cx="940" cy="58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72000"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 sz="600">
                  <a:solidFill>
                    <a:schemeClr val="bg1"/>
                  </a:solidFill>
                  <a:latin typeface="Arial" charset="0"/>
                </a:rPr>
                <a:t>Spring Jewellery Campaign 2002</a:t>
              </a:r>
            </a:p>
          </p:txBody>
        </p:sp>
        <p:sp>
          <p:nvSpPr>
            <p:cNvPr id="142626" name="Text Box 290"/>
            <p:cNvSpPr txBox="1">
              <a:spLocks noChangeAspect="1" noChangeArrowheads="1"/>
            </p:cNvSpPr>
            <p:nvPr/>
          </p:nvSpPr>
          <p:spPr bwMode="auto">
            <a:xfrm>
              <a:off x="11" y="3557"/>
              <a:ext cx="182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Dialogue initialized.</a:t>
              </a:r>
            </a:p>
          </p:txBody>
        </p:sp>
        <p:sp>
          <p:nvSpPr>
            <p:cNvPr id="142627" name="Text Box 291"/>
            <p:cNvSpPr txBox="1">
              <a:spLocks noChangeAspect="1" noChangeArrowheads="1"/>
            </p:cNvSpPr>
            <p:nvPr/>
          </p:nvSpPr>
          <p:spPr bwMode="auto">
            <a:xfrm>
              <a:off x="1959" y="3557"/>
              <a:ext cx="1823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User selects Client.  Campaigns listed.</a:t>
              </a:r>
            </a:p>
          </p:txBody>
        </p:sp>
        <p:sp>
          <p:nvSpPr>
            <p:cNvPr id="142628" name="Text Box 292"/>
            <p:cNvSpPr txBox="1">
              <a:spLocks noChangeAspect="1" noChangeArrowheads="1"/>
            </p:cNvSpPr>
            <p:nvPr/>
          </p:nvSpPr>
          <p:spPr bwMode="auto">
            <a:xfrm>
              <a:off x="3906" y="3557"/>
              <a:ext cx="182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>
                  <a:solidFill>
                    <a:schemeClr val="tx1"/>
                  </a:solidFill>
                  <a:latin typeface="Arial" charset="0"/>
                </a:rPr>
                <a:t>User selects Campaign.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Further Reading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4350" cy="4543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b="0" dirty="0" smtClean="0"/>
              <a:t>Bennett, S., </a:t>
            </a:r>
            <a:r>
              <a:rPr lang="en-GB" sz="2000" b="0" dirty="0" err="1" smtClean="0"/>
              <a:t>McRobb</a:t>
            </a:r>
            <a:r>
              <a:rPr lang="en-GB" sz="2000" b="0" dirty="0" smtClean="0"/>
              <a:t>, S. and Farmer, R. </a:t>
            </a:r>
            <a:r>
              <a:rPr lang="en-GB" sz="2000" b="0" i="1" dirty="0" smtClean="0"/>
              <a:t>Object-Oriented Systems Analysis and Design Using UML, 3rd Ed, </a:t>
            </a:r>
            <a:r>
              <a:rPr lang="en-GB" sz="2000" b="0" dirty="0" smtClean="0"/>
              <a:t>London: McGraw-Hill, 2006.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0" dirty="0" smtClean="0"/>
              <a:t>Brown, D. </a:t>
            </a:r>
            <a:r>
              <a:rPr lang="en-GB" sz="2000" b="0" i="1" dirty="0" smtClean="0"/>
              <a:t>Object-Oriented Analysis: objects in plain English,</a:t>
            </a:r>
            <a:r>
              <a:rPr lang="en-GB" sz="2000" b="0" dirty="0" smtClean="0"/>
              <a:t> New York: John Wiley, 1997.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0" dirty="0" smtClean="0"/>
              <a:t>Fowler, M. </a:t>
            </a:r>
            <a:r>
              <a:rPr lang="en-GB" sz="2000" b="0" i="1" dirty="0" smtClean="0"/>
              <a:t>UML Distilled: a brief guide to the standard object </a:t>
            </a:r>
            <a:r>
              <a:rPr lang="en-GB" sz="2000" b="0" i="1" dirty="0" err="1" smtClean="0"/>
              <a:t>modeling</a:t>
            </a:r>
            <a:r>
              <a:rPr lang="en-GB" sz="2000" b="0" i="1" dirty="0" smtClean="0"/>
              <a:t> language, 2nd Ed, </a:t>
            </a:r>
            <a:r>
              <a:rPr lang="en-GB" sz="2000" b="0" dirty="0" smtClean="0"/>
              <a:t>Reading Massachusetts: Addison-Wesley, 2000.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0" dirty="0" err="1" smtClean="0"/>
              <a:t>Larman</a:t>
            </a:r>
            <a:r>
              <a:rPr lang="en-GB" sz="2000" b="0" dirty="0" smtClean="0"/>
              <a:t>, C. </a:t>
            </a:r>
            <a:r>
              <a:rPr lang="en-GB" sz="2000" b="0" i="1" dirty="0" smtClean="0"/>
              <a:t>Applying UML and patterns: an introduction to object-oriented analysis and design, </a:t>
            </a:r>
            <a:r>
              <a:rPr lang="en-GB" sz="2000" b="0" dirty="0" smtClean="0"/>
              <a:t>New Jersey: Prentice Hall, 1998.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0" dirty="0" err="1" smtClean="0"/>
              <a:t>Lunn</a:t>
            </a:r>
            <a:r>
              <a:rPr lang="en-GB" sz="2000" b="0" dirty="0" smtClean="0"/>
              <a:t>, K</a:t>
            </a:r>
            <a:r>
              <a:rPr lang="en-GB" sz="2000" b="0" i="1" dirty="0" smtClean="0"/>
              <a:t>. Software Development with UML,</a:t>
            </a:r>
            <a:r>
              <a:rPr lang="en-GB" sz="2000" b="0" dirty="0" smtClean="0"/>
              <a:t> Hampshire: Palgrave Macmillan, 2003</a:t>
            </a:r>
            <a:r>
              <a:rPr lang="en-GB" sz="2000" b="0" i="1" dirty="0" smtClean="0"/>
              <a:t> </a:t>
            </a:r>
            <a:endParaRPr lang="en-GB" sz="2000" b="0" dirty="0" smtClean="0"/>
          </a:p>
          <a:p>
            <a:pPr eaLnBrk="1" hangingPunct="1">
              <a:lnSpc>
                <a:spcPct val="80000"/>
              </a:lnSpc>
            </a:pPr>
            <a:r>
              <a:rPr lang="en-GB" sz="2000" b="0" dirty="0" smtClean="0"/>
              <a:t>Stevens, P., with </a:t>
            </a:r>
            <a:r>
              <a:rPr lang="en-GB" sz="2000" b="0" dirty="0" err="1" smtClean="0"/>
              <a:t>Pooley</a:t>
            </a:r>
            <a:r>
              <a:rPr lang="en-GB" sz="2000" b="0" dirty="0" smtClean="0"/>
              <a:t>, R. </a:t>
            </a:r>
            <a:r>
              <a:rPr lang="en-GB" sz="2000" b="0" i="1" dirty="0" smtClean="0"/>
              <a:t>Using UML.  Software Engineering with Objects and Components, 2nd edition, </a:t>
            </a:r>
            <a:r>
              <a:rPr lang="en-GB" sz="2000" b="0" dirty="0" smtClean="0"/>
              <a:t>Harlow: Addison-Wesley, 2006</a:t>
            </a:r>
            <a:r>
              <a:rPr lang="en-GB" sz="2000" b="0" i="1" dirty="0" smtClean="0"/>
              <a:t>.</a:t>
            </a:r>
            <a:endParaRPr lang="en-US" sz="2000" b="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©  Bennett, </a:t>
            </a:r>
            <a:r>
              <a:rPr lang="en-GB" dirty="0" err="1"/>
              <a:t>McRobb</a:t>
            </a:r>
            <a:r>
              <a:rPr lang="en-GB" dirty="0"/>
              <a:t> </a:t>
            </a:r>
            <a:r>
              <a:rPr lang="en-GB" dirty="0" smtClean="0"/>
              <a:t>and Farmer 2010</a:t>
            </a:r>
            <a:endParaRPr lang="en-GB" dirty="0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091C0D3-502F-46F8-96CD-C8B91C055B4B}" type="slidenum">
              <a:rPr lang="en-GB"/>
              <a:pPr/>
              <a:t>5</a:t>
            </a:fld>
            <a:endParaRPr lang="en-GB"/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1639888" y="1800225"/>
            <a:ext cx="6038850" cy="4440238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08150" y="1874838"/>
            <a:ext cx="5754688" cy="4114800"/>
            <a:chOff x="215" y="384"/>
            <a:chExt cx="3625" cy="2592"/>
          </a:xfrm>
        </p:grpSpPr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215" y="883"/>
              <a:ext cx="76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Requirements</a:t>
              </a:r>
            </a:p>
          </p:txBody>
        </p:sp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1065" y="768"/>
              <a:ext cx="555" cy="2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215" y="1296"/>
              <a:ext cx="5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Analysis</a:t>
              </a:r>
            </a:p>
          </p:txBody>
        </p:sp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215" y="1776"/>
              <a:ext cx="4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Design</a:t>
              </a:r>
            </a:p>
          </p:txBody>
        </p:sp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215" y="2227"/>
              <a:ext cx="8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Implementation</a:t>
              </a:r>
            </a:p>
          </p:txBody>
        </p:sp>
        <p:sp>
          <p:nvSpPr>
            <p:cNvPr id="66570" name="Text Box 10"/>
            <p:cNvSpPr txBox="1">
              <a:spLocks noChangeArrowheads="1"/>
            </p:cNvSpPr>
            <p:nvPr/>
          </p:nvSpPr>
          <p:spPr bwMode="auto">
            <a:xfrm>
              <a:off x="215" y="2592"/>
              <a:ext cx="3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Test</a:t>
              </a:r>
            </a:p>
          </p:txBody>
        </p:sp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1220" y="864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2" name="Rectangle 12"/>
            <p:cNvSpPr>
              <a:spLocks noChangeArrowheads="1"/>
            </p:cNvSpPr>
            <p:nvPr/>
          </p:nvSpPr>
          <p:spPr bwMode="auto">
            <a:xfrm>
              <a:off x="1620" y="768"/>
              <a:ext cx="555" cy="2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3" name="Rectangle 13"/>
            <p:cNvSpPr>
              <a:spLocks noChangeArrowheads="1"/>
            </p:cNvSpPr>
            <p:nvPr/>
          </p:nvSpPr>
          <p:spPr bwMode="auto">
            <a:xfrm>
              <a:off x="1775" y="1296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4" name="Rectangle 14"/>
            <p:cNvSpPr>
              <a:spLocks noChangeArrowheads="1"/>
            </p:cNvSpPr>
            <p:nvPr/>
          </p:nvSpPr>
          <p:spPr bwMode="auto">
            <a:xfrm>
              <a:off x="2175" y="768"/>
              <a:ext cx="555" cy="2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5" name="Rectangle 15"/>
            <p:cNvSpPr>
              <a:spLocks noChangeArrowheads="1"/>
            </p:cNvSpPr>
            <p:nvPr/>
          </p:nvSpPr>
          <p:spPr bwMode="auto">
            <a:xfrm>
              <a:off x="2330" y="1728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6" name="Rectangle 16"/>
            <p:cNvSpPr>
              <a:spLocks noChangeArrowheads="1"/>
            </p:cNvSpPr>
            <p:nvPr/>
          </p:nvSpPr>
          <p:spPr bwMode="auto">
            <a:xfrm>
              <a:off x="2730" y="768"/>
              <a:ext cx="555" cy="2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7" name="Rectangle 17"/>
            <p:cNvSpPr>
              <a:spLocks noChangeArrowheads="1"/>
            </p:cNvSpPr>
            <p:nvPr/>
          </p:nvSpPr>
          <p:spPr bwMode="auto">
            <a:xfrm>
              <a:off x="2885" y="2208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8" name="Rectangle 18"/>
            <p:cNvSpPr>
              <a:spLocks noChangeArrowheads="1"/>
            </p:cNvSpPr>
            <p:nvPr/>
          </p:nvSpPr>
          <p:spPr bwMode="auto">
            <a:xfrm>
              <a:off x="3285" y="768"/>
              <a:ext cx="555" cy="2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3440" y="2640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80" name="Text Box 20"/>
            <p:cNvSpPr txBox="1">
              <a:spLocks noChangeArrowheads="1"/>
            </p:cNvSpPr>
            <p:nvPr/>
          </p:nvSpPr>
          <p:spPr bwMode="auto">
            <a:xfrm>
              <a:off x="981" y="384"/>
              <a:ext cx="76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Requirements</a:t>
              </a:r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1620" y="557"/>
              <a:ext cx="5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Analysis</a:t>
              </a: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2175" y="384"/>
              <a:ext cx="4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Design</a:t>
              </a: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2575" y="557"/>
              <a:ext cx="8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Implementation</a:t>
              </a:r>
            </a:p>
          </p:txBody>
        </p:sp>
        <p:sp>
          <p:nvSpPr>
            <p:cNvPr id="66584" name="Text Box 24"/>
            <p:cNvSpPr txBox="1">
              <a:spLocks noChangeArrowheads="1"/>
            </p:cNvSpPr>
            <p:nvPr/>
          </p:nvSpPr>
          <p:spPr bwMode="auto">
            <a:xfrm>
              <a:off x="3367" y="384"/>
              <a:ext cx="3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Test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07838" y="111412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Traditional Lifecycle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8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94770" y="6732966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©  Bennett, </a:t>
            </a:r>
            <a:r>
              <a:rPr lang="en-GB" dirty="0" err="1"/>
              <a:t>McRobb</a:t>
            </a:r>
            <a:r>
              <a:rPr lang="en-GB" dirty="0"/>
              <a:t> </a:t>
            </a:r>
            <a:r>
              <a:rPr lang="en-GB" dirty="0" smtClean="0"/>
              <a:t>and Farmer 2010</a:t>
            </a:r>
            <a:endParaRPr lang="en-GB" dirty="0"/>
          </a:p>
        </p:txBody>
      </p:sp>
      <p:sp>
        <p:nvSpPr>
          <p:cNvPr id="7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BD33B1C-7312-48CE-9036-EDCA28A4776C}" type="slidenum">
              <a:rPr lang="en-GB"/>
              <a:pPr/>
              <a:t>6</a:t>
            </a:fld>
            <a:endParaRPr lang="en-GB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4525" y="764704"/>
            <a:ext cx="7813675" cy="5563528"/>
            <a:chOff x="208" y="200"/>
            <a:chExt cx="5264" cy="3918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2097" y="3600"/>
              <a:ext cx="74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200" i="1">
                  <a:solidFill>
                    <a:schemeClr val="tx1"/>
                  </a:solidFill>
                  <a:latin typeface="Arial Unicode MS" pitchFamily="34" charset="-128"/>
                </a:rPr>
                <a:t>Size of square relative to time spent on workflowh</a:t>
              </a: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912" y="403"/>
              <a:ext cx="5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Inception</a:t>
              </a:r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1680" y="403"/>
              <a:ext cx="6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Elaboration</a:t>
              </a:r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2496" y="403"/>
              <a:ext cx="7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Construction</a:t>
              </a: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3600" y="384"/>
              <a:ext cx="58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Transition</a:t>
              </a:r>
            </a:p>
          </p:txBody>
        </p:sp>
        <p:sp>
          <p:nvSpPr>
            <p:cNvPr id="64522" name="Text Box 10"/>
            <p:cNvSpPr txBox="1">
              <a:spLocks noChangeArrowheads="1"/>
            </p:cNvSpPr>
            <p:nvPr/>
          </p:nvSpPr>
          <p:spPr bwMode="auto">
            <a:xfrm>
              <a:off x="293" y="200"/>
              <a:ext cx="6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200" i="1">
                  <a:solidFill>
                    <a:schemeClr val="tx1"/>
                  </a:solidFill>
                  <a:latin typeface="Arial Unicode MS" pitchFamily="34" charset="-128"/>
                </a:rPr>
                <a:t>Project Phases</a:t>
              </a:r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>
              <a:off x="773" y="278"/>
              <a:ext cx="203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>
              <a:off x="1356" y="752"/>
              <a:ext cx="0" cy="2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1004" y="57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400" b="1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1392" y="57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400" b="1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1776" y="56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400" b="1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4528" name="Text Box 16"/>
            <p:cNvSpPr txBox="1">
              <a:spLocks noChangeArrowheads="1"/>
            </p:cNvSpPr>
            <p:nvPr/>
          </p:nvSpPr>
          <p:spPr bwMode="auto">
            <a:xfrm>
              <a:off x="2160" y="57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400" b="1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auto">
            <a:xfrm>
              <a:off x="2544" y="57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400" b="1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2880" y="57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400" b="1">
                  <a:solidFill>
                    <a:schemeClr val="tx1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3312" y="57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400" b="1">
                  <a:solidFill>
                    <a:schemeClr val="tx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4532" name="Text Box 20"/>
            <p:cNvSpPr txBox="1">
              <a:spLocks noChangeArrowheads="1"/>
            </p:cNvSpPr>
            <p:nvPr/>
          </p:nvSpPr>
          <p:spPr bwMode="auto">
            <a:xfrm>
              <a:off x="3697" y="57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400" b="1">
                  <a:solidFill>
                    <a:schemeClr val="tx1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4533" name="Text Box 21"/>
            <p:cNvSpPr txBox="1">
              <a:spLocks noChangeArrowheads="1"/>
            </p:cNvSpPr>
            <p:nvPr/>
          </p:nvSpPr>
          <p:spPr bwMode="auto">
            <a:xfrm>
              <a:off x="4587" y="720"/>
              <a:ext cx="8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200" i="1">
                  <a:solidFill>
                    <a:schemeClr val="tx1"/>
                  </a:solidFill>
                  <a:latin typeface="Arial Unicode MS" pitchFamily="34" charset="-128"/>
                </a:rPr>
                <a:t>Iterations within each phase</a:t>
              </a:r>
            </a:p>
          </p:txBody>
        </p:sp>
        <p:sp>
          <p:nvSpPr>
            <p:cNvPr id="64534" name="Line 22"/>
            <p:cNvSpPr>
              <a:spLocks noChangeShapeType="1"/>
            </p:cNvSpPr>
            <p:nvPr/>
          </p:nvSpPr>
          <p:spPr bwMode="auto">
            <a:xfrm flipH="1" flipV="1">
              <a:off x="3023" y="864"/>
              <a:ext cx="1572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535" name="Text Box 23"/>
            <p:cNvSpPr txBox="1">
              <a:spLocks noChangeArrowheads="1"/>
            </p:cNvSpPr>
            <p:nvPr/>
          </p:nvSpPr>
          <p:spPr bwMode="auto">
            <a:xfrm>
              <a:off x="215" y="883"/>
              <a:ext cx="76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Requirements</a:t>
              </a:r>
            </a:p>
          </p:txBody>
        </p:sp>
        <p:sp>
          <p:nvSpPr>
            <p:cNvPr id="64536" name="Rectangle 24"/>
            <p:cNvSpPr>
              <a:spLocks noChangeArrowheads="1"/>
            </p:cNvSpPr>
            <p:nvPr/>
          </p:nvSpPr>
          <p:spPr bwMode="auto">
            <a:xfrm>
              <a:off x="983" y="768"/>
              <a:ext cx="753" cy="25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37" name="Text Box 25"/>
            <p:cNvSpPr txBox="1">
              <a:spLocks noChangeArrowheads="1"/>
            </p:cNvSpPr>
            <p:nvPr/>
          </p:nvSpPr>
          <p:spPr bwMode="auto">
            <a:xfrm>
              <a:off x="240" y="1344"/>
              <a:ext cx="5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Analysis</a:t>
              </a:r>
            </a:p>
          </p:txBody>
        </p:sp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240" y="1891"/>
              <a:ext cx="4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Design</a:t>
              </a:r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238" y="2371"/>
              <a:ext cx="8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Implementation</a:t>
              </a:r>
            </a:p>
          </p:txBody>
        </p:sp>
        <p:sp>
          <p:nvSpPr>
            <p:cNvPr id="64540" name="Text Box 28"/>
            <p:cNvSpPr txBox="1">
              <a:spLocks noChangeArrowheads="1"/>
            </p:cNvSpPr>
            <p:nvPr/>
          </p:nvSpPr>
          <p:spPr bwMode="auto">
            <a:xfrm>
              <a:off x="240" y="2899"/>
              <a:ext cx="3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GB" sz="1200" b="1">
                  <a:solidFill>
                    <a:schemeClr val="tx1"/>
                  </a:solidFill>
                  <a:latin typeface="Arial Unicode MS" pitchFamily="34" charset="-128"/>
                </a:rPr>
                <a:t>Test</a:t>
              </a:r>
            </a:p>
          </p:txBody>
        </p:sp>
        <p:sp>
          <p:nvSpPr>
            <p:cNvPr id="64541" name="Rectangle 29"/>
            <p:cNvSpPr>
              <a:spLocks noChangeArrowheads="1"/>
            </p:cNvSpPr>
            <p:nvPr/>
          </p:nvSpPr>
          <p:spPr bwMode="auto">
            <a:xfrm>
              <a:off x="1085" y="912"/>
              <a:ext cx="147" cy="1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42" name="Rectangle 30"/>
            <p:cNvSpPr>
              <a:spLocks noChangeArrowheads="1"/>
            </p:cNvSpPr>
            <p:nvPr/>
          </p:nvSpPr>
          <p:spPr bwMode="auto">
            <a:xfrm>
              <a:off x="1124" y="1392"/>
              <a:ext cx="92" cy="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1181" y="1943"/>
              <a:ext cx="35" cy="4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44" name="Rectangle 32"/>
            <p:cNvSpPr>
              <a:spLocks noChangeArrowheads="1"/>
            </p:cNvSpPr>
            <p:nvPr/>
          </p:nvSpPr>
          <p:spPr bwMode="auto">
            <a:xfrm>
              <a:off x="1106" y="2949"/>
              <a:ext cx="27" cy="2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45" name="Rectangle 33"/>
            <p:cNvSpPr>
              <a:spLocks noChangeArrowheads="1"/>
            </p:cNvSpPr>
            <p:nvPr/>
          </p:nvSpPr>
          <p:spPr bwMode="auto">
            <a:xfrm>
              <a:off x="1425" y="864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46" name="Rectangle 34"/>
            <p:cNvSpPr>
              <a:spLocks noChangeArrowheads="1"/>
            </p:cNvSpPr>
            <p:nvPr/>
          </p:nvSpPr>
          <p:spPr bwMode="auto">
            <a:xfrm>
              <a:off x="1460" y="1344"/>
              <a:ext cx="147" cy="1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47" name="Rectangle 35"/>
            <p:cNvSpPr>
              <a:spLocks noChangeArrowheads="1"/>
            </p:cNvSpPr>
            <p:nvPr/>
          </p:nvSpPr>
          <p:spPr bwMode="auto">
            <a:xfrm>
              <a:off x="1460" y="1943"/>
              <a:ext cx="35" cy="4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48" name="Rectangle 36"/>
            <p:cNvSpPr>
              <a:spLocks noChangeArrowheads="1"/>
            </p:cNvSpPr>
            <p:nvPr/>
          </p:nvSpPr>
          <p:spPr bwMode="auto">
            <a:xfrm>
              <a:off x="1507" y="2389"/>
              <a:ext cx="35" cy="4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49" name="Rectangle 37"/>
            <p:cNvSpPr>
              <a:spLocks noChangeArrowheads="1"/>
            </p:cNvSpPr>
            <p:nvPr/>
          </p:nvSpPr>
          <p:spPr bwMode="auto">
            <a:xfrm>
              <a:off x="1515" y="2949"/>
              <a:ext cx="27" cy="2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50" name="Rectangle 38"/>
            <p:cNvSpPr>
              <a:spLocks noChangeArrowheads="1"/>
            </p:cNvSpPr>
            <p:nvPr/>
          </p:nvSpPr>
          <p:spPr bwMode="auto">
            <a:xfrm>
              <a:off x="1776" y="864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51" name="Rectangle 39"/>
            <p:cNvSpPr>
              <a:spLocks noChangeArrowheads="1"/>
            </p:cNvSpPr>
            <p:nvPr/>
          </p:nvSpPr>
          <p:spPr bwMode="auto">
            <a:xfrm>
              <a:off x="1776" y="1296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52" name="Rectangle 40"/>
            <p:cNvSpPr>
              <a:spLocks noChangeArrowheads="1"/>
            </p:cNvSpPr>
            <p:nvPr/>
          </p:nvSpPr>
          <p:spPr bwMode="auto">
            <a:xfrm>
              <a:off x="2186" y="1824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53" name="Rectangle 41"/>
            <p:cNvSpPr>
              <a:spLocks noChangeArrowheads="1"/>
            </p:cNvSpPr>
            <p:nvPr/>
          </p:nvSpPr>
          <p:spPr bwMode="auto">
            <a:xfrm>
              <a:off x="2208" y="897"/>
              <a:ext cx="147" cy="1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54" name="Rectangle 42"/>
            <p:cNvSpPr>
              <a:spLocks noChangeArrowheads="1"/>
            </p:cNvSpPr>
            <p:nvPr/>
          </p:nvSpPr>
          <p:spPr bwMode="auto">
            <a:xfrm>
              <a:off x="1876" y="1924"/>
              <a:ext cx="92" cy="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55" name="Rectangle 43"/>
            <p:cNvSpPr>
              <a:spLocks noChangeArrowheads="1"/>
            </p:cNvSpPr>
            <p:nvPr/>
          </p:nvSpPr>
          <p:spPr bwMode="auto">
            <a:xfrm>
              <a:off x="2205" y="1344"/>
              <a:ext cx="147" cy="1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56" name="Rectangle 44"/>
            <p:cNvSpPr>
              <a:spLocks noChangeArrowheads="1"/>
            </p:cNvSpPr>
            <p:nvPr/>
          </p:nvSpPr>
          <p:spPr bwMode="auto">
            <a:xfrm>
              <a:off x="1876" y="2389"/>
              <a:ext cx="35" cy="4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57" name="Rectangle 45"/>
            <p:cNvSpPr>
              <a:spLocks noChangeArrowheads="1"/>
            </p:cNvSpPr>
            <p:nvPr/>
          </p:nvSpPr>
          <p:spPr bwMode="auto">
            <a:xfrm>
              <a:off x="2233" y="2384"/>
              <a:ext cx="92" cy="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58" name="Rectangle 46"/>
            <p:cNvSpPr>
              <a:spLocks noChangeArrowheads="1"/>
            </p:cNvSpPr>
            <p:nvPr/>
          </p:nvSpPr>
          <p:spPr bwMode="auto">
            <a:xfrm>
              <a:off x="2261" y="2976"/>
              <a:ext cx="35" cy="4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59" name="Rectangle 47"/>
            <p:cNvSpPr>
              <a:spLocks noChangeArrowheads="1"/>
            </p:cNvSpPr>
            <p:nvPr/>
          </p:nvSpPr>
          <p:spPr bwMode="auto">
            <a:xfrm>
              <a:off x="1933" y="2963"/>
              <a:ext cx="35" cy="4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60" name="Rectangle 48"/>
            <p:cNvSpPr>
              <a:spLocks noChangeArrowheads="1"/>
            </p:cNvSpPr>
            <p:nvPr/>
          </p:nvSpPr>
          <p:spPr bwMode="auto">
            <a:xfrm>
              <a:off x="3037" y="960"/>
              <a:ext cx="35" cy="4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61" name="Rectangle 49"/>
            <p:cNvSpPr>
              <a:spLocks noChangeArrowheads="1"/>
            </p:cNvSpPr>
            <p:nvPr/>
          </p:nvSpPr>
          <p:spPr bwMode="auto">
            <a:xfrm>
              <a:off x="2640" y="912"/>
              <a:ext cx="92" cy="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62" name="Rectangle 50"/>
            <p:cNvSpPr>
              <a:spLocks noChangeArrowheads="1"/>
            </p:cNvSpPr>
            <p:nvPr/>
          </p:nvSpPr>
          <p:spPr bwMode="auto">
            <a:xfrm>
              <a:off x="2618" y="1344"/>
              <a:ext cx="147" cy="1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63" name="Rectangle 51"/>
            <p:cNvSpPr>
              <a:spLocks noChangeArrowheads="1"/>
            </p:cNvSpPr>
            <p:nvPr/>
          </p:nvSpPr>
          <p:spPr bwMode="auto">
            <a:xfrm>
              <a:off x="3028" y="1374"/>
              <a:ext cx="92" cy="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64" name="Rectangle 52"/>
            <p:cNvSpPr>
              <a:spLocks noChangeArrowheads="1"/>
            </p:cNvSpPr>
            <p:nvPr/>
          </p:nvSpPr>
          <p:spPr bwMode="auto">
            <a:xfrm>
              <a:off x="3405" y="1412"/>
              <a:ext cx="35" cy="4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65" name="Rectangle 53"/>
            <p:cNvSpPr>
              <a:spLocks noChangeArrowheads="1"/>
            </p:cNvSpPr>
            <p:nvPr/>
          </p:nvSpPr>
          <p:spPr bwMode="auto">
            <a:xfrm>
              <a:off x="2539" y="1823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66" name="Rectangle 54"/>
            <p:cNvSpPr>
              <a:spLocks noChangeArrowheads="1"/>
            </p:cNvSpPr>
            <p:nvPr/>
          </p:nvSpPr>
          <p:spPr bwMode="auto">
            <a:xfrm>
              <a:off x="2544" y="2310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67" name="Rectangle 55"/>
            <p:cNvSpPr>
              <a:spLocks noChangeArrowheads="1"/>
            </p:cNvSpPr>
            <p:nvPr/>
          </p:nvSpPr>
          <p:spPr bwMode="auto">
            <a:xfrm>
              <a:off x="2942" y="2328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68" name="Rectangle 56"/>
            <p:cNvSpPr>
              <a:spLocks noChangeArrowheads="1"/>
            </p:cNvSpPr>
            <p:nvPr/>
          </p:nvSpPr>
          <p:spPr bwMode="auto">
            <a:xfrm>
              <a:off x="3403" y="2369"/>
              <a:ext cx="147" cy="1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69" name="Rectangle 57"/>
            <p:cNvSpPr>
              <a:spLocks noChangeArrowheads="1"/>
            </p:cNvSpPr>
            <p:nvPr/>
          </p:nvSpPr>
          <p:spPr bwMode="auto">
            <a:xfrm>
              <a:off x="2589" y="2897"/>
              <a:ext cx="147" cy="1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70" name="Rectangle 58"/>
            <p:cNvSpPr>
              <a:spLocks noChangeArrowheads="1"/>
            </p:cNvSpPr>
            <p:nvPr/>
          </p:nvSpPr>
          <p:spPr bwMode="auto">
            <a:xfrm>
              <a:off x="2976" y="2884"/>
              <a:ext cx="147" cy="1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71" name="Rectangle 59"/>
            <p:cNvSpPr>
              <a:spLocks noChangeArrowheads="1"/>
            </p:cNvSpPr>
            <p:nvPr/>
          </p:nvSpPr>
          <p:spPr bwMode="auto">
            <a:xfrm>
              <a:off x="3317" y="2843"/>
              <a:ext cx="245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72" name="Rectangle 60"/>
            <p:cNvSpPr>
              <a:spLocks noChangeArrowheads="1"/>
            </p:cNvSpPr>
            <p:nvPr/>
          </p:nvSpPr>
          <p:spPr bwMode="auto">
            <a:xfrm>
              <a:off x="3002" y="1885"/>
              <a:ext cx="147" cy="1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73" name="Rectangle 61"/>
            <p:cNvSpPr>
              <a:spLocks noChangeArrowheads="1"/>
            </p:cNvSpPr>
            <p:nvPr/>
          </p:nvSpPr>
          <p:spPr bwMode="auto">
            <a:xfrm>
              <a:off x="3405" y="1905"/>
              <a:ext cx="147" cy="1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74" name="Rectangle 62"/>
            <p:cNvSpPr>
              <a:spLocks noChangeArrowheads="1"/>
            </p:cNvSpPr>
            <p:nvPr/>
          </p:nvSpPr>
          <p:spPr bwMode="auto">
            <a:xfrm>
              <a:off x="3782" y="1425"/>
              <a:ext cx="27" cy="2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75" name="Rectangle 63"/>
            <p:cNvSpPr>
              <a:spLocks noChangeArrowheads="1"/>
            </p:cNvSpPr>
            <p:nvPr/>
          </p:nvSpPr>
          <p:spPr bwMode="auto">
            <a:xfrm>
              <a:off x="3782" y="1976"/>
              <a:ext cx="35" cy="4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76" name="Rectangle 64"/>
            <p:cNvSpPr>
              <a:spLocks noChangeArrowheads="1"/>
            </p:cNvSpPr>
            <p:nvPr/>
          </p:nvSpPr>
          <p:spPr bwMode="auto">
            <a:xfrm>
              <a:off x="3796" y="2400"/>
              <a:ext cx="92" cy="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77" name="Rectangle 65"/>
            <p:cNvSpPr>
              <a:spLocks noChangeArrowheads="1"/>
            </p:cNvSpPr>
            <p:nvPr/>
          </p:nvSpPr>
          <p:spPr bwMode="auto">
            <a:xfrm>
              <a:off x="3782" y="2917"/>
              <a:ext cx="92" cy="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78" name="Rectangle 66"/>
            <p:cNvSpPr>
              <a:spLocks noChangeArrowheads="1"/>
            </p:cNvSpPr>
            <p:nvPr/>
          </p:nvSpPr>
          <p:spPr bwMode="auto">
            <a:xfrm>
              <a:off x="1106" y="2389"/>
              <a:ext cx="35" cy="4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79" name="Text Box 67"/>
            <p:cNvSpPr txBox="1">
              <a:spLocks noChangeArrowheads="1"/>
            </p:cNvSpPr>
            <p:nvPr/>
          </p:nvSpPr>
          <p:spPr bwMode="auto">
            <a:xfrm>
              <a:off x="208" y="3592"/>
              <a:ext cx="62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lang="en-GB" sz="1200" i="1">
                  <a:solidFill>
                    <a:schemeClr val="tx1"/>
                  </a:solidFill>
                  <a:latin typeface="Arial Unicode MS" pitchFamily="34" charset="-128"/>
                </a:rPr>
                <a:t>Workflows</a:t>
              </a:r>
            </a:p>
          </p:txBody>
        </p:sp>
        <p:sp>
          <p:nvSpPr>
            <p:cNvPr id="64580" name="Line 68"/>
            <p:cNvSpPr>
              <a:spLocks noChangeShapeType="1"/>
            </p:cNvSpPr>
            <p:nvPr/>
          </p:nvSpPr>
          <p:spPr bwMode="auto">
            <a:xfrm flipH="1" flipV="1">
              <a:off x="543" y="3083"/>
              <a:ext cx="0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581" name="Line 69"/>
            <p:cNvSpPr>
              <a:spLocks noChangeShapeType="1"/>
            </p:cNvSpPr>
            <p:nvPr/>
          </p:nvSpPr>
          <p:spPr bwMode="auto">
            <a:xfrm flipV="1">
              <a:off x="2838" y="3272"/>
              <a:ext cx="479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582" name="Line 70"/>
            <p:cNvSpPr>
              <a:spLocks noChangeShapeType="1"/>
            </p:cNvSpPr>
            <p:nvPr/>
          </p:nvSpPr>
          <p:spPr bwMode="auto">
            <a:xfrm flipH="1" flipV="1">
              <a:off x="1596" y="3130"/>
              <a:ext cx="36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583" name="Rectangle 71"/>
            <p:cNvSpPr>
              <a:spLocks noChangeArrowheads="1"/>
            </p:cNvSpPr>
            <p:nvPr/>
          </p:nvSpPr>
          <p:spPr bwMode="auto">
            <a:xfrm>
              <a:off x="1735" y="768"/>
              <a:ext cx="753" cy="25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84" name="Rectangle 72"/>
            <p:cNvSpPr>
              <a:spLocks noChangeArrowheads="1"/>
            </p:cNvSpPr>
            <p:nvPr/>
          </p:nvSpPr>
          <p:spPr bwMode="auto">
            <a:xfrm>
              <a:off x="2487" y="768"/>
              <a:ext cx="1177" cy="25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85" name="Rectangle 73"/>
            <p:cNvSpPr>
              <a:spLocks noChangeArrowheads="1"/>
            </p:cNvSpPr>
            <p:nvPr/>
          </p:nvSpPr>
          <p:spPr bwMode="auto">
            <a:xfrm>
              <a:off x="3663" y="768"/>
              <a:ext cx="385" cy="25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86" name="Line 74"/>
            <p:cNvSpPr>
              <a:spLocks noChangeShapeType="1"/>
            </p:cNvSpPr>
            <p:nvPr/>
          </p:nvSpPr>
          <p:spPr bwMode="auto">
            <a:xfrm flipH="1">
              <a:off x="2097" y="768"/>
              <a:ext cx="3" cy="2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587" name="Line 75"/>
            <p:cNvSpPr>
              <a:spLocks noChangeShapeType="1"/>
            </p:cNvSpPr>
            <p:nvPr/>
          </p:nvSpPr>
          <p:spPr bwMode="auto">
            <a:xfrm flipH="1">
              <a:off x="2844" y="792"/>
              <a:ext cx="0" cy="2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588" name="Line 76"/>
            <p:cNvSpPr>
              <a:spLocks noChangeShapeType="1"/>
            </p:cNvSpPr>
            <p:nvPr/>
          </p:nvSpPr>
          <p:spPr bwMode="auto">
            <a:xfrm>
              <a:off x="3280" y="792"/>
              <a:ext cx="0" cy="2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428795" y="-7945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USDP Lifecycle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0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770242"/>
          </a:xfrm>
        </p:spPr>
        <p:txBody>
          <a:bodyPr/>
          <a:lstStyle/>
          <a:p>
            <a:r>
              <a:rPr lang="en-GB" dirty="0" smtClean="0"/>
              <a:t>The “key” to Object-oriented development is that </a:t>
            </a:r>
            <a:r>
              <a:rPr lang="en-GB" i="1" dirty="0" smtClean="0"/>
              <a:t>almost from the </a:t>
            </a:r>
            <a:r>
              <a:rPr lang="en-GB" dirty="0" smtClean="0"/>
              <a:t>outset the model of the system is based on the “reality” of the problem space.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 an OO development the objects in the “real” world become the foundation of the structures in the computer-based solution.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23528" y="3272216"/>
            <a:ext cx="2743200" cy="1838325"/>
            <a:chOff x="323528" y="3272216"/>
            <a:chExt cx="2743200" cy="1838325"/>
          </a:xfrm>
        </p:grpSpPr>
        <p:sp>
          <p:nvSpPr>
            <p:cNvPr id="199682" name="Cloud"/>
            <p:cNvSpPr>
              <a:spLocks noChangeAspect="1" noEditPoints="1" noChangeArrowheads="1"/>
            </p:cNvSpPr>
            <p:nvPr/>
          </p:nvSpPr>
          <p:spPr bwMode="auto">
            <a:xfrm>
              <a:off x="323528" y="3272216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9592" y="3824216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Real World Problem</a:t>
              </a:r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76056" y="3704264"/>
            <a:ext cx="2880320" cy="923330"/>
          </a:xfrm>
          <a:prstGeom prst="rect">
            <a:avLst/>
          </a:prstGeom>
          <a:solidFill>
            <a:schemeClr val="accent1"/>
          </a:solidFill>
          <a:effectLst>
            <a:outerShdw blurRad="190500" dist="38100" dir="4500000" sx="111000" sy="11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Computer </a:t>
            </a:r>
          </a:p>
          <a:p>
            <a:pPr algn="ctr"/>
            <a:r>
              <a:rPr lang="en-GB" dirty="0" smtClean="0"/>
              <a:t>Based </a:t>
            </a:r>
          </a:p>
          <a:p>
            <a:pPr algn="ctr"/>
            <a:r>
              <a:rPr lang="en-GB" dirty="0" smtClean="0"/>
              <a:t>Solution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3848" y="4136312"/>
            <a:ext cx="18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Unified modelling language (UML)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dirty="0" smtClean="0"/>
              <a:t>Diagrammatic techniques used widely in OO development </a:t>
            </a:r>
          </a:p>
          <a:p>
            <a:pPr marL="0" indent="0" eaLnBrk="1" hangingPunct="1">
              <a:buNone/>
            </a:pPr>
            <a:endParaRPr lang="en-GB" dirty="0" smtClean="0"/>
          </a:p>
          <a:p>
            <a:pPr lvl="1" eaLnBrk="1" hangingPunct="1"/>
            <a:r>
              <a:rPr lang="en-GB" sz="2000" dirty="0" smtClean="0"/>
              <a:t>Now managed by Object Management Group (OMG); see </a:t>
            </a:r>
            <a:r>
              <a:rPr lang="en-GB" sz="2000" dirty="0" smtClean="0">
                <a:hlinkClick r:id="rId2"/>
              </a:rPr>
              <a:t>http://www.omg.org/</a:t>
            </a:r>
            <a:r>
              <a:rPr lang="en-GB" sz="2000" dirty="0" smtClean="0"/>
              <a:t> </a:t>
            </a:r>
          </a:p>
          <a:p>
            <a:pPr lvl="1" eaLnBrk="1" hangingPunct="1"/>
            <a:r>
              <a:rPr lang="en-GB" sz="2000" dirty="0" smtClean="0"/>
              <a:t>Formal specification maintained at </a:t>
            </a:r>
            <a:r>
              <a:rPr lang="en-GB" sz="2000" dirty="0" smtClean="0">
                <a:hlinkClick r:id="rId3"/>
              </a:rPr>
              <a:t>http://www.uml.org/</a:t>
            </a:r>
            <a:r>
              <a:rPr lang="en-GB" sz="2000" dirty="0" smtClean="0"/>
              <a:t>; try some of the tutorials listed here.</a:t>
            </a:r>
          </a:p>
          <a:p>
            <a:pPr lvl="1" eaLnBrk="1" hangingPunct="1"/>
            <a:r>
              <a:rPr lang="en-GB" sz="2000" dirty="0" smtClean="0"/>
              <a:t>I’ve used the tutorials at </a:t>
            </a:r>
            <a:r>
              <a:rPr lang="en-GB" sz="2000" dirty="0" smtClean="0">
                <a:hlinkClick r:id="rId4"/>
              </a:rPr>
              <a:t>http://www.cragsystems.co.uk/</a:t>
            </a:r>
            <a:r>
              <a:rPr lang="en-GB" sz="2000" dirty="0" smtClean="0"/>
              <a:t> - quite detailed and well-written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dirty="0" smtClean="0"/>
              <a:t>NB UML is a notation to help record facts; it is not a development method</a:t>
            </a:r>
          </a:p>
          <a:p>
            <a:pPr eaLnBrk="1" hangingPunct="1"/>
            <a:endParaRPr lang="en-GB" dirty="0" smtClean="0"/>
          </a:p>
          <a:p>
            <a:pPr lvl="1"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90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What is a Model?</a:t>
            </a:r>
            <a:endParaRPr lang="en-GB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2097616"/>
            <a:ext cx="3403612" cy="401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81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irtual PAthways 13-3-0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7585</TotalTime>
  <Words>2650</Words>
  <Application>Microsoft Office PowerPoint</Application>
  <PresentationFormat>On-screen Show (4:3)</PresentationFormat>
  <Paragraphs>410</Paragraphs>
  <Slides>46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 Unicode MS</vt:lpstr>
      <vt:lpstr>Arial</vt:lpstr>
      <vt:lpstr>Calibri</vt:lpstr>
      <vt:lpstr>Helvetica</vt:lpstr>
      <vt:lpstr>Symbol</vt:lpstr>
      <vt:lpstr>Times New Roman</vt:lpstr>
      <vt:lpstr>Wingdings</vt:lpstr>
      <vt:lpstr>1_Default Design</vt:lpstr>
      <vt:lpstr>Virtual PAthways 13-3-09</vt:lpstr>
      <vt:lpstr>Custom Design</vt:lpstr>
      <vt:lpstr>Document</vt:lpstr>
      <vt:lpstr>Software Engineering Methods  Object Oriented Development</vt:lpstr>
      <vt:lpstr>O-O Methods Introduction</vt:lpstr>
      <vt:lpstr>Object-orientation</vt:lpstr>
      <vt:lpstr>More OO approach</vt:lpstr>
      <vt:lpstr>PowerPoint Presentation</vt:lpstr>
      <vt:lpstr>PowerPoint Presentation</vt:lpstr>
      <vt:lpstr>Object Orientation</vt:lpstr>
      <vt:lpstr>Unified modelling language (UML)</vt:lpstr>
      <vt:lpstr>What is a Model?</vt:lpstr>
      <vt:lpstr>Models</vt:lpstr>
      <vt:lpstr>Why Use a Model?</vt:lpstr>
      <vt:lpstr>Principal UML diagrams</vt:lpstr>
      <vt:lpstr>Principal UML Models (B&amp;D view)</vt:lpstr>
      <vt:lpstr>Use Cases</vt:lpstr>
      <vt:lpstr>Identifying use cases</vt:lpstr>
      <vt:lpstr>Use Cases</vt:lpstr>
      <vt:lpstr>Use Case Diagram</vt:lpstr>
      <vt:lpstr>Use Case Notation</vt:lpstr>
      <vt:lpstr>An Actor</vt:lpstr>
      <vt:lpstr>Use Case Relationship</vt:lpstr>
      <vt:lpstr>Boundary – separates use cases from actors</vt:lpstr>
      <vt:lpstr>Wheels use case diagram</vt:lpstr>
      <vt:lpstr>Notation of Use Case Diagrams</vt:lpstr>
      <vt:lpstr>Scenarios</vt:lpstr>
      <vt:lpstr>Successful scenario – Wheels*</vt:lpstr>
      <vt:lpstr>Scenarios</vt:lpstr>
      <vt:lpstr>Scenarios</vt:lpstr>
      <vt:lpstr>The scenarios should document:</vt:lpstr>
      <vt:lpstr>Use Case Descriptions</vt:lpstr>
      <vt:lpstr>Use Case Descriptions – High Level Descriptions</vt:lpstr>
      <vt:lpstr>Expanded Use Case Description</vt:lpstr>
      <vt:lpstr>PowerPoint Presentation</vt:lpstr>
      <vt:lpstr>Typical course of events:</vt:lpstr>
      <vt:lpstr>Actor descriptions</vt:lpstr>
      <vt:lpstr>Actor Descriptions - Examples from Wheels</vt:lpstr>
      <vt:lpstr>Use Case Relationships - Include</vt:lpstr>
      <vt:lpstr>Include Relationship</vt:lpstr>
      <vt:lpstr>Notation of Use Case Diagrams</vt:lpstr>
      <vt:lpstr>Use Case Relationships - extend</vt:lpstr>
      <vt:lpstr>Notation of Use Case Diagrams</vt:lpstr>
      <vt:lpstr>Extend relationship</vt:lpstr>
      <vt:lpstr>Drawing Use Case Diagrams</vt:lpstr>
      <vt:lpstr>Prototyping</vt:lpstr>
      <vt:lpstr>Prototyping</vt:lpstr>
      <vt:lpstr>Prototyping</vt:lpstr>
      <vt:lpstr>Further Reading</vt:lpstr>
    </vt:vector>
  </TitlesOfParts>
  <Company>Napier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Jargon Busting</dc:title>
  <dc:creator>cu54</dc:creator>
  <cp:lastModifiedBy>Kemmer, Rob</cp:lastModifiedBy>
  <cp:revision>214</cp:revision>
  <cp:lastPrinted>2014-03-03T07:59:33Z</cp:lastPrinted>
  <dcterms:created xsi:type="dcterms:W3CDTF">2005-09-13T08:56:58Z</dcterms:created>
  <dcterms:modified xsi:type="dcterms:W3CDTF">2015-03-06T07:27:51Z</dcterms:modified>
</cp:coreProperties>
</file>