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82" r:id="rId2"/>
    <p:sldMasterId id="2147483696" r:id="rId3"/>
  </p:sldMasterIdLst>
  <p:notesMasterIdLst>
    <p:notesMasterId r:id="rId25"/>
  </p:notesMasterIdLst>
  <p:handoutMasterIdLst>
    <p:handoutMasterId r:id="rId26"/>
  </p:handoutMasterIdLst>
  <p:sldIdLst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25094B-1B6B-4314-90BE-DC42D11418B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046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37C48C-0A22-4CBC-8809-7EA54FA6E49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152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727B9-5D20-4B65-A438-DF04F3E80968}" type="slidenum">
              <a:rPr lang="en-GB"/>
              <a:pPr/>
              <a:t>1</a:t>
            </a:fld>
            <a:endParaRPr lang="en-GB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2949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A92D4-F0CC-42B6-BAC7-927F0D593AE1}" type="slidenum">
              <a:rPr lang="en-GB"/>
              <a:pPr/>
              <a:t>10</a:t>
            </a:fld>
            <a:endParaRPr lang="en-GB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946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AB3EA-C3B2-45A0-A8E5-E3B7B6DC997E}" type="slidenum">
              <a:rPr lang="en-GB"/>
              <a:pPr/>
              <a:t>11</a:t>
            </a:fld>
            <a:endParaRPr lang="en-GB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kumimoji="0" lang="en-GB" i="1" smtClean="0"/>
              <a:t>Benefits: </a:t>
            </a:r>
            <a:endParaRPr kumimoji="0" lang="en-GB" smtClean="0"/>
          </a:p>
          <a:p>
            <a:r>
              <a:rPr kumimoji="0" lang="en-GB" smtClean="0"/>
              <a:t>Can change implementation details of an object without affecting any other part of the program.</a:t>
            </a:r>
          </a:p>
          <a:p>
            <a:r>
              <a:rPr kumimoji="0" lang="en-GB" smtClean="0"/>
              <a:t>Provides a robustness to maintenance changes made to code.  It effectively limits the knock-on effect of introducing changes to working code.</a:t>
            </a:r>
            <a:endParaRPr kumimoji="0" lang="en-US" smtClean="0"/>
          </a:p>
        </p:txBody>
      </p:sp>
    </p:spTree>
    <p:extLst>
      <p:ext uri="{BB962C8B-B14F-4D97-AF65-F5344CB8AC3E}">
        <p14:creationId xmlns:p14="http://schemas.microsoft.com/office/powerpoint/2010/main" val="1298396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B513EF-5891-417D-AE07-AC6A25C435E5}" type="slidenum">
              <a:rPr lang="en-GB"/>
              <a:pPr/>
              <a:t>12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GB" smtClean="0"/>
              <a:t>In a problem domain – start by finding the objects; from these work out classes needed –( Wheels).  Then define attributes bikes have in common, work out what want bike objects to do.Use info to define bike class.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57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18BAE7-C8BA-4AD3-B806-25D26F9079D0}" type="slidenum">
              <a:rPr lang="en-GB"/>
              <a:pPr/>
              <a:t>13</a:t>
            </a:fld>
            <a:endParaRPr lang="en-GB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GB" smtClean="0"/>
              <a:t>In a problem domain – start by finding the objects; from these work out classes needed –( Wheels).  Then define attributes bikes have in common, work out what want bike objects to do.Use info to define bike class.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1500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B280EC-10E2-4912-9A76-29B06416F354}" type="slidenum">
              <a:rPr lang="en-GB"/>
              <a:pPr/>
              <a:t>14</a:t>
            </a:fld>
            <a:endParaRPr lang="en-GB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9122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E94692-0816-4115-81AF-D0795D7B5E34}" type="slidenum">
              <a:rPr lang="en-GB"/>
              <a:pPr/>
              <a:t>15</a:t>
            </a:fld>
            <a:endParaRPr lang="en-GB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kumimoji="0" lang="en-GB" smtClean="0"/>
              <a:t>The diagram states that a student may study one or more courses; whereas a course may exist without any students, or be studied by any number.</a:t>
            </a:r>
            <a:endParaRPr kumimoji="0" lang="en-US" smtClean="0"/>
          </a:p>
        </p:txBody>
      </p:sp>
    </p:spTree>
    <p:extLst>
      <p:ext uri="{BB962C8B-B14F-4D97-AF65-F5344CB8AC3E}">
        <p14:creationId xmlns:p14="http://schemas.microsoft.com/office/powerpoint/2010/main" val="3103825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D70A2-EF16-4E07-B68A-D6969D7B80CF}" type="slidenum">
              <a:rPr lang="en-GB"/>
              <a:pPr/>
              <a:t>16</a:t>
            </a:fld>
            <a:endParaRPr lang="en-GB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1498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71C58-E19A-4076-A79A-C6A625DF6B38}" type="slidenum">
              <a:rPr lang="en-GB"/>
              <a:pPr/>
              <a:t>17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GB" smtClean="0"/>
              <a:t>Notation – diamond</a:t>
            </a:r>
          </a:p>
          <a:p>
            <a:r>
              <a:rPr lang="en-GB" smtClean="0"/>
              <a:t>Multiplicity only at part end, whole end assumed as 1</a:t>
            </a:r>
          </a:p>
          <a:p>
            <a:r>
              <a:rPr lang="en-GB" smtClean="0"/>
              <a:t>Debate about real meaning – similar to association</a:t>
            </a:r>
          </a:p>
          <a:p>
            <a:r>
              <a:rPr lang="en-GB" smtClean="0"/>
              <a:t>Composition stronger form of aggregation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585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47C2D-04F0-45F3-B31B-581B837148BB}" type="slidenum">
              <a:rPr lang="en-GB"/>
              <a:pPr/>
              <a:t>18</a:t>
            </a:fld>
            <a:endParaRPr lang="en-GB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GB" smtClean="0"/>
              <a:t>Notation – black diamond</a:t>
            </a:r>
          </a:p>
          <a:p>
            <a:r>
              <a:rPr lang="en-GB" smtClean="0"/>
              <a:t>To pick up something messages are sent to the weirdoRobot class not the hand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2034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1BC7D-E779-43B4-A59F-0DA5AF1F3144}" type="slidenum">
              <a:rPr lang="en-GB"/>
              <a:pPr/>
              <a:t>19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GB" smtClean="0"/>
              <a:t>StaffCard and VisitorsCard have cardNumber and delete() in common – move up into generalized class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635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A3357-87DB-4156-839E-98AAB2147AC7}" type="slidenum">
              <a:rPr lang="en-GB"/>
              <a:pPr/>
              <a:t>2</a:t>
            </a:fld>
            <a:endParaRPr lang="en-GB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3978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93F03-CDE2-4A27-B108-5A298F06A1DC}" type="slidenum">
              <a:rPr lang="en-GB"/>
              <a:pPr/>
              <a:t>20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1705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30E898-504C-451D-BF6F-7BAEB4470C0A}" type="slidenum">
              <a:rPr lang="en-GB"/>
              <a:pPr/>
              <a:t>21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787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19C43-D39D-4371-A058-E3C40C61D00D}" type="slidenum">
              <a:rPr lang="en-GB"/>
              <a:pPr/>
              <a:t>3</a:t>
            </a:fld>
            <a:endParaRPr lang="en-GB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GB" smtClean="0"/>
              <a:t>Example – Wheels system, we will want to store data about bikes. Bikes will be objects in the system model and eventually in the code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853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D8867-21D1-4021-9E4E-AC581A1ADE35}" type="slidenum">
              <a:rPr lang="en-GB"/>
              <a:pPr/>
              <a:t>4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GB" smtClean="0"/>
              <a:t>Object – 2 sections, name and values</a:t>
            </a:r>
          </a:p>
          <a:p>
            <a:r>
              <a:rPr lang="en-GB" smtClean="0"/>
              <a:t>Syntax – lower case, no spaces, second and subsequent words start with capital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046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19D91-FEC4-4B9D-9845-988289DD4B02}" type="slidenum">
              <a:rPr lang="en-GB"/>
              <a:pPr/>
              <a:t>5</a:t>
            </a:fld>
            <a:endParaRPr lang="en-GB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856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F4F9A-9722-4769-9B92-29FFC9F8A99E}" type="slidenum">
              <a:rPr lang="en-GB"/>
              <a:pPr/>
              <a:t>6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GB" smtClean="0"/>
              <a:t>Behaviour – real world objects have attributes and behaviour that will be of interest to a developer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602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E48A2-6512-44D0-93FE-13352FAE9BB7}" type="slidenum">
              <a:rPr lang="en-GB"/>
              <a:pPr/>
              <a:t>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263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EA2E7-5C9A-4D8D-8F61-4DC04DADCEA8}" type="slidenum">
              <a:rPr lang="en-GB"/>
              <a:pPr/>
              <a:t>8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181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941E0-9A9C-4E73-A22B-83C2C46CE6AA}" type="slidenum">
              <a:rPr lang="en-GB"/>
              <a:pPr/>
              <a:t>9</a:t>
            </a:fld>
            <a:endParaRPr lang="en-GB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756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86BC1-B65A-4C22-BD48-B2F8AC1BDA7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24F2-F78D-4CE2-A5AA-B20FB8B378C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D389F-CD29-49EE-B9DD-FF6ABEE8C6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42281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33547-4CA3-40EC-A40B-818F2E84E5E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7838"/>
            <a:ext cx="2057400" cy="522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7838"/>
            <a:ext cx="6019800" cy="522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925B9-3E48-4834-B703-5BFB7456EA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6A20A-C41D-4FD2-9D39-98C154786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167DC-426C-4366-A7B0-28944D1AAB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6C956-C2C4-4865-B503-9EE8A80EE50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A906E-1DBA-49F4-A10B-CE3721FBAB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107A-87B9-40A7-88DD-6BCA5B9C77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D6BB4-5A5E-484D-A42C-0AC899BEC9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13CE4-9D89-4617-AA65-1BA23EB553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C3760-5A9A-477E-8A94-D99A1471F3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23FB3-B80E-4B75-B162-62CF9F5309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DE24-FE64-4909-A78B-FD86900814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0C5DA-F8DA-4CBD-B05F-DCDAD1420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F1E82-5208-48FB-9E23-16EDD77DE0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1E687-2662-4456-AD8C-2FD3E8E726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0FDE-05F6-4B91-8CA1-FAA8CC63986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F9DC1-D7BF-4F77-B748-38FFA6274C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F6D0A-E091-4AF0-8603-259889B8D5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131BC-4E8E-4447-8CC1-A5DA0A68E54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70612-7F0F-40DC-97EF-998AD7421C9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CEA343-EEA8-4BA8-8AA9-4C1A466CA34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28" name="Picture 17" descr="ENU_Logo_be0f34.png"/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78" r:id="rId12"/>
    <p:sldLayoutId id="2147483679" r:id="rId13"/>
    <p:sldLayoutId id="2147483680" r:id="rId14"/>
    <p:sldLayoutId id="2147483681" r:id="rId15"/>
    <p:sldLayoutId id="2147483708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23D1A9-C68F-4A49-945E-D13BEA3472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7E710CD-31E6-4D59-9883-32B4DD12E69E}" type="slidenum">
              <a:rPr lang="en-GB"/>
              <a:pPr/>
              <a:t>1</a:t>
            </a:fld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A Student Guide to Object- Oriented Development</a:t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267200"/>
            <a:ext cx="7253288" cy="1219200"/>
          </a:xfrm>
        </p:spPr>
        <p:txBody>
          <a:bodyPr/>
          <a:lstStyle/>
          <a:p>
            <a:pPr algn="l" eaLnBrk="1" hangingPunct="1">
              <a:defRPr/>
            </a:pPr>
            <a:r>
              <a:rPr lang="en-GB" sz="3600" b="1" smtClean="0"/>
              <a:t>Lecture 7 Objects </a:t>
            </a:r>
            <a:r>
              <a:rPr lang="en-GB" sz="3600" b="1" dirty="0" smtClean="0"/>
              <a:t>and Classes: the basic concepts </a:t>
            </a:r>
            <a:br>
              <a:rPr lang="en-GB" sz="3600" b="1" dirty="0" smtClean="0"/>
            </a:b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80F7B14-F338-42E5-891E-83D97AFB877B}" type="slidenum">
              <a:rPr lang="en-GB"/>
              <a:pPr/>
              <a:t>10</a:t>
            </a:fld>
            <a:endParaRPr lang="en-GB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9552" y="2492896"/>
            <a:ext cx="7772400" cy="4679950"/>
          </a:xfrm>
        </p:spPr>
        <p:txBody>
          <a:bodyPr/>
          <a:lstStyle/>
          <a:p>
            <a:pPr eaLnBrk="1" hangingPunct="1"/>
            <a:r>
              <a:rPr lang="en-GB" sz="2400" b="0" dirty="0" smtClean="0"/>
              <a:t>Encapsulation - packaging related data and operations together</a:t>
            </a:r>
          </a:p>
          <a:p>
            <a:pPr eaLnBrk="1" hangingPunct="1"/>
            <a:r>
              <a:rPr lang="en-GB" sz="2400" b="0" dirty="0" smtClean="0"/>
              <a:t>Data hiding – making the internal details of an object inaccessible to another object</a:t>
            </a:r>
          </a:p>
          <a:p>
            <a:pPr eaLnBrk="1" hangingPunct="1"/>
            <a:r>
              <a:rPr lang="en-GB" sz="2400" b="0" dirty="0" smtClean="0"/>
              <a:t>Public interface – provides the </a:t>
            </a:r>
            <a:r>
              <a:rPr lang="en-GB" sz="2400" b="0" i="1" dirty="0" smtClean="0"/>
              <a:t>services</a:t>
            </a:r>
            <a:r>
              <a:rPr lang="en-GB" sz="2400" b="0" dirty="0" smtClean="0"/>
              <a:t> an object makes available to other objects.</a:t>
            </a:r>
            <a:r>
              <a:rPr lang="en-US" sz="2400" b="0" dirty="0" smtClean="0"/>
              <a:t> </a:t>
            </a:r>
          </a:p>
        </p:txBody>
      </p:sp>
      <p:sp>
        <p:nvSpPr>
          <p:cNvPr id="144388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Encapsulation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E6E1A70-E9DC-4F03-8A8C-F2CF14450042}" type="slidenum">
              <a:rPr lang="en-GB"/>
              <a:pPr/>
              <a:t>11</a:t>
            </a:fld>
            <a:endParaRPr lang="en-GB"/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684213" y="2205038"/>
            <a:ext cx="4608512" cy="230346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Encapsulation</a:t>
            </a:r>
            <a:endParaRPr lang="en-US" smtClean="0"/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900113" y="2420938"/>
            <a:ext cx="1905000" cy="1800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kumimoji="0" lang="en-US" sz="2400">
              <a:solidFill>
                <a:schemeClr val="bg2"/>
              </a:solidFill>
              <a:effectLst/>
            </a:endParaRP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1258888" y="2781300"/>
            <a:ext cx="1223962" cy="1079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en-US">
                <a:solidFill>
                  <a:schemeClr val="bg2"/>
                </a:solidFill>
                <a:effectLst/>
              </a:rPr>
              <a:t>data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348038" y="2565400"/>
            <a:ext cx="1871662" cy="647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kumimoji="0" lang="en-US">
                <a:solidFill>
                  <a:schemeClr val="bg2"/>
                </a:solidFill>
                <a:effectLst/>
              </a:rPr>
              <a:t>Operations</a:t>
            </a:r>
          </a:p>
        </p:txBody>
      </p:sp>
      <p:sp>
        <p:nvSpPr>
          <p:cNvPr id="146442" name="Line 10"/>
          <p:cNvSpPr>
            <a:spLocks noChangeShapeType="1"/>
          </p:cNvSpPr>
          <p:nvPr/>
        </p:nvSpPr>
        <p:spPr bwMode="auto">
          <a:xfrm flipH="1">
            <a:off x="2555875" y="2781300"/>
            <a:ext cx="792163" cy="2159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5435600" y="1628775"/>
            <a:ext cx="3384550" cy="2678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GB" sz="2400" dirty="0">
                <a:effectLst/>
                <a:latin typeface="+mn-lt"/>
              </a:rPr>
              <a:t>Data inside an object is surrounded by a protective ring of operations</a:t>
            </a:r>
          </a:p>
          <a:p>
            <a:pPr>
              <a:defRPr/>
            </a:pPr>
            <a:r>
              <a:rPr kumimoji="0" lang="en-GB" sz="2400" dirty="0">
                <a:effectLst/>
                <a:latin typeface="+mn-lt"/>
              </a:rPr>
              <a:t>The data is protected by the operations that encapsulate it.</a:t>
            </a:r>
            <a:endParaRPr kumimoji="0" lang="en-GB" sz="2400" i="1" dirty="0">
              <a:effectLst/>
              <a:latin typeface="+mn-lt"/>
            </a:endParaRPr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611188" y="4941888"/>
            <a:ext cx="7561262" cy="1570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GB" sz="2400" dirty="0">
                <a:effectLst/>
                <a:latin typeface="+mn-lt"/>
              </a:rPr>
              <a:t>Public interface – an object’s name, class and operations, the only parts of the object accessible to other objects.</a:t>
            </a:r>
          </a:p>
          <a:p>
            <a:pPr>
              <a:defRPr/>
            </a:pPr>
            <a:endParaRPr kumimoji="0" lang="en-US" sz="240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557024C-9812-4162-8028-74BE3411AF0D}" type="slidenum">
              <a:rPr lang="en-GB"/>
              <a:pPr/>
              <a:t>12</a:t>
            </a:fld>
            <a:endParaRPr lang="en-GB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Class</a:t>
            </a:r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772400" cy="3429000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sz="2800" b="0" smtClean="0"/>
              <a:t>An object is defined in terms of its class</a:t>
            </a:r>
          </a:p>
          <a:p>
            <a:pPr eaLnBrk="1" hangingPunct="1">
              <a:spcBef>
                <a:spcPct val="35000"/>
              </a:spcBef>
            </a:pPr>
            <a:r>
              <a:rPr lang="en-GB" sz="2800" b="0" smtClean="0"/>
              <a:t>A class of objects is a group of objects with the same set of attributes, relationships and behaviour</a:t>
            </a:r>
          </a:p>
          <a:p>
            <a:pPr eaLnBrk="1" hangingPunct="1">
              <a:spcBef>
                <a:spcPct val="35000"/>
              </a:spcBef>
            </a:pPr>
            <a:r>
              <a:rPr lang="en-GB" sz="2800" b="0" smtClean="0"/>
              <a:t>An object is an instance of a class</a:t>
            </a:r>
          </a:p>
          <a:p>
            <a:pPr eaLnBrk="1" hangingPunct="1">
              <a:spcBef>
                <a:spcPct val="35000"/>
              </a:spcBef>
            </a:pPr>
            <a:r>
              <a:rPr lang="en-GB" sz="2800" b="0" smtClean="0"/>
              <a:t>Instantiation is creating a new object </a:t>
            </a:r>
            <a:endParaRPr lang="en-US" sz="2800" b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8B9ED51-CBBF-4941-B211-9DD396D3EF11}" type="slidenum">
              <a:rPr lang="en-GB"/>
              <a:pPr/>
              <a:t>13</a:t>
            </a:fld>
            <a:endParaRPr lang="en-GB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08720"/>
            <a:ext cx="8448675" cy="6953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Class</a:t>
            </a:r>
            <a:endParaRPr lang="en-US" dirty="0" smtClean="0"/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323850" y="1700213"/>
            <a:ext cx="4051300" cy="5137150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2471738" y="1774825"/>
            <a:ext cx="5937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400">
                <a:effectLst/>
                <a:latin typeface="Helvetica" charset="0"/>
              </a:rPr>
              <a:t>Bike</a:t>
            </a:r>
            <a:endParaRPr kumimoji="0" lang="en-US" sz="2400">
              <a:effectLst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39750" y="2165350"/>
            <a:ext cx="3671888" cy="4078288"/>
            <a:chOff x="340" y="1364"/>
            <a:chExt cx="2313" cy="2569"/>
          </a:xfrm>
        </p:grpSpPr>
        <p:sp>
          <p:nvSpPr>
            <p:cNvPr id="16399" name="Rectangle 14"/>
            <p:cNvSpPr>
              <a:spLocks noChangeArrowheads="1"/>
            </p:cNvSpPr>
            <p:nvPr/>
          </p:nvSpPr>
          <p:spPr bwMode="auto">
            <a:xfrm>
              <a:off x="340" y="1364"/>
              <a:ext cx="46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400">
                  <a:effectLst/>
                  <a:latin typeface="Helvetica" charset="0"/>
                </a:rPr>
                <a:t>bike#</a:t>
              </a:r>
              <a:endParaRPr kumimoji="0" lang="en-US" sz="2400">
                <a:effectLst/>
              </a:endParaRPr>
            </a:p>
          </p:txBody>
        </p:sp>
        <p:sp>
          <p:nvSpPr>
            <p:cNvPr id="16400" name="Rectangle 15"/>
            <p:cNvSpPr>
              <a:spLocks noChangeArrowheads="1"/>
            </p:cNvSpPr>
            <p:nvPr/>
          </p:nvSpPr>
          <p:spPr bwMode="auto">
            <a:xfrm>
              <a:off x="340" y="1543"/>
              <a:ext cx="76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400">
                  <a:effectLst/>
                  <a:latin typeface="Helvetica" charset="0"/>
                </a:rPr>
                <a:t>available</a:t>
              </a:r>
              <a:endParaRPr kumimoji="0" lang="en-US" sz="2400">
                <a:effectLst/>
              </a:endParaRPr>
            </a:p>
          </p:txBody>
        </p:sp>
        <p:sp>
          <p:nvSpPr>
            <p:cNvPr id="16401" name="Rectangle 16"/>
            <p:cNvSpPr>
              <a:spLocks noChangeArrowheads="1"/>
            </p:cNvSpPr>
            <p:nvPr/>
          </p:nvSpPr>
          <p:spPr bwMode="auto">
            <a:xfrm>
              <a:off x="340" y="1724"/>
              <a:ext cx="36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400">
                  <a:effectLst/>
                  <a:latin typeface="Helvetica" charset="0"/>
                </a:rPr>
                <a:t>type</a:t>
              </a:r>
              <a:endParaRPr kumimoji="0" lang="en-US" sz="2400">
                <a:effectLst/>
              </a:endParaRPr>
            </a:p>
          </p:txBody>
        </p:sp>
        <p:sp>
          <p:nvSpPr>
            <p:cNvPr id="16402" name="Rectangle 17"/>
            <p:cNvSpPr>
              <a:spLocks noChangeArrowheads="1"/>
            </p:cNvSpPr>
            <p:nvPr/>
          </p:nvSpPr>
          <p:spPr bwMode="auto">
            <a:xfrm>
              <a:off x="340" y="1906"/>
              <a:ext cx="3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400">
                  <a:effectLst/>
                  <a:latin typeface="Helvetica" charset="0"/>
                </a:rPr>
                <a:t>size</a:t>
              </a:r>
              <a:endParaRPr kumimoji="0" lang="en-US" sz="2400">
                <a:effectLst/>
              </a:endParaRPr>
            </a:p>
          </p:txBody>
        </p:sp>
        <p:sp>
          <p:nvSpPr>
            <p:cNvPr id="16403" name="Rectangle 18"/>
            <p:cNvSpPr>
              <a:spLocks noChangeArrowheads="1"/>
            </p:cNvSpPr>
            <p:nvPr/>
          </p:nvSpPr>
          <p:spPr bwMode="auto">
            <a:xfrm>
              <a:off x="340" y="2085"/>
              <a:ext cx="47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400">
                  <a:effectLst/>
                  <a:latin typeface="Helvetica" charset="0"/>
                </a:rPr>
                <a:t>make</a:t>
              </a:r>
              <a:endParaRPr kumimoji="0" lang="en-US" sz="2400">
                <a:effectLst/>
              </a:endParaRPr>
            </a:p>
          </p:txBody>
        </p:sp>
        <p:sp>
          <p:nvSpPr>
            <p:cNvPr id="16404" name="Rectangle 19"/>
            <p:cNvSpPr>
              <a:spLocks noChangeArrowheads="1"/>
            </p:cNvSpPr>
            <p:nvPr/>
          </p:nvSpPr>
          <p:spPr bwMode="auto">
            <a:xfrm>
              <a:off x="340" y="2266"/>
              <a:ext cx="52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400">
                  <a:effectLst/>
                  <a:latin typeface="Helvetica" charset="0"/>
                </a:rPr>
                <a:t>model</a:t>
              </a:r>
              <a:endParaRPr kumimoji="0" lang="en-US" sz="2400">
                <a:effectLst/>
              </a:endParaRPr>
            </a:p>
          </p:txBody>
        </p:sp>
        <p:sp>
          <p:nvSpPr>
            <p:cNvPr id="16405" name="Rectangle 20"/>
            <p:cNvSpPr>
              <a:spLocks noChangeArrowheads="1"/>
            </p:cNvSpPr>
            <p:nvPr/>
          </p:nvSpPr>
          <p:spPr bwMode="auto">
            <a:xfrm>
              <a:off x="340" y="2447"/>
              <a:ext cx="11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400">
                  <a:effectLst/>
                  <a:latin typeface="Helvetica" charset="0"/>
                </a:rPr>
                <a:t>dailyHireRate</a:t>
              </a:r>
              <a:endParaRPr kumimoji="0" lang="en-US" sz="2400">
                <a:effectLst/>
              </a:endParaRPr>
            </a:p>
          </p:txBody>
        </p:sp>
        <p:sp>
          <p:nvSpPr>
            <p:cNvPr id="16406" name="Rectangle 21"/>
            <p:cNvSpPr>
              <a:spLocks noChangeArrowheads="1"/>
            </p:cNvSpPr>
            <p:nvPr/>
          </p:nvSpPr>
          <p:spPr bwMode="auto">
            <a:xfrm>
              <a:off x="340" y="2626"/>
              <a:ext cx="61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400">
                  <a:effectLst/>
                  <a:latin typeface="Helvetica" charset="0"/>
                </a:rPr>
                <a:t>deposit</a:t>
              </a:r>
              <a:endParaRPr kumimoji="0" lang="en-US" sz="2400">
                <a:effectLst/>
              </a:endParaRPr>
            </a:p>
          </p:txBody>
        </p:sp>
        <p:sp>
          <p:nvSpPr>
            <p:cNvPr id="16407" name="Rectangle 22"/>
            <p:cNvSpPr>
              <a:spLocks noChangeArrowheads="1"/>
            </p:cNvSpPr>
            <p:nvPr/>
          </p:nvSpPr>
          <p:spPr bwMode="auto">
            <a:xfrm>
              <a:off x="357" y="2976"/>
              <a:ext cx="18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400">
                  <a:effectLst/>
                  <a:latin typeface="Helvetica" charset="0"/>
                </a:rPr>
                <a:t>getCharges (no.days)</a:t>
              </a:r>
              <a:endParaRPr kumimoji="0" lang="en-US" sz="2400">
                <a:effectLst/>
              </a:endParaRPr>
            </a:p>
          </p:txBody>
        </p:sp>
        <p:sp>
          <p:nvSpPr>
            <p:cNvPr id="16408" name="Rectangle 23"/>
            <p:cNvSpPr>
              <a:spLocks noChangeArrowheads="1"/>
            </p:cNvSpPr>
            <p:nvPr/>
          </p:nvSpPr>
          <p:spPr bwMode="auto">
            <a:xfrm>
              <a:off x="422" y="3203"/>
              <a:ext cx="132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400">
                  <a:effectLst/>
                  <a:latin typeface="Helvetica" charset="0"/>
                </a:rPr>
                <a:t>findBike (bike#)</a:t>
              </a:r>
              <a:endParaRPr kumimoji="0" lang="en-US" sz="2400">
                <a:effectLst/>
              </a:endParaRPr>
            </a:p>
          </p:txBody>
        </p:sp>
        <p:sp>
          <p:nvSpPr>
            <p:cNvPr id="16409" name="Rectangle 24"/>
            <p:cNvSpPr>
              <a:spLocks noChangeArrowheads="1"/>
            </p:cNvSpPr>
            <p:nvPr/>
          </p:nvSpPr>
          <p:spPr bwMode="auto">
            <a:xfrm>
              <a:off x="357" y="3430"/>
              <a:ext cx="22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0" lang="en-US" sz="2400">
                  <a:effectLst/>
                  <a:latin typeface="Helvetica" charset="0"/>
                </a:rPr>
                <a:t>registerBike (bikeDetails)</a:t>
              </a:r>
              <a:endParaRPr kumimoji="0" lang="en-US" sz="2400">
                <a:effectLst/>
              </a:endParaRPr>
            </a:p>
          </p:txBody>
        </p:sp>
        <p:sp>
          <p:nvSpPr>
            <p:cNvPr id="16410" name="Rectangle 26"/>
            <p:cNvSpPr>
              <a:spLocks noChangeArrowheads="1"/>
            </p:cNvSpPr>
            <p:nvPr/>
          </p:nvSpPr>
          <p:spPr bwMode="auto">
            <a:xfrm>
              <a:off x="385" y="3702"/>
              <a:ext cx="1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0" lang="en-US" sz="2400">
                  <a:effectLst/>
                  <a:latin typeface="Helvetica" charset="0"/>
                </a:rPr>
                <a:t>getBike# ()</a:t>
              </a:r>
              <a:endParaRPr kumimoji="0" lang="en-US" sz="2400">
                <a:effectLst/>
              </a:endParaRPr>
            </a:p>
          </p:txBody>
        </p:sp>
      </p:grpSp>
      <p:sp>
        <p:nvSpPr>
          <p:cNvPr id="16391" name="Text Box 27"/>
          <p:cNvSpPr txBox="1">
            <a:spLocks noChangeArrowheads="1"/>
          </p:cNvSpPr>
          <p:nvPr/>
        </p:nvSpPr>
        <p:spPr bwMode="auto">
          <a:xfrm>
            <a:off x="5292725" y="1412875"/>
            <a:ext cx="3600450" cy="118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GB" sz="2400" b="1">
                <a:effectLst/>
              </a:rPr>
              <a:t>Class name</a:t>
            </a:r>
            <a:r>
              <a:rPr kumimoji="0" lang="en-GB" sz="2400">
                <a:effectLst/>
              </a:rPr>
              <a:t> – starts with capital letter, if two words ‘CarPark’</a:t>
            </a:r>
            <a:endParaRPr kumimoji="0" lang="en-US" sz="2400">
              <a:effectLst/>
            </a:endParaRPr>
          </a:p>
        </p:txBody>
      </p:sp>
      <p:sp>
        <p:nvSpPr>
          <p:cNvPr id="16392" name="Text Box 28"/>
          <p:cNvSpPr txBox="1">
            <a:spLocks noChangeArrowheads="1"/>
          </p:cNvSpPr>
          <p:nvPr/>
        </p:nvSpPr>
        <p:spPr bwMode="auto">
          <a:xfrm>
            <a:off x="5292725" y="2852738"/>
            <a:ext cx="3168650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GB" sz="2400" b="1">
                <a:effectLst/>
              </a:rPr>
              <a:t>Attributes</a:t>
            </a:r>
            <a:r>
              <a:rPr kumimoji="0" lang="en-GB" sz="2400">
                <a:effectLst/>
              </a:rPr>
              <a:t> – lower case, no spaces, each subsequent word starts with capital letter</a:t>
            </a:r>
            <a:endParaRPr kumimoji="0" lang="en-US" sz="2400">
              <a:effectLst/>
            </a:endParaRPr>
          </a:p>
        </p:txBody>
      </p:sp>
      <p:sp>
        <p:nvSpPr>
          <p:cNvPr id="16393" name="Text Box 29"/>
          <p:cNvSpPr txBox="1">
            <a:spLocks noChangeArrowheads="1"/>
          </p:cNvSpPr>
          <p:nvPr/>
        </p:nvSpPr>
        <p:spPr bwMode="auto">
          <a:xfrm>
            <a:off x="5364163" y="4724400"/>
            <a:ext cx="2592387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GB" sz="2400" b="1">
                <a:effectLst/>
              </a:rPr>
              <a:t>Operations</a:t>
            </a:r>
            <a:r>
              <a:rPr kumimoji="0" lang="en-GB" sz="2400">
                <a:effectLst/>
              </a:rPr>
              <a:t> – same notation as attributes</a:t>
            </a:r>
          </a:p>
          <a:p>
            <a:pPr>
              <a:spcBef>
                <a:spcPct val="50000"/>
              </a:spcBef>
            </a:pPr>
            <a:endParaRPr kumimoji="0" lang="en-US" sz="2400">
              <a:effectLst/>
            </a:endParaRPr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323850" y="2205038"/>
            <a:ext cx="40322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49535" name="Line 31"/>
          <p:cNvSpPr>
            <a:spLocks noChangeShapeType="1"/>
          </p:cNvSpPr>
          <p:nvPr/>
        </p:nvSpPr>
        <p:spPr bwMode="auto">
          <a:xfrm>
            <a:off x="323850" y="4581525"/>
            <a:ext cx="40322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49538" name="Line 34"/>
          <p:cNvSpPr>
            <a:spLocks noChangeShapeType="1"/>
          </p:cNvSpPr>
          <p:nvPr/>
        </p:nvSpPr>
        <p:spPr bwMode="auto">
          <a:xfrm flipH="1">
            <a:off x="3924300" y="1700213"/>
            <a:ext cx="1295400" cy="2159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49539" name="Line 35"/>
          <p:cNvSpPr>
            <a:spLocks noChangeShapeType="1"/>
          </p:cNvSpPr>
          <p:nvPr/>
        </p:nvSpPr>
        <p:spPr bwMode="auto">
          <a:xfrm flipH="1">
            <a:off x="3851275" y="3284538"/>
            <a:ext cx="1295400" cy="2159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49540" name="Line 36"/>
          <p:cNvSpPr>
            <a:spLocks noChangeShapeType="1"/>
          </p:cNvSpPr>
          <p:nvPr/>
        </p:nvSpPr>
        <p:spPr bwMode="auto">
          <a:xfrm flipH="1">
            <a:off x="3995738" y="5084763"/>
            <a:ext cx="1295400" cy="2159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9A955FE-B65C-4038-992A-D54465469C8D}" type="slidenum">
              <a:rPr lang="en-GB"/>
              <a:pPr/>
              <a:t>14</a:t>
            </a:fld>
            <a:endParaRPr lang="en-GB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Relationships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16450"/>
          </a:xfrm>
        </p:spPr>
        <p:txBody>
          <a:bodyPr/>
          <a:lstStyle/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GB" sz="2800" b="0" smtClean="0"/>
              <a:t>Three types of relationships</a:t>
            </a:r>
          </a:p>
          <a:p>
            <a:pPr lvl="4" eaLnBrk="1" hangingPunct="1">
              <a:spcBef>
                <a:spcPct val="60000"/>
              </a:spcBef>
            </a:pPr>
            <a:r>
              <a:rPr lang="en-GB" sz="2800" b="0" smtClean="0"/>
              <a:t>Association</a:t>
            </a:r>
          </a:p>
          <a:p>
            <a:pPr lvl="4" eaLnBrk="1" hangingPunct="1">
              <a:spcBef>
                <a:spcPct val="60000"/>
              </a:spcBef>
            </a:pPr>
            <a:r>
              <a:rPr lang="en-GB" sz="2800" b="0" smtClean="0"/>
              <a:t>Aggregation</a:t>
            </a:r>
          </a:p>
          <a:p>
            <a:pPr lvl="4" eaLnBrk="1" hangingPunct="1">
              <a:spcBef>
                <a:spcPct val="60000"/>
              </a:spcBef>
            </a:pPr>
            <a:r>
              <a:rPr lang="en-GB" sz="2800" b="0" smtClean="0"/>
              <a:t>Inheritance</a:t>
            </a:r>
          </a:p>
          <a:p>
            <a:pPr eaLnBrk="1" hangingPunct="1">
              <a:spcBef>
                <a:spcPct val="60000"/>
              </a:spcBef>
            </a:pPr>
            <a:r>
              <a:rPr lang="en-GB" sz="2800" b="0" smtClean="0"/>
              <a:t>These are links between classes that are used for message passing</a:t>
            </a:r>
          </a:p>
          <a:p>
            <a:pPr eaLnBrk="1" hangingPunct="1">
              <a:spcBef>
                <a:spcPct val="60000"/>
              </a:spcBef>
            </a:pPr>
            <a:r>
              <a:rPr lang="en-GB" sz="2800" b="0" smtClean="0"/>
              <a:t>A navigable path between objects</a:t>
            </a:r>
            <a:endParaRPr lang="en-GB" sz="2800" b="0" i="1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85800" y="5638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0" lang="en-US" sz="2000" b="1"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B319480-3970-4581-874E-906C998576AD}" type="slidenum">
              <a:rPr lang="en-GB"/>
              <a:pPr/>
              <a:t>15</a:t>
            </a:fld>
            <a:endParaRPr lang="en-GB"/>
          </a:p>
        </p:txBody>
      </p:sp>
      <p:sp>
        <p:nvSpPr>
          <p:cNvPr id="1177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4000" i="1" smtClean="0"/>
              <a:t>Association – a link between two classes indicating a relationship</a:t>
            </a:r>
          </a:p>
        </p:txBody>
      </p:sp>
      <p:sp>
        <p:nvSpPr>
          <p:cNvPr id="18436" name="Rectangle 1028"/>
          <p:cNvSpPr>
            <a:spLocks noChangeArrowheads="1"/>
          </p:cNvSpPr>
          <p:nvPr/>
        </p:nvSpPr>
        <p:spPr bwMode="auto">
          <a:xfrm>
            <a:off x="685800" y="5638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0" lang="en-US" sz="2000" b="1">
              <a:effectLst/>
              <a:latin typeface="Arial" pitchFamily="34" charset="0"/>
            </a:endParaRPr>
          </a:p>
        </p:txBody>
      </p:sp>
      <p:sp>
        <p:nvSpPr>
          <p:cNvPr id="117767" name="AutoShape 1031"/>
          <p:cNvSpPr>
            <a:spLocks noChangeAspect="1" noChangeArrowheads="1" noTextEdit="1"/>
          </p:cNvSpPr>
          <p:nvPr/>
        </p:nvSpPr>
        <p:spPr bwMode="auto">
          <a:xfrm>
            <a:off x="1835150" y="2420938"/>
            <a:ext cx="5040313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8438" name="Rectangle 1033"/>
          <p:cNvSpPr>
            <a:spLocks noChangeArrowheads="1"/>
          </p:cNvSpPr>
          <p:nvPr/>
        </p:nvSpPr>
        <p:spPr bwMode="auto">
          <a:xfrm>
            <a:off x="3503613" y="2994025"/>
            <a:ext cx="4381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300">
                <a:solidFill>
                  <a:srgbClr val="000000"/>
                </a:solidFill>
                <a:effectLst/>
                <a:latin typeface="Helvetica" charset="0"/>
              </a:rPr>
              <a:t>0..*</a:t>
            </a:r>
            <a:endParaRPr kumimoji="0" lang="en-US" sz="2400">
              <a:effectLst/>
            </a:endParaRPr>
          </a:p>
        </p:txBody>
      </p:sp>
      <p:sp>
        <p:nvSpPr>
          <p:cNvPr id="18439" name="Rectangle 1034"/>
          <p:cNvSpPr>
            <a:spLocks noChangeArrowheads="1"/>
          </p:cNvSpPr>
          <p:nvPr/>
        </p:nvSpPr>
        <p:spPr bwMode="auto">
          <a:xfrm>
            <a:off x="1835150" y="2457450"/>
            <a:ext cx="1508125" cy="822325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kumimoji="0" lang="en-US" sz="2400">
              <a:effectLst/>
            </a:endParaRPr>
          </a:p>
        </p:txBody>
      </p:sp>
      <p:sp>
        <p:nvSpPr>
          <p:cNvPr id="18440" name="Rectangle 1035"/>
          <p:cNvSpPr>
            <a:spLocks noChangeArrowheads="1"/>
          </p:cNvSpPr>
          <p:nvPr/>
        </p:nvSpPr>
        <p:spPr bwMode="auto">
          <a:xfrm>
            <a:off x="2101850" y="2535238"/>
            <a:ext cx="10048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300">
                <a:effectLst/>
                <a:latin typeface="Arial" pitchFamily="34" charset="0"/>
              </a:rPr>
              <a:t>Student</a:t>
            </a:r>
            <a:endParaRPr kumimoji="0" lang="en-US" sz="2400">
              <a:effectLst/>
            </a:endParaRPr>
          </a:p>
        </p:txBody>
      </p:sp>
      <p:sp>
        <p:nvSpPr>
          <p:cNvPr id="117772" name="Line 1036"/>
          <p:cNvSpPr>
            <a:spLocks noChangeShapeType="1"/>
          </p:cNvSpPr>
          <p:nvPr/>
        </p:nvSpPr>
        <p:spPr bwMode="auto">
          <a:xfrm>
            <a:off x="1835150" y="2863850"/>
            <a:ext cx="1520825" cy="1588"/>
          </a:xfrm>
          <a:prstGeom prst="line">
            <a:avLst/>
          </a:prstGeom>
          <a:noFill/>
          <a:ln w="79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7773" name="Line 1037"/>
          <p:cNvSpPr>
            <a:spLocks noChangeShapeType="1"/>
          </p:cNvSpPr>
          <p:nvPr/>
        </p:nvSpPr>
        <p:spPr bwMode="auto">
          <a:xfrm>
            <a:off x="1835150" y="3028950"/>
            <a:ext cx="1520825" cy="1588"/>
          </a:xfrm>
          <a:prstGeom prst="line">
            <a:avLst/>
          </a:prstGeom>
          <a:noFill/>
          <a:ln w="79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8443" name="Rectangle 1038"/>
          <p:cNvSpPr>
            <a:spLocks noChangeArrowheads="1"/>
          </p:cNvSpPr>
          <p:nvPr/>
        </p:nvSpPr>
        <p:spPr bwMode="auto">
          <a:xfrm>
            <a:off x="5011738" y="2994025"/>
            <a:ext cx="4381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300">
                <a:solidFill>
                  <a:srgbClr val="000000"/>
                </a:solidFill>
                <a:effectLst/>
                <a:latin typeface="Arial" pitchFamily="34" charset="0"/>
              </a:rPr>
              <a:t>1..*</a:t>
            </a:r>
            <a:endParaRPr kumimoji="0" lang="en-US" sz="2400">
              <a:effectLst/>
            </a:endParaRPr>
          </a:p>
        </p:txBody>
      </p:sp>
      <p:sp>
        <p:nvSpPr>
          <p:cNvPr id="117775" name="Rectangle 1039"/>
          <p:cNvSpPr>
            <a:spLocks noChangeArrowheads="1"/>
          </p:cNvSpPr>
          <p:nvPr/>
        </p:nvSpPr>
        <p:spPr bwMode="auto">
          <a:xfrm>
            <a:off x="5565775" y="2471738"/>
            <a:ext cx="1239838" cy="793750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8445" name="Rectangle 1040"/>
          <p:cNvSpPr>
            <a:spLocks noChangeArrowheads="1"/>
          </p:cNvSpPr>
          <p:nvPr/>
        </p:nvSpPr>
        <p:spPr bwMode="auto">
          <a:xfrm>
            <a:off x="5711825" y="2549525"/>
            <a:ext cx="939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300">
                <a:effectLst/>
                <a:latin typeface="Arial" pitchFamily="34" charset="0"/>
              </a:rPr>
              <a:t>Course</a:t>
            </a:r>
            <a:endParaRPr kumimoji="0" lang="en-US" sz="2400">
              <a:effectLst/>
            </a:endParaRPr>
          </a:p>
        </p:txBody>
      </p:sp>
      <p:sp>
        <p:nvSpPr>
          <p:cNvPr id="117777" name="Line 1041"/>
          <p:cNvSpPr>
            <a:spLocks noChangeShapeType="1"/>
          </p:cNvSpPr>
          <p:nvPr/>
        </p:nvSpPr>
        <p:spPr bwMode="auto">
          <a:xfrm>
            <a:off x="5557838" y="2878138"/>
            <a:ext cx="1255712" cy="1587"/>
          </a:xfrm>
          <a:prstGeom prst="line">
            <a:avLst/>
          </a:prstGeom>
          <a:noFill/>
          <a:ln w="79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7778" name="Line 1042"/>
          <p:cNvSpPr>
            <a:spLocks noChangeShapeType="1"/>
          </p:cNvSpPr>
          <p:nvPr/>
        </p:nvSpPr>
        <p:spPr bwMode="auto">
          <a:xfrm>
            <a:off x="5557838" y="3043238"/>
            <a:ext cx="1255712" cy="1587"/>
          </a:xfrm>
          <a:prstGeom prst="line">
            <a:avLst/>
          </a:prstGeom>
          <a:noFill/>
          <a:ln w="79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7779" name="Line 1043"/>
          <p:cNvSpPr>
            <a:spLocks noChangeShapeType="1"/>
          </p:cNvSpPr>
          <p:nvPr/>
        </p:nvSpPr>
        <p:spPr bwMode="auto">
          <a:xfrm flipH="1">
            <a:off x="3363913" y="2878138"/>
            <a:ext cx="10937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8449" name="Rectangle 1044"/>
          <p:cNvSpPr>
            <a:spLocks noChangeArrowheads="1"/>
          </p:cNvSpPr>
          <p:nvPr/>
        </p:nvSpPr>
        <p:spPr bwMode="auto">
          <a:xfrm>
            <a:off x="3503613" y="2994025"/>
            <a:ext cx="4381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300">
                <a:effectLst/>
                <a:latin typeface="Arial" pitchFamily="34" charset="0"/>
              </a:rPr>
              <a:t>0..*</a:t>
            </a:r>
            <a:endParaRPr kumimoji="0" lang="en-US" sz="2400">
              <a:effectLst/>
            </a:endParaRPr>
          </a:p>
        </p:txBody>
      </p:sp>
      <p:sp>
        <p:nvSpPr>
          <p:cNvPr id="117781" name="Line 1045"/>
          <p:cNvSpPr>
            <a:spLocks noChangeShapeType="1"/>
          </p:cNvSpPr>
          <p:nvPr/>
        </p:nvSpPr>
        <p:spPr bwMode="auto">
          <a:xfrm>
            <a:off x="4457700" y="2878138"/>
            <a:ext cx="109378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8451" name="Rectangle 1046"/>
          <p:cNvSpPr>
            <a:spLocks noChangeArrowheads="1"/>
          </p:cNvSpPr>
          <p:nvPr/>
        </p:nvSpPr>
        <p:spPr bwMode="auto">
          <a:xfrm>
            <a:off x="5011738" y="2994025"/>
            <a:ext cx="4381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300">
                <a:effectLst/>
                <a:latin typeface="Arial" pitchFamily="34" charset="0"/>
              </a:rPr>
              <a:t>1..*</a:t>
            </a:r>
            <a:endParaRPr kumimoji="0" lang="en-US" sz="2400">
              <a:effectLst/>
            </a:endParaRPr>
          </a:p>
        </p:txBody>
      </p:sp>
      <p:sp>
        <p:nvSpPr>
          <p:cNvPr id="18452" name="Rectangle 1047"/>
          <p:cNvSpPr>
            <a:spLocks noChangeArrowheads="1"/>
          </p:cNvSpPr>
          <p:nvPr/>
        </p:nvSpPr>
        <p:spPr bwMode="auto">
          <a:xfrm>
            <a:off x="3944938" y="2420938"/>
            <a:ext cx="923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300">
                <a:effectLst/>
                <a:latin typeface="Arial" pitchFamily="34" charset="0"/>
              </a:rPr>
              <a:t>studies</a:t>
            </a:r>
            <a:endParaRPr kumimoji="0" lang="en-US" sz="2400">
              <a:effectLst/>
            </a:endParaRPr>
          </a:p>
        </p:txBody>
      </p:sp>
      <p:sp>
        <p:nvSpPr>
          <p:cNvPr id="117784" name="Text Box 1048"/>
          <p:cNvSpPr txBox="1">
            <a:spLocks noChangeArrowheads="1"/>
          </p:cNvSpPr>
          <p:nvPr/>
        </p:nvSpPr>
        <p:spPr bwMode="auto">
          <a:xfrm>
            <a:off x="323528" y="3501008"/>
            <a:ext cx="7848600" cy="30464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GB" sz="2400" i="1" dirty="0">
                <a:effectLst/>
              </a:rPr>
              <a:t>Association relationship between Student and Course classes</a:t>
            </a:r>
          </a:p>
          <a:p>
            <a:pPr>
              <a:defRPr/>
            </a:pPr>
            <a:endParaRPr kumimoji="0" lang="en-GB" sz="2400" dirty="0">
              <a:effectLst/>
            </a:endParaRPr>
          </a:p>
          <a:p>
            <a:pPr>
              <a:buFontTx/>
              <a:buChar char="•"/>
              <a:defRPr/>
            </a:pPr>
            <a:r>
              <a:rPr kumimoji="0" lang="en-GB" sz="2400" dirty="0">
                <a:effectLst/>
              </a:rPr>
              <a:t> </a:t>
            </a:r>
            <a:r>
              <a:rPr kumimoji="0" lang="en-GB" sz="2400" dirty="0">
                <a:effectLst/>
                <a:latin typeface="+mn-lt"/>
              </a:rPr>
              <a:t>The association can be named: a student </a:t>
            </a:r>
            <a:r>
              <a:rPr kumimoji="0" lang="en-GB" sz="2400" i="1" dirty="0">
                <a:effectLst/>
                <a:latin typeface="+mn-lt"/>
              </a:rPr>
              <a:t>studies</a:t>
            </a:r>
            <a:r>
              <a:rPr kumimoji="0" lang="en-GB" sz="2400" dirty="0">
                <a:effectLst/>
                <a:latin typeface="+mn-lt"/>
              </a:rPr>
              <a:t> a course. </a:t>
            </a:r>
          </a:p>
          <a:p>
            <a:pPr>
              <a:buFontTx/>
              <a:buChar char="•"/>
              <a:defRPr/>
            </a:pPr>
            <a:r>
              <a:rPr kumimoji="0" lang="en-GB" sz="2400" dirty="0">
                <a:effectLst/>
                <a:latin typeface="+mn-lt"/>
              </a:rPr>
              <a:t> An association has two ends each attached to a class.</a:t>
            </a:r>
          </a:p>
          <a:p>
            <a:pPr>
              <a:buFontTx/>
              <a:buChar char="•"/>
              <a:defRPr/>
            </a:pPr>
            <a:r>
              <a:rPr kumimoji="0" lang="en-GB" sz="2400" dirty="0">
                <a:effectLst/>
                <a:latin typeface="+mn-lt"/>
              </a:rPr>
              <a:t> The numbers and asterisk on the line indicate the </a:t>
            </a:r>
            <a:r>
              <a:rPr kumimoji="0" lang="en-GB" sz="2400" i="1" dirty="0">
                <a:effectLst/>
                <a:latin typeface="+mn-lt"/>
              </a:rPr>
              <a:t>multiplicity</a:t>
            </a:r>
            <a:r>
              <a:rPr kumimoji="0" lang="en-GB" sz="2400" dirty="0">
                <a:effectLst/>
                <a:latin typeface="+mn-lt"/>
              </a:rPr>
              <a:t> of the association. </a:t>
            </a:r>
          </a:p>
          <a:p>
            <a:pPr>
              <a:defRPr/>
            </a:pPr>
            <a:endParaRPr kumimoji="0" lang="en-US" sz="240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ED77D54-E28A-4594-87C0-C53BE4DBC3EC}" type="slidenum">
              <a:rPr lang="en-GB"/>
              <a:pPr/>
              <a:t>16</a:t>
            </a:fld>
            <a:endParaRPr lang="en-GB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Multiplicity – UML notation</a:t>
            </a:r>
          </a:p>
        </p:txBody>
      </p:sp>
      <p:graphicFrame>
        <p:nvGraphicFramePr>
          <p:cNvPr id="8269" name="Group 77"/>
          <p:cNvGraphicFramePr>
            <a:graphicFrameLocks noGrp="1"/>
          </p:cNvGraphicFramePr>
          <p:nvPr/>
        </p:nvGraphicFramePr>
        <p:xfrm>
          <a:off x="611188" y="1916113"/>
          <a:ext cx="7993062" cy="4393566"/>
        </p:xfrm>
        <a:graphic>
          <a:graphicData uri="http://schemas.openxmlformats.org/drawingml/2006/table">
            <a:tbl>
              <a:tblPr/>
              <a:tblGrid>
                <a:gridCol w="1728787"/>
                <a:gridCol w="482600"/>
                <a:gridCol w="2828925"/>
                <a:gridCol w="2952750"/>
              </a:tblGrid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Notation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 exact number 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exactly one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exactly six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(or may be omitted)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many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zero or more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one or more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0..*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1..*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specific range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one to four, zero to six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1..4, 0..6,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choice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two or four or five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2, 4, 5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unspecified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 arbitrary, unspecified number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5" name="Rectangle 69"/>
          <p:cNvSpPr>
            <a:spLocks noChangeArrowheads="1"/>
          </p:cNvSpPr>
          <p:nvPr/>
        </p:nvSpPr>
        <p:spPr bwMode="auto">
          <a:xfrm>
            <a:off x="0" y="5178425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 sz="240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BC61E68-EC42-453F-84C3-A4B31F7BADB4}" type="slidenum">
              <a:rPr lang="en-GB"/>
              <a:pPr/>
              <a:t>17</a:t>
            </a:fld>
            <a:endParaRPr lang="en-GB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80728"/>
            <a:ext cx="8448675" cy="6953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Aggregation – a whole-part relationship</a:t>
            </a:r>
            <a:endParaRPr lang="en-US" dirty="0" smtClean="0"/>
          </a:p>
        </p:txBody>
      </p:sp>
      <p:sp>
        <p:nvSpPr>
          <p:cNvPr id="119846" name="Rectangle 38"/>
          <p:cNvSpPr>
            <a:spLocks noChangeArrowheads="1"/>
          </p:cNvSpPr>
          <p:nvPr/>
        </p:nvSpPr>
        <p:spPr bwMode="auto">
          <a:xfrm>
            <a:off x="1187624" y="2276872"/>
            <a:ext cx="5400675" cy="3025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2048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92275" y="1989138"/>
            <a:ext cx="4679950" cy="2633662"/>
          </a:xfrm>
          <a:noFill/>
        </p:spPr>
      </p:pic>
      <p:sp>
        <p:nvSpPr>
          <p:cNvPr id="119847" name="Text Box 39"/>
          <p:cNvSpPr txBox="1">
            <a:spLocks noChangeArrowheads="1"/>
          </p:cNvSpPr>
          <p:nvPr/>
        </p:nvSpPr>
        <p:spPr bwMode="auto">
          <a:xfrm>
            <a:off x="395288" y="5661025"/>
            <a:ext cx="8064500" cy="830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sz="2400" dirty="0">
                <a:effectLst/>
                <a:latin typeface="+mn-lt"/>
              </a:rPr>
              <a:t>Identified by - 'consists of', 'has a', or 'is a part of‘</a:t>
            </a:r>
          </a:p>
          <a:p>
            <a:pPr>
              <a:defRPr/>
            </a:pPr>
            <a:r>
              <a:rPr kumimoji="0" lang="en-GB" sz="2400" dirty="0">
                <a:effectLst/>
                <a:latin typeface="+mn-lt"/>
              </a:rPr>
              <a:t>Wheels, doors and engine are ‘part’ of a car</a:t>
            </a:r>
            <a:endParaRPr kumimoji="0" lang="en-US" sz="2400" dirty="0">
              <a:effectLst/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F73FEE-5743-48ED-A6FC-672340CD31FB}" type="slidenum">
              <a:rPr lang="en-GB"/>
              <a:pPr/>
              <a:t>18</a:t>
            </a:fld>
            <a:endParaRPr lang="en-GB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Composition – tighter aggregation</a:t>
            </a:r>
            <a:endParaRPr lang="en-US" sz="3600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445125"/>
            <a:ext cx="7415213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200" b="0" smtClean="0"/>
              <a:t>the whole object has exclusive ownership of its parts i.e. the part object can only participate in one aggregation;</a:t>
            </a:r>
          </a:p>
          <a:p>
            <a:pPr eaLnBrk="1" hangingPunct="1">
              <a:lnSpc>
                <a:spcPct val="80000"/>
              </a:lnSpc>
            </a:pPr>
            <a:r>
              <a:rPr lang="en-GB" sz="2200" b="0" smtClean="0"/>
              <a:t>the parts live and die with the whole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1763713" y="1773238"/>
            <a:ext cx="5761037" cy="33845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21510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0" y="1828800"/>
            <a:ext cx="4572000" cy="3200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6DC347E-BA69-44B5-99D2-53A53F47AFF5}" type="slidenum">
              <a:rPr lang="en-GB"/>
              <a:pPr/>
              <a:t>19</a:t>
            </a:fld>
            <a:endParaRPr lang="en-GB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Inheritance and generalization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71500" y="4572000"/>
            <a:ext cx="7777163" cy="1754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GB" sz="2400" b="1" dirty="0">
                <a:effectLst/>
                <a:latin typeface="+mn-lt"/>
              </a:rPr>
              <a:t>Inheritance</a:t>
            </a:r>
            <a:r>
              <a:rPr kumimoji="0" lang="en-GB" sz="2400" dirty="0">
                <a:effectLst/>
                <a:latin typeface="+mn-lt"/>
              </a:rPr>
              <a:t> – mechanism for defining a new class in terms of an existing class</a:t>
            </a:r>
          </a:p>
          <a:p>
            <a:pPr>
              <a:spcBef>
                <a:spcPct val="50000"/>
              </a:spcBef>
              <a:defRPr/>
            </a:pPr>
            <a:r>
              <a:rPr kumimoji="0" lang="en-GB" sz="2400" b="1" dirty="0">
                <a:effectLst/>
                <a:latin typeface="+mn-lt"/>
              </a:rPr>
              <a:t>Generalization</a:t>
            </a:r>
            <a:r>
              <a:rPr kumimoji="0" lang="en-GB" sz="2400" dirty="0">
                <a:effectLst/>
                <a:latin typeface="+mn-lt"/>
              </a:rPr>
              <a:t> – moving common attributes and operations in to a more general class</a:t>
            </a:r>
            <a:endParaRPr kumimoji="0" lang="en-US" sz="2400" dirty="0">
              <a:effectLst/>
              <a:latin typeface="+mn-lt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34854" name="Rectangle 38"/>
          <p:cNvSpPr>
            <a:spLocks noChangeArrowheads="1"/>
          </p:cNvSpPr>
          <p:nvPr/>
        </p:nvSpPr>
        <p:spPr bwMode="auto">
          <a:xfrm>
            <a:off x="1547813" y="2060575"/>
            <a:ext cx="6337300" cy="23764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859338" y="2276475"/>
            <a:ext cx="2017712" cy="1944688"/>
            <a:chOff x="2160" y="5040"/>
            <a:chExt cx="1620" cy="2520"/>
          </a:xfrm>
        </p:grpSpPr>
        <p:sp>
          <p:nvSpPr>
            <p:cNvPr id="22540" name="Rectangle 31"/>
            <p:cNvSpPr>
              <a:spLocks noChangeArrowheads="1"/>
            </p:cNvSpPr>
            <p:nvPr/>
          </p:nvSpPr>
          <p:spPr bwMode="auto">
            <a:xfrm>
              <a:off x="2160" y="5040"/>
              <a:ext cx="1620" cy="25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kumimoji="0" lang="en-US" sz="1600">
                  <a:solidFill>
                    <a:schemeClr val="bg2"/>
                  </a:solidFill>
                  <a:effectLst/>
                </a:rPr>
                <a:t>VisitorsCard</a:t>
              </a:r>
            </a:p>
            <a:p>
              <a:endParaRPr kumimoji="0" lang="en-US" sz="1600">
                <a:solidFill>
                  <a:schemeClr val="bg2"/>
                </a:solidFill>
                <a:effectLst/>
              </a:endParaRPr>
            </a:p>
            <a:p>
              <a:r>
                <a:rPr kumimoji="0" lang="en-US" sz="1600">
                  <a:solidFill>
                    <a:schemeClr val="bg2"/>
                  </a:solidFill>
                  <a:effectLst/>
                </a:rPr>
                <a:t>cardNumber</a:t>
              </a:r>
            </a:p>
            <a:p>
              <a:r>
                <a:rPr kumimoji="0" lang="en-US" sz="1600">
                  <a:solidFill>
                    <a:schemeClr val="bg2"/>
                  </a:solidFill>
                  <a:effectLst/>
                </a:rPr>
                <a:t>currentDate</a:t>
              </a:r>
            </a:p>
            <a:p>
              <a:endParaRPr kumimoji="0" lang="en-US" sz="1600">
                <a:solidFill>
                  <a:schemeClr val="bg2"/>
                </a:solidFill>
                <a:effectLst/>
              </a:endParaRPr>
            </a:p>
            <a:p>
              <a:endParaRPr kumimoji="0" lang="en-US" sz="1600">
                <a:solidFill>
                  <a:schemeClr val="bg2"/>
                </a:solidFill>
                <a:effectLst/>
              </a:endParaRPr>
            </a:p>
            <a:p>
              <a:r>
                <a:rPr kumimoji="0" lang="en-US" sz="1600">
                  <a:solidFill>
                    <a:schemeClr val="bg2"/>
                  </a:solidFill>
                  <a:effectLst/>
                </a:rPr>
                <a:t>delete ()</a:t>
              </a:r>
            </a:p>
            <a:p>
              <a:endParaRPr kumimoji="0" lang="en-US" sz="160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>
              <a:off x="2160" y="5581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2160" y="7021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908175" y="2276475"/>
            <a:ext cx="1943100" cy="2016125"/>
            <a:chOff x="2160" y="1980"/>
            <a:chExt cx="1620" cy="2520"/>
          </a:xfrm>
        </p:grpSpPr>
        <p:sp>
          <p:nvSpPr>
            <p:cNvPr id="22537" name="Rectangle 35"/>
            <p:cNvSpPr>
              <a:spLocks noChangeArrowheads="1"/>
            </p:cNvSpPr>
            <p:nvPr/>
          </p:nvSpPr>
          <p:spPr bwMode="auto">
            <a:xfrm>
              <a:off x="2160" y="1980"/>
              <a:ext cx="1620" cy="25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kumimoji="0" lang="en-US" sz="1600">
                  <a:solidFill>
                    <a:schemeClr val="bg2"/>
                  </a:solidFill>
                  <a:effectLst/>
                </a:rPr>
                <a:t>StaffCard</a:t>
              </a:r>
            </a:p>
            <a:p>
              <a:endParaRPr kumimoji="0" lang="en-US" sz="1600">
                <a:solidFill>
                  <a:schemeClr val="bg2"/>
                </a:solidFill>
                <a:effectLst/>
              </a:endParaRPr>
            </a:p>
            <a:p>
              <a:r>
                <a:rPr kumimoji="0" lang="en-US" sz="1600">
                  <a:solidFill>
                    <a:schemeClr val="bg2"/>
                  </a:solidFill>
                  <a:effectLst/>
                </a:rPr>
                <a:t>cardNumber</a:t>
              </a:r>
            </a:p>
            <a:p>
              <a:r>
                <a:rPr kumimoji="0" lang="en-US" sz="1600">
                  <a:solidFill>
                    <a:schemeClr val="bg2"/>
                  </a:solidFill>
                  <a:effectLst/>
                </a:rPr>
                <a:t>name</a:t>
              </a:r>
            </a:p>
            <a:p>
              <a:r>
                <a:rPr kumimoji="0" lang="en-US" sz="1600">
                  <a:solidFill>
                    <a:schemeClr val="bg2"/>
                  </a:solidFill>
                  <a:effectLst/>
                </a:rPr>
                <a:t>dept</a:t>
              </a:r>
            </a:p>
            <a:p>
              <a:r>
                <a:rPr kumimoji="0" lang="en-US" sz="1600">
                  <a:solidFill>
                    <a:schemeClr val="bg2"/>
                  </a:solidFill>
                  <a:effectLst/>
                </a:rPr>
                <a:t>expiryDate</a:t>
              </a:r>
            </a:p>
            <a:p>
              <a:endParaRPr kumimoji="0" lang="en-US" sz="1600">
                <a:solidFill>
                  <a:schemeClr val="bg2"/>
                </a:solidFill>
                <a:effectLst/>
              </a:endParaRPr>
            </a:p>
            <a:p>
              <a:r>
                <a:rPr kumimoji="0" lang="en-US" sz="1600">
                  <a:solidFill>
                    <a:schemeClr val="bg2"/>
                  </a:solidFill>
                  <a:effectLst/>
                </a:rPr>
                <a:t>delete ()</a:t>
              </a:r>
            </a:p>
            <a:p>
              <a:endParaRPr kumimoji="0" lang="en-US" sz="160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2160" y="2520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2160" y="3960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C1BCE6A-F5FA-4BFF-934F-F906281A5A90}" type="slidenum">
              <a:rPr lang="en-GB"/>
              <a:pPr/>
              <a:t>2</a:t>
            </a:fld>
            <a:endParaRPr lang="en-GB"/>
          </a:p>
        </p:txBody>
      </p:sp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Objects and Classes – the basic concepts</a:t>
            </a:r>
            <a:endParaRPr lang="en-US" dirty="0" smtClean="0"/>
          </a:p>
        </p:txBody>
      </p:sp>
      <p:sp>
        <p:nvSpPr>
          <p:cNvPr id="512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b="0" dirty="0" smtClean="0"/>
              <a:t>Use cases model the user’s view of the functionality of a system.  Each use case represents a task or major chunk of functionality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b="0" dirty="0" smtClean="0"/>
              <a:t>Object oriented software structure is based on objects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b="0" dirty="0" smtClean="0"/>
              <a:t>Objects must deliver all the system functionality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F5E1AE6-309E-4E07-B46A-BA8AC2B261F7}" type="slidenum">
              <a:rPr lang="en-GB"/>
              <a:pPr/>
              <a:t>20</a:t>
            </a:fld>
            <a:endParaRPr lang="en-GB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92696"/>
            <a:ext cx="8448675" cy="6953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Inheritance and generalization</a:t>
            </a: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5076825" y="2060575"/>
            <a:ext cx="32400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en-US">
              <a:effectLst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/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971550" y="1557338"/>
          <a:ext cx="3455988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7" name="Picture" r:id="rId4" imgW="2292096" imgH="2039112" progId="Word.Picture.8">
                  <p:embed/>
                </p:oleObj>
              </mc:Choice>
              <mc:Fallback>
                <p:oleObj name="Picture" r:id="rId4" imgW="2292096" imgH="2039112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3455988" cy="328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395288" y="4940300"/>
            <a:ext cx="8748712" cy="1570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kumimoji="0" lang="en-US" sz="2400" dirty="0">
                <a:effectLst/>
                <a:latin typeface="+mn-lt"/>
              </a:rPr>
              <a:t>  a specialized class inherits from a general class</a:t>
            </a:r>
          </a:p>
          <a:p>
            <a:pPr>
              <a:buFontTx/>
              <a:buChar char="•"/>
              <a:defRPr/>
            </a:pPr>
            <a:r>
              <a:rPr kumimoji="0" lang="en-US" sz="2400" dirty="0">
                <a:effectLst/>
                <a:latin typeface="+mn-lt"/>
              </a:rPr>
              <a:t>  a subclass inherits from a </a:t>
            </a:r>
            <a:r>
              <a:rPr kumimoji="0" lang="en-US" sz="2400" dirty="0" err="1">
                <a:effectLst/>
                <a:latin typeface="+mn-lt"/>
              </a:rPr>
              <a:t>superclass</a:t>
            </a:r>
            <a:endParaRPr kumimoji="0" lang="en-US" sz="2400" dirty="0">
              <a:effectLst/>
              <a:latin typeface="+mn-lt"/>
            </a:endParaRPr>
          </a:p>
          <a:p>
            <a:pPr>
              <a:buFontTx/>
              <a:buChar char="•"/>
              <a:defRPr/>
            </a:pPr>
            <a:r>
              <a:rPr kumimoji="0" lang="en-US" sz="2400" dirty="0">
                <a:effectLst/>
                <a:latin typeface="+mn-lt"/>
              </a:rPr>
              <a:t>  a child class inherits from a parent class</a:t>
            </a:r>
          </a:p>
          <a:p>
            <a:pPr>
              <a:buFontTx/>
              <a:buChar char="•"/>
              <a:defRPr/>
            </a:pPr>
            <a:r>
              <a:rPr kumimoji="0" lang="en-US" sz="2400" dirty="0">
                <a:effectLst/>
                <a:latin typeface="+mn-lt"/>
              </a:rPr>
              <a:t>  a derived class inherits from a base class.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4932363" y="1989138"/>
            <a:ext cx="3854450" cy="1570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GB" sz="2400" dirty="0">
                <a:effectLst/>
                <a:latin typeface="+mn-lt"/>
              </a:rPr>
              <a:t>Relationship described as</a:t>
            </a:r>
          </a:p>
          <a:p>
            <a:pPr lvl="1">
              <a:defRPr/>
            </a:pPr>
            <a:r>
              <a:rPr kumimoji="0" lang="en-GB" sz="2400" dirty="0">
                <a:effectLst/>
                <a:latin typeface="+mn-lt"/>
              </a:rPr>
              <a:t>‘is-a’</a:t>
            </a:r>
          </a:p>
          <a:p>
            <a:pPr lvl="1">
              <a:defRPr/>
            </a:pPr>
            <a:r>
              <a:rPr kumimoji="0" lang="en-GB" sz="2400" dirty="0">
                <a:effectLst/>
                <a:latin typeface="+mn-lt"/>
              </a:rPr>
              <a:t>‘is–a-type-of’</a:t>
            </a:r>
          </a:p>
          <a:p>
            <a:pPr lvl="1">
              <a:defRPr/>
            </a:pPr>
            <a:r>
              <a:rPr kumimoji="0" lang="en-GB" sz="2400" dirty="0">
                <a:effectLst/>
                <a:latin typeface="+mn-lt"/>
              </a:rPr>
              <a:t>‘is–a–kind–of’</a:t>
            </a:r>
            <a:endParaRPr kumimoji="0" lang="en-US" sz="2400" dirty="0">
              <a:effectLst/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F22F6A4-7850-457A-B088-888CAA089312}" type="slidenum">
              <a:rPr lang="en-GB"/>
              <a:pPr/>
              <a:t>21</a:t>
            </a:fld>
            <a:endParaRPr lang="en-GB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Abstract class – never instantiated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5076825" y="2060575"/>
            <a:ext cx="32400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en-US">
              <a:effectLst/>
            </a:endParaRP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86000" y="2133600"/>
            <a:ext cx="2438400" cy="2376488"/>
            <a:chOff x="2985" y="2277"/>
            <a:chExt cx="2025" cy="1890"/>
          </a:xfrm>
        </p:grpSpPr>
        <p:sp>
          <p:nvSpPr>
            <p:cNvPr id="23560" name="Text Box 10"/>
            <p:cNvSpPr txBox="1">
              <a:spLocks noChangeArrowheads="1"/>
            </p:cNvSpPr>
            <p:nvPr/>
          </p:nvSpPr>
          <p:spPr bwMode="auto">
            <a:xfrm>
              <a:off x="2985" y="2277"/>
              <a:ext cx="1995" cy="18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2400">
                  <a:solidFill>
                    <a:schemeClr val="bg2"/>
                  </a:solidFill>
                  <a:effectLst/>
                </a:rPr>
                <a:t>Card</a:t>
              </a:r>
            </a:p>
            <a:p>
              <a:pPr algn="ctr"/>
              <a:r>
                <a:rPr kumimoji="0" lang="en-US" sz="2400">
                  <a:solidFill>
                    <a:schemeClr val="bg2"/>
                  </a:solidFill>
                  <a:effectLst/>
                </a:rPr>
                <a:t>{abstract}</a:t>
              </a:r>
            </a:p>
            <a:p>
              <a:pPr algn="ctr"/>
              <a:endParaRPr kumimoji="0" lang="en-US" sz="2400">
                <a:solidFill>
                  <a:schemeClr val="bg2"/>
                </a:solidFill>
                <a:effectLst/>
              </a:endParaRPr>
            </a:p>
            <a:p>
              <a:r>
                <a:rPr kumimoji="0" lang="en-US" sz="2400">
                  <a:solidFill>
                    <a:schemeClr val="bg2"/>
                  </a:solidFill>
                  <a:effectLst/>
                </a:rPr>
                <a:t>cardNumber</a:t>
              </a:r>
            </a:p>
            <a:p>
              <a:endParaRPr kumimoji="0" lang="en-US" sz="2400">
                <a:solidFill>
                  <a:schemeClr val="bg2"/>
                </a:solidFill>
                <a:effectLst/>
              </a:endParaRPr>
            </a:p>
            <a:p>
              <a:r>
                <a:rPr kumimoji="0" lang="en-US" sz="2400">
                  <a:solidFill>
                    <a:schemeClr val="bg2"/>
                  </a:solidFill>
                  <a:effectLst/>
                </a:rPr>
                <a:t>delete()</a:t>
              </a:r>
            </a:p>
          </p:txBody>
        </p:sp>
        <p:sp>
          <p:nvSpPr>
            <p:cNvPr id="163851" name="Line 11"/>
            <p:cNvSpPr>
              <a:spLocks noChangeShapeType="1"/>
            </p:cNvSpPr>
            <p:nvPr/>
          </p:nvSpPr>
          <p:spPr bwMode="auto">
            <a:xfrm>
              <a:off x="2985" y="2894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3852" name="Line 12"/>
            <p:cNvSpPr>
              <a:spLocks noChangeShapeType="1"/>
            </p:cNvSpPr>
            <p:nvPr/>
          </p:nvSpPr>
          <p:spPr bwMode="auto">
            <a:xfrm>
              <a:off x="3030" y="3720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539552" y="5013176"/>
            <a:ext cx="7072312" cy="1016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GB" sz="2400" dirty="0">
                <a:effectLst/>
                <a:latin typeface="+mn-lt"/>
              </a:rPr>
              <a:t>Inheritance a relationship between classes</a:t>
            </a:r>
          </a:p>
          <a:p>
            <a:pPr>
              <a:spcBef>
                <a:spcPct val="50000"/>
              </a:spcBef>
              <a:defRPr/>
            </a:pPr>
            <a:r>
              <a:rPr kumimoji="0" lang="en-GB" sz="2400" dirty="0">
                <a:effectLst/>
                <a:latin typeface="+mn-lt"/>
              </a:rPr>
              <a:t>Card objects will never be created (instantiated)</a:t>
            </a:r>
            <a:endParaRPr kumimoji="0" lang="en-US" sz="2400" dirty="0">
              <a:effectLst/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0657B5A-B96B-4A62-BDCC-41140ACEA58A}" type="slidenum">
              <a:rPr lang="en-GB"/>
              <a:pPr/>
              <a:t>3</a:t>
            </a:fld>
            <a:endParaRPr lang="en-GB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What is an object?</a:t>
            </a:r>
            <a:endParaRPr 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800" b="0" dirty="0" smtClean="0"/>
              <a:t>The most important concept in object-oriented development</a:t>
            </a:r>
          </a:p>
          <a:p>
            <a:pPr eaLnBrk="1" hangingPunct="1"/>
            <a:r>
              <a:rPr lang="en-GB" sz="2800" b="0" dirty="0" smtClean="0"/>
              <a:t>A representation of something in the application domain about which we need to store data to enable the system to provide the required functionality.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B954C3E-B409-4C88-98F6-283042CE4BCB}" type="slidenum">
              <a:rPr lang="en-GB"/>
              <a:pPr/>
              <a:t>4</a:t>
            </a:fld>
            <a:endParaRPr lang="en-GB"/>
          </a:p>
        </p:txBody>
      </p:sp>
      <p:sp>
        <p:nvSpPr>
          <p:cNvPr id="134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/>
              <a:t>What is an object?</a:t>
            </a:r>
            <a:endParaRPr lang="en-US" smtClean="0"/>
          </a:p>
        </p:txBody>
      </p:sp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539750" y="2565400"/>
            <a:ext cx="2663825" cy="2592388"/>
            <a:chOff x="1836" y="1635"/>
            <a:chExt cx="2880" cy="1620"/>
          </a:xfrm>
        </p:grpSpPr>
        <p:sp>
          <p:nvSpPr>
            <p:cNvPr id="7179" name="Rectangle 1030"/>
            <p:cNvSpPr>
              <a:spLocks noChangeArrowheads="1"/>
            </p:cNvSpPr>
            <p:nvPr/>
          </p:nvSpPr>
          <p:spPr bwMode="auto">
            <a:xfrm>
              <a:off x="1836" y="1635"/>
              <a:ext cx="2880" cy="16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kumimoji="0" lang="en-US" sz="2400" u="sng" dirty="0" err="1">
                  <a:solidFill>
                    <a:schemeClr val="bg2"/>
                  </a:solidFill>
                  <a:effectLst/>
                </a:rPr>
                <a:t>aBike</a:t>
              </a:r>
              <a:r>
                <a:rPr kumimoji="0" lang="en-US" sz="2400" u="sng" dirty="0">
                  <a:solidFill>
                    <a:schemeClr val="bg2"/>
                  </a:solidFill>
                  <a:effectLst/>
                </a:rPr>
                <a:t> :Bike</a:t>
              </a:r>
            </a:p>
            <a:p>
              <a:endParaRPr kumimoji="0" lang="en-US" sz="2400" dirty="0">
                <a:solidFill>
                  <a:schemeClr val="bg2"/>
                </a:solidFill>
                <a:effectLst/>
              </a:endParaRPr>
            </a:p>
            <a:p>
              <a:r>
                <a:rPr kumimoji="0" lang="en-US" sz="2000" dirty="0" smtClean="0">
                  <a:solidFill>
                    <a:schemeClr val="bg2"/>
                  </a:solidFill>
                  <a:effectLst/>
                </a:rPr>
                <a:t>type = men’s</a:t>
              </a:r>
            </a:p>
            <a:p>
              <a:r>
                <a:rPr kumimoji="0" lang="en-US" sz="2000" dirty="0" err="1" smtClean="0">
                  <a:solidFill>
                    <a:schemeClr val="bg2"/>
                  </a:solidFill>
                  <a:effectLst/>
                </a:rPr>
                <a:t>dailyHireRate</a:t>
              </a:r>
              <a:r>
                <a:rPr kumimoji="0" lang="en-US" sz="2000" dirty="0" smtClean="0">
                  <a:solidFill>
                    <a:schemeClr val="bg2"/>
                  </a:solidFill>
                  <a:effectLst/>
                </a:rPr>
                <a:t> = £8</a:t>
              </a:r>
            </a:p>
            <a:p>
              <a:r>
                <a:rPr kumimoji="0" lang="en-US" sz="2000" dirty="0" smtClean="0">
                  <a:solidFill>
                    <a:schemeClr val="bg2"/>
                  </a:solidFill>
                  <a:effectLst/>
                </a:rPr>
                <a:t>deposit = £50</a:t>
              </a:r>
              <a:endParaRPr kumimoji="0" lang="en-US" sz="2400" dirty="0" smtClean="0">
                <a:solidFill>
                  <a:schemeClr val="bg2"/>
                </a:solidFill>
                <a:effectLst/>
              </a:endParaRPr>
            </a:p>
            <a:p>
              <a:endParaRPr kumimoji="0" lang="en-US" sz="2400" dirty="0" smtClean="0">
                <a:solidFill>
                  <a:schemeClr val="bg2"/>
                </a:solidFill>
                <a:effectLst/>
              </a:endParaRPr>
            </a:p>
            <a:p>
              <a:endParaRPr kumimoji="0" lang="en-US" sz="240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34151" name="Line 1031"/>
            <p:cNvSpPr>
              <a:spLocks noChangeShapeType="1"/>
            </p:cNvSpPr>
            <p:nvPr/>
          </p:nvSpPr>
          <p:spPr bwMode="auto">
            <a:xfrm>
              <a:off x="1836" y="2070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600"/>
            </a:p>
          </p:txBody>
        </p:sp>
      </p:grpSp>
      <p:sp>
        <p:nvSpPr>
          <p:cNvPr id="134152" name="Text Box 1032"/>
          <p:cNvSpPr txBox="1">
            <a:spLocks noChangeArrowheads="1"/>
          </p:cNvSpPr>
          <p:nvPr/>
        </p:nvSpPr>
        <p:spPr bwMode="auto">
          <a:xfrm>
            <a:off x="4067944" y="1988840"/>
            <a:ext cx="4824413" cy="163121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GB" sz="2000" dirty="0">
                <a:effectLst/>
              </a:rPr>
              <a:t>Object name – two optional parts, both underlined</a:t>
            </a:r>
          </a:p>
          <a:p>
            <a:pPr>
              <a:spcBef>
                <a:spcPct val="50000"/>
              </a:spcBef>
            </a:pPr>
            <a:r>
              <a:rPr kumimoji="0" lang="en-GB" sz="2000" u="sng" dirty="0" err="1">
                <a:effectLst/>
              </a:rPr>
              <a:t>aBike</a:t>
            </a:r>
            <a:r>
              <a:rPr kumimoji="0" lang="en-GB" sz="2000" dirty="0">
                <a:effectLst/>
              </a:rPr>
              <a:t> = this specific object’s name</a:t>
            </a:r>
          </a:p>
          <a:p>
            <a:pPr>
              <a:spcBef>
                <a:spcPct val="50000"/>
              </a:spcBef>
            </a:pPr>
            <a:r>
              <a:rPr kumimoji="0" lang="en-GB" sz="2000" u="sng" dirty="0">
                <a:effectLst/>
              </a:rPr>
              <a:t>Bike</a:t>
            </a:r>
            <a:r>
              <a:rPr kumimoji="0" lang="en-GB" sz="2000" dirty="0">
                <a:effectLst/>
              </a:rPr>
              <a:t> = the class the object belongs to</a:t>
            </a:r>
            <a:endParaRPr kumimoji="0" lang="en-US" sz="2000" dirty="0">
              <a:effectLst/>
            </a:endParaRPr>
          </a:p>
        </p:txBody>
      </p:sp>
      <p:sp>
        <p:nvSpPr>
          <p:cNvPr id="134153" name="Line 1033"/>
          <p:cNvSpPr>
            <a:spLocks noChangeShapeType="1"/>
          </p:cNvSpPr>
          <p:nvPr/>
        </p:nvSpPr>
        <p:spPr bwMode="auto">
          <a:xfrm flipH="1">
            <a:off x="3132138" y="2276872"/>
            <a:ext cx="935806" cy="288528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4154" name="Text Box 1034"/>
          <p:cNvSpPr txBox="1">
            <a:spLocks noChangeArrowheads="1"/>
          </p:cNvSpPr>
          <p:nvPr/>
        </p:nvSpPr>
        <p:spPr bwMode="auto">
          <a:xfrm>
            <a:off x="3995936" y="4149080"/>
            <a:ext cx="4826000" cy="206665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GB" sz="2000" dirty="0">
                <a:effectLst/>
              </a:rPr>
              <a:t>The object’s attribute values</a:t>
            </a:r>
          </a:p>
          <a:p>
            <a:pPr>
              <a:spcBef>
                <a:spcPct val="25000"/>
              </a:spcBef>
            </a:pPr>
            <a:r>
              <a:rPr kumimoji="0" lang="en-GB" sz="2000" b="1" dirty="0">
                <a:effectLst/>
              </a:rPr>
              <a:t>Attributes</a:t>
            </a:r>
            <a:r>
              <a:rPr kumimoji="0" lang="en-GB" sz="2000" dirty="0">
                <a:effectLst/>
              </a:rPr>
              <a:t> are data items defined as part of an object or class.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kumimoji="0" lang="en-GB" sz="2000" dirty="0">
                <a:effectLst/>
              </a:rPr>
              <a:t>  type is an attribute</a:t>
            </a:r>
          </a:p>
          <a:p>
            <a:pPr>
              <a:lnSpc>
                <a:spcPct val="70000"/>
              </a:lnSpc>
              <a:spcBef>
                <a:spcPct val="25000"/>
              </a:spcBef>
              <a:buFontTx/>
              <a:buChar char="•"/>
            </a:pPr>
            <a:r>
              <a:rPr kumimoji="0" lang="en-GB" sz="2000" dirty="0">
                <a:effectLst/>
              </a:rPr>
              <a:t>  men’s is the value of the ‘type’ </a:t>
            </a:r>
          </a:p>
          <a:p>
            <a:pPr>
              <a:lnSpc>
                <a:spcPct val="70000"/>
              </a:lnSpc>
              <a:spcBef>
                <a:spcPct val="25000"/>
              </a:spcBef>
            </a:pPr>
            <a:r>
              <a:rPr kumimoji="0" lang="en-GB" sz="2000" dirty="0">
                <a:effectLst/>
              </a:rPr>
              <a:t>    attribute for this object</a:t>
            </a:r>
            <a:endParaRPr kumimoji="0" lang="en-US" sz="2000" dirty="0">
              <a:effectLst/>
            </a:endParaRPr>
          </a:p>
        </p:txBody>
      </p:sp>
      <p:sp>
        <p:nvSpPr>
          <p:cNvPr id="134155" name="Line 1035"/>
          <p:cNvSpPr>
            <a:spLocks noChangeShapeType="1"/>
          </p:cNvSpPr>
          <p:nvPr/>
        </p:nvSpPr>
        <p:spPr bwMode="auto">
          <a:xfrm flipH="1">
            <a:off x="3203575" y="4652963"/>
            <a:ext cx="720725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177" name="Text Box 1036"/>
          <p:cNvSpPr txBox="1">
            <a:spLocks noChangeArrowheads="1"/>
          </p:cNvSpPr>
          <p:nvPr/>
        </p:nvSpPr>
        <p:spPr bwMode="auto">
          <a:xfrm>
            <a:off x="250825" y="1844675"/>
            <a:ext cx="40338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en-US" sz="2400">
              <a:effectLst/>
            </a:endParaRPr>
          </a:p>
        </p:txBody>
      </p:sp>
      <p:sp>
        <p:nvSpPr>
          <p:cNvPr id="134157" name="Text Box 1037"/>
          <p:cNvSpPr txBox="1">
            <a:spLocks noChangeArrowheads="1"/>
          </p:cNvSpPr>
          <p:nvPr/>
        </p:nvSpPr>
        <p:spPr bwMode="auto">
          <a:xfrm>
            <a:off x="3743325" y="1124744"/>
            <a:ext cx="540067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>
                <a:effectLst/>
              </a:rPr>
              <a:t>2 sections, top is the object’s name, bottom is the object’s attribute values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2" grpId="0" animBg="1"/>
      <p:bldP spid="134154" grpId="0" animBg="1"/>
      <p:bldP spid="1341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62FE32D-A8F0-4A20-9B9D-210B88FCBBC1}" type="slidenum">
              <a:rPr lang="en-GB"/>
              <a:pPr/>
              <a:t>5</a:t>
            </a:fld>
            <a:endParaRPr lang="en-GB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More about objects</a:t>
            </a:r>
            <a:endParaRPr 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b="0" smtClean="0"/>
              <a:t>Every object belongs to a class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800" b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sz="2800" b="0" smtClean="0"/>
              <a:t>Objects in an O-O system can represent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800" b="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sz="2400" b="0" smtClean="0"/>
              <a:t>physical things (customers, products, 						members, and books),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0" smtClean="0"/>
              <a:t>conceptual things (orders, loans, reservations 				and cancellations)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0" smtClean="0"/>
              <a:t>organizational things (companies or 							departments).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0" smtClean="0"/>
              <a:t>computer implementation features (GUI 				windows, files or linked lists)</a:t>
            </a:r>
            <a:endParaRPr lang="en-US" sz="2400" b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637C6BD-E35B-440E-B0AD-D2C77BB32589}" type="slidenum">
              <a:rPr lang="en-GB"/>
              <a:pPr/>
              <a:t>6</a:t>
            </a:fld>
            <a:endParaRPr lang="en-GB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More about objects</a:t>
            </a:r>
            <a:endParaRPr 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b="0" smtClean="0"/>
              <a:t>Every object in a system has three characteristics</a:t>
            </a:r>
          </a:p>
          <a:p>
            <a:pPr lvl="3" eaLnBrk="1" hangingPunct="1">
              <a:lnSpc>
                <a:spcPct val="90000"/>
              </a:lnSpc>
            </a:pPr>
            <a:r>
              <a:rPr lang="en-GB" sz="3200" b="0" smtClean="0"/>
              <a:t> </a:t>
            </a:r>
            <a:r>
              <a:rPr lang="en-GB" sz="3200" b="0" i="1" smtClean="0"/>
              <a:t>Behaviour</a:t>
            </a:r>
            <a:r>
              <a:rPr lang="en-GB" sz="3200" b="0" smtClean="0"/>
              <a:t>, real world objects have certain attributes and behaviour</a:t>
            </a:r>
          </a:p>
          <a:p>
            <a:pPr lvl="3" eaLnBrk="1" hangingPunct="1">
              <a:lnSpc>
                <a:spcPct val="90000"/>
              </a:lnSpc>
            </a:pPr>
            <a:r>
              <a:rPr lang="en-GB" sz="3200" b="0" smtClean="0"/>
              <a:t> </a:t>
            </a:r>
            <a:r>
              <a:rPr lang="en-GB" sz="3200" b="0" i="1" smtClean="0"/>
              <a:t>State</a:t>
            </a:r>
            <a:r>
              <a:rPr lang="en-GB" sz="3200" b="0" smtClean="0"/>
              <a:t>, object behaviour may vary depending on its state</a:t>
            </a:r>
          </a:p>
          <a:p>
            <a:pPr lvl="3" eaLnBrk="1" hangingPunct="1">
              <a:lnSpc>
                <a:spcPct val="90000"/>
              </a:lnSpc>
            </a:pPr>
            <a:r>
              <a:rPr lang="en-GB" sz="3200" b="0" smtClean="0"/>
              <a:t> </a:t>
            </a:r>
            <a:r>
              <a:rPr lang="en-GB" sz="3200" b="0" i="1" smtClean="0"/>
              <a:t>Identity</a:t>
            </a:r>
            <a:r>
              <a:rPr lang="en-GB" sz="3200" b="0" smtClean="0"/>
              <a:t>, each object has a unique identity and existence</a:t>
            </a:r>
          </a:p>
          <a:p>
            <a:pPr eaLnBrk="1" hangingPunct="1">
              <a:lnSpc>
                <a:spcPct val="90000"/>
              </a:lnSpc>
            </a:pPr>
            <a:endParaRPr lang="en-US" b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AF0E5C0-3B94-4BBA-8F3B-6B5C0116BDDF}" type="slidenum">
              <a:rPr lang="en-GB"/>
              <a:pPr/>
              <a:t>7</a:t>
            </a:fld>
            <a:endParaRPr lang="en-GB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064500" cy="1419225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Object characteristics – behaviour</a:t>
            </a:r>
            <a:endParaRPr lang="en-US" sz="3600" dirty="0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07375" cy="4471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800" b="0" dirty="0" smtClean="0"/>
              <a:t>Real world objects</a:t>
            </a:r>
          </a:p>
          <a:p>
            <a:pPr eaLnBrk="1" hangingPunct="1">
              <a:spcBef>
                <a:spcPct val="5000"/>
              </a:spcBef>
            </a:pPr>
            <a:r>
              <a:rPr lang="en-GB" sz="2800" b="0" dirty="0" smtClean="0"/>
              <a:t>Car has data and characteristic behaviour. Data – amount of fuel, engine temperature, speed.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GB" sz="2800" b="0" dirty="0" smtClean="0"/>
              <a:t>	Behaviour – stop, start, move.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sz="2800" b="0" dirty="0" smtClean="0"/>
              <a:t>Object oriented objects</a:t>
            </a:r>
          </a:p>
          <a:p>
            <a:pPr eaLnBrk="1" hangingPunct="1"/>
            <a:r>
              <a:rPr lang="en-GB" sz="2800" b="0" dirty="0" smtClean="0"/>
              <a:t>In OO data becomes </a:t>
            </a:r>
            <a:r>
              <a:rPr lang="en-GB" sz="2800" b="0" i="1" dirty="0" smtClean="0"/>
              <a:t>attributes</a:t>
            </a:r>
          </a:p>
          <a:p>
            <a:pPr eaLnBrk="1" hangingPunct="1"/>
            <a:r>
              <a:rPr lang="en-GB" sz="2800" b="0" dirty="0" smtClean="0"/>
              <a:t>Behaviour becomes </a:t>
            </a:r>
            <a:r>
              <a:rPr lang="en-GB" sz="2800" b="0" i="1" dirty="0" smtClean="0"/>
              <a:t>operations</a:t>
            </a:r>
            <a:r>
              <a:rPr lang="en-GB" sz="2800" b="0" dirty="0" smtClean="0"/>
              <a:t> (procedures)</a:t>
            </a:r>
          </a:p>
          <a:p>
            <a:pPr eaLnBrk="1" hangingPunct="1"/>
            <a:r>
              <a:rPr lang="en-GB" sz="2800" b="0" dirty="0" smtClean="0"/>
              <a:t>Data and behaviour are packaged together</a:t>
            </a:r>
            <a:endParaRPr lang="en-US" sz="28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FAF1D37-BFFA-496D-8DCD-142A23DBFF1F}" type="slidenum">
              <a:rPr lang="en-GB"/>
              <a:pPr/>
              <a:t>8</a:t>
            </a:fld>
            <a:endParaRPr lang="en-GB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713631"/>
            <a:ext cx="8064500" cy="14192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dirty="0" smtClean="0"/>
              <a:t>Object characteristics – state</a:t>
            </a:r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2071688"/>
            <a:ext cx="8207375" cy="2527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 b="0" dirty="0" smtClean="0"/>
              <a:t>An object’s state is determined by the value of its attributes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0" dirty="0" smtClean="0"/>
              <a:t>e.g. Bank a/c with no overdraft </a:t>
            </a:r>
            <a:r>
              <a:rPr lang="en-GB" sz="2800" b="0" dirty="0" smtClean="0"/>
              <a:t>allowed</a:t>
            </a:r>
            <a:endParaRPr lang="en-GB" sz="2400" b="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GB" sz="2400" b="0" dirty="0" smtClean="0"/>
              <a:t>Attribute determining state = balance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684213" y="4437063"/>
            <a:ext cx="8208962" cy="15696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0" lang="en-GB" sz="2400" b="1" dirty="0">
                <a:effectLst/>
                <a:latin typeface="Arial" pitchFamily="34" charset="0"/>
              </a:rPr>
              <a:t>Value of balance attribute = £100</a:t>
            </a:r>
          </a:p>
          <a:p>
            <a:r>
              <a:rPr kumimoji="0" lang="en-GB" sz="2400" b="1" dirty="0">
                <a:effectLst/>
                <a:latin typeface="Arial" pitchFamily="34" charset="0"/>
              </a:rPr>
              <a:t>Behaviour – </a:t>
            </a:r>
          </a:p>
          <a:p>
            <a:r>
              <a:rPr kumimoji="0" lang="en-GB" sz="2400" b="1" dirty="0">
                <a:effectLst/>
                <a:latin typeface="Arial" pitchFamily="34" charset="0"/>
              </a:rPr>
              <a:t>Withdrawal of £90 allowed</a:t>
            </a:r>
          </a:p>
          <a:p>
            <a:r>
              <a:rPr kumimoji="0" lang="en-GB" sz="2400" b="1" dirty="0">
                <a:effectLst/>
                <a:latin typeface="Arial" pitchFamily="34" charset="0"/>
              </a:rPr>
              <a:t>Withdrawal of £150 denied</a:t>
            </a:r>
            <a:endParaRPr kumimoji="0" lang="en-US" sz="2400" dirty="0">
              <a:effectLst/>
              <a:latin typeface="Arial" pitchFamily="34" charset="0"/>
            </a:endParaRP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84213" y="4437063"/>
            <a:ext cx="7775575" cy="15696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0" lang="en-GB" sz="2400" b="1" dirty="0">
                <a:effectLst/>
                <a:latin typeface="Arial" pitchFamily="34" charset="0"/>
              </a:rPr>
              <a:t>Value of balance attribute = £300</a:t>
            </a:r>
          </a:p>
          <a:p>
            <a:r>
              <a:rPr kumimoji="0" lang="en-GB" sz="2400" b="1" dirty="0">
                <a:effectLst/>
                <a:latin typeface="Arial" pitchFamily="34" charset="0"/>
              </a:rPr>
              <a:t>Behaviour – </a:t>
            </a:r>
          </a:p>
          <a:p>
            <a:r>
              <a:rPr kumimoji="0" lang="en-GB" sz="2400" b="1" dirty="0">
                <a:effectLst/>
                <a:latin typeface="Arial" pitchFamily="34" charset="0"/>
              </a:rPr>
              <a:t>Withdrawal of £90 allowed</a:t>
            </a:r>
          </a:p>
          <a:p>
            <a:r>
              <a:rPr kumimoji="0" lang="en-GB" sz="2400" b="1" dirty="0">
                <a:effectLst/>
                <a:latin typeface="Arial" pitchFamily="34" charset="0"/>
              </a:rPr>
              <a:t>Withdrawal of £150 allowed</a:t>
            </a:r>
            <a:endParaRPr kumimoji="0" lang="en-US" sz="2400" dirty="0"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/>
      <p:bldP spid="1402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6917BBA-843B-4690-B450-FFC8BC396C54}" type="slidenum">
              <a:rPr lang="en-GB"/>
              <a:pPr/>
              <a:t>9</a:t>
            </a:fld>
            <a:endParaRPr lang="en-GB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Object characteristics – identity</a:t>
            </a:r>
            <a:endParaRPr 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178050"/>
            <a:ext cx="7772400" cy="3987254"/>
          </a:xfrm>
        </p:spPr>
        <p:txBody>
          <a:bodyPr/>
          <a:lstStyle/>
          <a:p>
            <a:pPr eaLnBrk="1" hangingPunct="1"/>
            <a:r>
              <a:rPr lang="en-GB" sz="2400" b="0" dirty="0" smtClean="0"/>
              <a:t>Every object has an identity</a:t>
            </a:r>
          </a:p>
          <a:p>
            <a:pPr eaLnBrk="1" hangingPunct="1"/>
            <a:r>
              <a:rPr lang="en-GB" sz="2400" b="0" dirty="0" smtClean="0"/>
              <a:t>Every object is a unique</a:t>
            </a:r>
          </a:p>
          <a:p>
            <a:pPr eaLnBrk="1" hangingPunct="1"/>
            <a:r>
              <a:rPr lang="en-GB" sz="2400" b="0" dirty="0" smtClean="0"/>
              <a:t>Each object has a separate existence and ultimately a separate space in memory </a:t>
            </a:r>
          </a:p>
          <a:p>
            <a:pPr eaLnBrk="1" hangingPunct="1"/>
            <a:r>
              <a:rPr lang="en-GB" sz="2400" b="0" dirty="0" smtClean="0"/>
              <a:t>Objects whose attribute values are identical are totally distinct from one another.</a:t>
            </a:r>
            <a:endParaRPr lang="en-US" sz="24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irtual PAthways 13-3-09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7003</TotalTime>
  <Words>1249</Words>
  <Application>Microsoft Office PowerPoint</Application>
  <PresentationFormat>On-screen Show (4:3)</PresentationFormat>
  <Paragraphs>239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Helvetica</vt:lpstr>
      <vt:lpstr>Times New Roman</vt:lpstr>
      <vt:lpstr>Wingdings</vt:lpstr>
      <vt:lpstr>1_Default Design</vt:lpstr>
      <vt:lpstr>Virtual PAthways 13-3-09</vt:lpstr>
      <vt:lpstr>Custom Design</vt:lpstr>
      <vt:lpstr>Picture</vt:lpstr>
      <vt:lpstr>A Student Guide to Object- Oriented Development </vt:lpstr>
      <vt:lpstr>Objects and Classes – the basic concepts</vt:lpstr>
      <vt:lpstr>What is an object?</vt:lpstr>
      <vt:lpstr>What is an object?</vt:lpstr>
      <vt:lpstr>More about objects</vt:lpstr>
      <vt:lpstr>More about objects</vt:lpstr>
      <vt:lpstr>Object characteristics – behaviour</vt:lpstr>
      <vt:lpstr>Object characteristics – state</vt:lpstr>
      <vt:lpstr>Object characteristics – identity</vt:lpstr>
      <vt:lpstr>Encapsulation</vt:lpstr>
      <vt:lpstr>Encapsulation</vt:lpstr>
      <vt:lpstr>Class</vt:lpstr>
      <vt:lpstr>Class</vt:lpstr>
      <vt:lpstr>Relationships</vt:lpstr>
      <vt:lpstr>Association – a link between two classes indicating a relationship</vt:lpstr>
      <vt:lpstr>Multiplicity – UML notation</vt:lpstr>
      <vt:lpstr>Aggregation – a whole-part relationship</vt:lpstr>
      <vt:lpstr>Composition – tighter aggregation</vt:lpstr>
      <vt:lpstr>Inheritance and generalization</vt:lpstr>
      <vt:lpstr>Inheritance and generalization</vt:lpstr>
      <vt:lpstr>Abstract class – never instantiated</vt:lpstr>
    </vt:vector>
  </TitlesOfParts>
  <Company>Napier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Jargon Busting</dc:title>
  <dc:creator>cu54</dc:creator>
  <cp:lastModifiedBy>Kemmer, Rob</cp:lastModifiedBy>
  <cp:revision>173</cp:revision>
  <dcterms:created xsi:type="dcterms:W3CDTF">2005-09-13T08:56:58Z</dcterms:created>
  <dcterms:modified xsi:type="dcterms:W3CDTF">2014-03-10T06:22:43Z</dcterms:modified>
</cp:coreProperties>
</file>