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  <p:sldMasterId id="2147483682" r:id="rId2"/>
    <p:sldMasterId id="2147483696" r:id="rId3"/>
  </p:sldMasterIdLst>
  <p:notesMasterIdLst>
    <p:notesMasterId r:id="rId24"/>
  </p:notesMasterIdLst>
  <p:handoutMasterIdLst>
    <p:handoutMasterId r:id="rId25"/>
  </p:handoutMasterIdLst>
  <p:sldIdLst>
    <p:sldId id="260" r:id="rId4"/>
    <p:sldId id="261" r:id="rId5"/>
    <p:sldId id="262" r:id="rId6"/>
    <p:sldId id="278" r:id="rId7"/>
    <p:sldId id="279" r:id="rId8"/>
    <p:sldId id="280" r:id="rId9"/>
    <p:sldId id="281" r:id="rId10"/>
    <p:sldId id="263" r:id="rId11"/>
    <p:sldId id="265" r:id="rId12"/>
    <p:sldId id="266" r:id="rId13"/>
    <p:sldId id="267" r:id="rId14"/>
    <p:sldId id="268" r:id="rId15"/>
    <p:sldId id="269" r:id="rId16"/>
    <p:sldId id="270" r:id="rId17"/>
    <p:sldId id="274" r:id="rId18"/>
    <p:sldId id="272" r:id="rId19"/>
    <p:sldId id="273" r:id="rId20"/>
    <p:sldId id="275" r:id="rId21"/>
    <p:sldId id="276" r:id="rId22"/>
    <p:sldId id="277" r:id="rId23"/>
  </p:sldIdLst>
  <p:sldSz cx="9144000" cy="6858000" type="screen4x3"/>
  <p:notesSz cx="6797675" cy="987425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GB"/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573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325094B-1B6B-4314-90BE-DC42D11418B4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39458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GB"/>
          </a:p>
        </p:txBody>
      </p:sp>
      <p:sp>
        <p:nvSpPr>
          <p:cNvPr id="604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41363"/>
            <a:ext cx="4933950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91063"/>
            <a:ext cx="5438775" cy="444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137C48C-0A22-4CBC-8809-7EA54FA6E497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80687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F08FC2-AC56-4343-8DAA-624B416B1730}" type="slidenum">
              <a:rPr lang="en-GB"/>
              <a:pPr/>
              <a:t>2</a:t>
            </a:fld>
            <a:endParaRPr lang="en-GB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207898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DDF49B6-8339-42CD-AB5C-9A4B994191AE}" type="slidenum">
              <a:rPr lang="en-GB"/>
              <a:pPr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7744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786BC1-B65A-4C22-BD48-B2F8AC1BDA76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8F24F2-F78D-4CE2-A5AA-B20FB8B378C7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1D389F-CD29-49EE-B9DD-FF6ABEE8C66F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75" y="2087758"/>
            <a:ext cx="8448674" cy="42281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0325"/>
            <a:ext cx="4038600" cy="4370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0325"/>
            <a:ext cx="4038600" cy="4370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033547-4CA3-40EC-A40B-818F2E84E5EF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77838"/>
            <a:ext cx="2057400" cy="52228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77838"/>
            <a:ext cx="6019800" cy="5222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56A20A-C41D-4FD2-9D39-98C1547860C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2167DC-426C-4366-A7B0-28944D1AAB2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AA906E-1DBA-49F4-A10B-CE3721FBABD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96C956-C2C4-4865-B503-9EE8A80EE506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C7107A-87B9-40A7-88DD-6BCA5B9C77B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BD6BB4-5A5E-484D-A42C-0AC899BEC92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213CE4-9D89-4617-AA65-1BA23EB553D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1C3760-5A9A-477E-8A94-D99A1471F3A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423FB3-B80E-4B75-B162-62CF9F53098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02DE24-FE64-4909-A78B-FD869008141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10C5DA-F8DA-4CBD-B05F-DCDAD14204F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EF1E82-5208-48FB-9E23-16EDD77DE05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51E687-2662-4456-AD8C-2FD3E8E726D7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1E0FDE-05F6-4B91-8CA1-FAA8CC63986E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AF9DC1-D7BF-4F77-B748-38FFA6274CE1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EF6D0A-E091-4AF0-8603-259889B8D519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C131BC-4E8E-4447-8CC1-A5DA0A68E546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F70612-7F0F-40DC-97EF-998AD7421C9D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GB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GB"/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A1CEA343-EEA8-4BA8-8AA9-4C1A466CA344}" type="slidenum">
              <a:rPr lang="en-GB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6075" y="1279525"/>
            <a:ext cx="8448675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6075" y="2079625"/>
            <a:ext cx="8448675" cy="422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pic>
        <p:nvPicPr>
          <p:cNvPr id="1028" name="Picture 17" descr="ENU_Logo_be0f34.png"/>
          <p:cNvPicPr>
            <a:picLocks noChangeAspect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6594475" y="352425"/>
            <a:ext cx="220027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78" r:id="rId12"/>
    <p:sldLayoutId id="2147483679" r:id="rId13"/>
    <p:sldLayoutId id="2147483680" r:id="rId14"/>
    <p:sldLayoutId id="2147483681" r:id="rId15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smtClean="0"/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1B23D1A9-C68F-4A49-945E-D13BEA3472C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wmf"/><Relationship Id="rId4" Type="http://schemas.openxmlformats.org/officeDocument/2006/relationships/oleObject" Target="../embeddings/Microsoft_Word_97_-_2003_Document1.doc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1.wmf"/><Relationship Id="rId4" Type="http://schemas.openxmlformats.org/officeDocument/2006/relationships/oleObject" Target="../embeddings/Microsoft_Word_97_-_2003_Document2.doc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3600"/>
            <a:ext cx="8153400" cy="1143000"/>
          </a:xfrm>
        </p:spPr>
        <p:txBody>
          <a:bodyPr/>
          <a:lstStyle/>
          <a:p>
            <a:pPr algn="ctr" eaLnBrk="1" hangingPunct="1">
              <a:defRPr/>
            </a:pPr>
            <a:r>
              <a:rPr lang="en-GB" sz="3900" dirty="0" smtClean="0"/>
              <a:t>Software Engineering Methods</a:t>
            </a:r>
            <a:br>
              <a:rPr lang="en-GB" sz="3900" dirty="0" smtClean="0"/>
            </a:br>
            <a:r>
              <a:rPr lang="en-GB" sz="3900" dirty="0" smtClean="0"/>
              <a:t>UML Activity Diagrams</a:t>
            </a:r>
            <a:r>
              <a:rPr lang="en-GB" sz="3000" dirty="0" smtClean="0"/>
              <a:t/>
            </a:r>
            <a:br>
              <a:rPr lang="en-GB" sz="3000" dirty="0" smtClean="0"/>
            </a:br>
            <a:endParaRPr lang="en-GB" sz="3500" dirty="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99592" y="4149080"/>
            <a:ext cx="6400800" cy="1752600"/>
          </a:xfrm>
        </p:spPr>
        <p:txBody>
          <a:bodyPr/>
          <a:lstStyle/>
          <a:p>
            <a:pPr eaLnBrk="1" hangingPunct="1"/>
            <a:r>
              <a:rPr lang="en-GB" sz="2800" dirty="0" smtClean="0"/>
              <a:t>Rob </a:t>
            </a:r>
            <a:r>
              <a:rPr lang="en-GB" sz="2800" dirty="0" err="1" smtClean="0"/>
              <a:t>Kemmer</a:t>
            </a:r>
            <a:endParaRPr lang="en-GB" sz="2800" dirty="0" smtClean="0"/>
          </a:p>
          <a:p>
            <a:pPr eaLnBrk="1" hangingPunct="1"/>
            <a:r>
              <a:rPr lang="en-GB" sz="2800" dirty="0" smtClean="0"/>
              <a:t>Lecture 4</a:t>
            </a:r>
          </a:p>
          <a:p>
            <a:pPr algn="l"/>
            <a:r>
              <a:rPr lang="en-GB" dirty="0" smtClean="0"/>
              <a:t>References</a:t>
            </a:r>
            <a:endParaRPr lang="en-GB" dirty="0"/>
          </a:p>
          <a:p>
            <a:pPr lvl="1" algn="l"/>
            <a:r>
              <a:rPr lang="en-GB" dirty="0" smtClean="0"/>
              <a:t>Briton &amp; </a:t>
            </a:r>
            <a:r>
              <a:rPr lang="en-GB" dirty="0" err="1" smtClean="0"/>
              <a:t>Doake</a:t>
            </a:r>
            <a:r>
              <a:rPr lang="en-GB" dirty="0" smtClean="0"/>
              <a:t> Chapter 8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215063" y="1071563"/>
            <a:ext cx="2671762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GB" dirty="0" smtClean="0"/>
              <a:t>Modelling alternative courses of action(2)</a:t>
            </a:r>
            <a:endParaRPr lang="en-US" b="1" dirty="0" smtClean="0">
              <a:solidFill>
                <a:schemeClr val="tx1"/>
              </a:solidFill>
              <a:effectLst/>
            </a:endParaRPr>
          </a:p>
        </p:txBody>
      </p:sp>
      <p:pic>
        <p:nvPicPr>
          <p:cNvPr id="11267" name="Picture 5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03188" y="285750"/>
            <a:ext cx="6149975" cy="6572250"/>
          </a:xfr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1052736"/>
            <a:ext cx="8448675" cy="695325"/>
          </a:xfrm>
        </p:spPr>
        <p:txBody>
          <a:bodyPr/>
          <a:lstStyle/>
          <a:p>
            <a:pPr eaLnBrk="1" hangingPunct="1">
              <a:defRPr/>
            </a:pPr>
            <a:r>
              <a:rPr lang="en-GB" dirty="0" smtClean="0"/>
              <a:t>Modelling iteration of activities</a:t>
            </a:r>
            <a:r>
              <a:rPr lang="en-GB" b="1" dirty="0" smtClean="0">
                <a:solidFill>
                  <a:schemeClr val="tx1"/>
                </a:solidFill>
                <a:effectLst/>
              </a:rPr>
              <a:t/>
            </a:r>
            <a:br>
              <a:rPr lang="en-GB" b="1" dirty="0" smtClean="0">
                <a:solidFill>
                  <a:schemeClr val="tx1"/>
                </a:solidFill>
                <a:effectLst/>
              </a:rPr>
            </a:br>
            <a:endParaRPr lang="en-US" b="1" dirty="0" smtClean="0">
              <a:solidFill>
                <a:schemeClr val="tx1"/>
              </a:solidFill>
              <a:effectLst/>
            </a:endParaRPr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24000"/>
            <a:ext cx="8839200" cy="46990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Object 3"/>
          <p:cNvGraphicFramePr>
            <a:graphicFrameLocks noChangeAspect="1"/>
          </p:cNvGraphicFramePr>
          <p:nvPr/>
        </p:nvGraphicFramePr>
        <p:xfrm>
          <a:off x="0" y="0"/>
          <a:ext cx="5564188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397" name="Document" r:id="rId4" imgW="4267800" imgH="4438800" progId="Word.Document.8">
                  <p:embed/>
                </p:oleObj>
              </mc:Choice>
              <mc:Fallback>
                <p:oleObj name="Document" r:id="rId4" imgW="4267800" imgH="4438800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5564188" cy="685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>
          <a:xfrm>
            <a:off x="5148064" y="1484784"/>
            <a:ext cx="3715891" cy="2232248"/>
          </a:xfrm>
        </p:spPr>
        <p:txBody>
          <a:bodyPr/>
          <a:lstStyle/>
          <a:p>
            <a:pPr eaLnBrk="1" hangingPunct="1">
              <a:defRPr/>
            </a:pPr>
            <a:r>
              <a:rPr lang="en-GB" sz="2800" dirty="0" smtClean="0"/>
              <a:t>Modelling activities that are carried out in parallel(1)</a:t>
            </a:r>
            <a:endParaRPr lang="en-US" sz="2800" b="1" dirty="0" smtClean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6062663" cy="68580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</p:pic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>
          <a:xfrm>
            <a:off x="5724128" y="1556792"/>
            <a:ext cx="3419872" cy="1296144"/>
          </a:xfrm>
        </p:spPr>
        <p:txBody>
          <a:bodyPr/>
          <a:lstStyle/>
          <a:p>
            <a:pPr eaLnBrk="1" hangingPunct="1">
              <a:defRPr/>
            </a:pPr>
            <a:r>
              <a:rPr lang="en-GB" sz="2800" dirty="0" smtClean="0"/>
              <a:t>Modelling activities that are carried out in parallel(2)</a:t>
            </a:r>
            <a:endParaRPr lang="en-US" sz="2800" b="1" dirty="0" smtClean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372200" y="1268760"/>
            <a:ext cx="27718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GB" sz="2800" dirty="0" smtClean="0"/>
              <a:t>Alternative and parallel activities</a:t>
            </a:r>
            <a:endParaRPr lang="en-US" sz="2800" dirty="0" smtClean="0"/>
          </a:p>
        </p:txBody>
      </p:sp>
      <p:pic>
        <p:nvPicPr>
          <p:cNvPr id="14339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04775"/>
            <a:ext cx="6143625" cy="69627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732240" y="1916832"/>
            <a:ext cx="2143125" cy="533400"/>
          </a:xfrm>
        </p:spPr>
        <p:txBody>
          <a:bodyPr/>
          <a:lstStyle/>
          <a:p>
            <a:pPr eaLnBrk="1" hangingPunct="1">
              <a:defRPr/>
            </a:pPr>
            <a:r>
              <a:rPr lang="en-GB" sz="2800" dirty="0" err="1" smtClean="0"/>
              <a:t>Swimlanes</a:t>
            </a:r>
            <a:r>
              <a:rPr lang="en-GB" sz="2800" dirty="0" smtClean="0"/>
              <a:t/>
            </a:r>
            <a:br>
              <a:rPr lang="en-GB" sz="2800" dirty="0" smtClean="0"/>
            </a:br>
            <a:r>
              <a:rPr lang="en-GB" sz="2800" dirty="0" smtClean="0"/>
              <a:t>(activity Partitions)</a:t>
            </a:r>
            <a:r>
              <a:rPr lang="en-GB" b="1" dirty="0" smtClean="0">
                <a:solidFill>
                  <a:schemeClr val="tx1"/>
                </a:solidFill>
                <a:effectLst/>
              </a:rPr>
              <a:t/>
            </a:r>
            <a:br>
              <a:rPr lang="en-GB" b="1" dirty="0" smtClean="0">
                <a:solidFill>
                  <a:schemeClr val="tx1"/>
                </a:solidFill>
                <a:effectLst/>
              </a:rPr>
            </a:br>
            <a:endParaRPr lang="en-US" b="1" dirty="0" smtClean="0">
              <a:solidFill>
                <a:schemeClr val="tx1"/>
              </a:solidFill>
              <a:effectLst/>
            </a:endParaRPr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6759575" cy="68580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79450"/>
            <a:ext cx="9144000" cy="6178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</p:pic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836712"/>
            <a:ext cx="8572500" cy="720080"/>
          </a:xfrm>
        </p:spPr>
        <p:txBody>
          <a:bodyPr/>
          <a:lstStyle/>
          <a:p>
            <a:pPr eaLnBrk="1" hangingPunct="1">
              <a:defRPr/>
            </a:pPr>
            <a:r>
              <a:rPr lang="en-US" sz="2000" dirty="0" smtClean="0"/>
              <a:t>In alternative activities the diamond symbol may be omitted</a:t>
            </a:r>
            <a:endParaRPr lang="en-US" sz="28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3"/>
          <p:cNvGraphicFramePr>
            <a:graphicFrameLocks noChangeAspect="1"/>
          </p:cNvGraphicFramePr>
          <p:nvPr/>
        </p:nvGraphicFramePr>
        <p:xfrm>
          <a:off x="0" y="714375"/>
          <a:ext cx="9144000" cy="614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21" name="Document" r:id="rId4" imgW="5267880" imgH="4098240" progId="Word.Document.8">
                  <p:embed/>
                </p:oleObj>
              </mc:Choice>
              <mc:Fallback>
                <p:oleObj name="Document" r:id="rId4" imgW="5267880" imgH="4098240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714375"/>
                        <a:ext cx="9144000" cy="6143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>
          <a:xfrm>
            <a:off x="785813" y="0"/>
            <a:ext cx="7772400" cy="5334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dirty="0" smtClean="0"/>
              <a:t>Including objects and object flows</a:t>
            </a:r>
            <a:endParaRPr lang="en-US" sz="40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2362200" y="6248400"/>
            <a:ext cx="4419600" cy="457200"/>
          </a:xfrm>
          <a:prstGeom prst="rect">
            <a:avLst/>
          </a:prstGeom>
        </p:spPr>
        <p:txBody>
          <a:bodyPr/>
          <a:lstStyle/>
          <a:p>
            <a:r>
              <a:rPr lang="en-GB"/>
              <a:t>©  Bennett, McRobb and Farmer 2005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C00180AB-1E65-4EF3-9376-5C6224AC2EE6}" type="slidenum">
              <a:rPr lang="en-GB"/>
              <a:pPr/>
              <a:t>18</a:t>
            </a:fld>
            <a:endParaRPr lang="en-GB"/>
          </a:p>
        </p:txBody>
      </p:sp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Drawing Activity Diagrams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sz="3200" dirty="0"/>
              <a:t>What is the purpose?</a:t>
            </a:r>
          </a:p>
          <a:p>
            <a:pPr lvl="1">
              <a:lnSpc>
                <a:spcPct val="90000"/>
              </a:lnSpc>
            </a:pPr>
            <a:r>
              <a:rPr lang="en-GB" sz="2400" dirty="0"/>
              <a:t>This will influence the kind of activities that are shown</a:t>
            </a:r>
          </a:p>
          <a:p>
            <a:pPr>
              <a:lnSpc>
                <a:spcPct val="90000"/>
              </a:lnSpc>
            </a:pPr>
            <a:r>
              <a:rPr lang="en-GB" sz="3200" dirty="0"/>
              <a:t>What is being shown in the diagram?</a:t>
            </a:r>
          </a:p>
          <a:p>
            <a:pPr lvl="1">
              <a:lnSpc>
                <a:spcPct val="90000"/>
              </a:lnSpc>
            </a:pPr>
            <a:r>
              <a:rPr lang="en-GB" sz="2400" dirty="0"/>
              <a:t>What is the name of the business process, use case or operation?</a:t>
            </a:r>
          </a:p>
          <a:p>
            <a:pPr>
              <a:lnSpc>
                <a:spcPct val="90000"/>
              </a:lnSpc>
            </a:pPr>
            <a:r>
              <a:rPr lang="en-GB" sz="3200" dirty="0"/>
              <a:t>What level of detail is required?</a:t>
            </a:r>
          </a:p>
          <a:p>
            <a:pPr lvl="1">
              <a:lnSpc>
                <a:spcPct val="90000"/>
              </a:lnSpc>
            </a:pPr>
            <a:r>
              <a:rPr lang="en-GB" sz="2400" dirty="0"/>
              <a:t>Is it high level or more detailed?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2362200" y="6248400"/>
            <a:ext cx="4419600" cy="457200"/>
          </a:xfrm>
          <a:prstGeom prst="rect">
            <a:avLst/>
          </a:prstGeom>
        </p:spPr>
        <p:txBody>
          <a:bodyPr/>
          <a:lstStyle/>
          <a:p>
            <a:r>
              <a:rPr lang="en-GB"/>
              <a:t>©  Bennett, McRobb and Farmer 2005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9B66DA2D-7289-48AB-B02A-6D5C3956B9AF}" type="slidenum">
              <a:rPr lang="en-GB"/>
              <a:pPr/>
              <a:t>19</a:t>
            </a:fld>
            <a:endParaRPr lang="en-GB"/>
          </a:p>
        </p:txBody>
      </p:sp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Drawing Activity Diagrams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3200" dirty="0"/>
              <a:t>Identify actions</a:t>
            </a:r>
          </a:p>
          <a:p>
            <a:pPr lvl="1"/>
            <a:r>
              <a:rPr lang="en-GB" sz="3200" dirty="0" smtClean="0"/>
              <a:t>Organise </a:t>
            </a:r>
            <a:r>
              <a:rPr lang="en-GB" sz="3200" dirty="0"/>
              <a:t>the actions in order with flows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95536" y="908720"/>
            <a:ext cx="8448675" cy="695325"/>
          </a:xfrm>
        </p:spPr>
        <p:txBody>
          <a:bodyPr/>
          <a:lstStyle/>
          <a:p>
            <a:pPr eaLnBrk="1" hangingPunct="1">
              <a:defRPr/>
            </a:pPr>
            <a:r>
              <a:rPr lang="en-GB" dirty="0" smtClean="0"/>
              <a:t>Activity diagrams</a:t>
            </a:r>
            <a:endParaRPr lang="en-US" dirty="0" smtClean="0"/>
          </a:p>
        </p:txBody>
      </p:sp>
      <p:sp>
        <p:nvSpPr>
          <p:cNvPr id="717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23528" y="1700808"/>
            <a:ext cx="8448674" cy="4896544"/>
          </a:xfrm>
        </p:spPr>
        <p:txBody>
          <a:bodyPr/>
          <a:lstStyle/>
          <a:p>
            <a:pPr eaLnBrk="1" hangingPunct="1"/>
            <a:r>
              <a:rPr lang="en-GB" sz="2400" b="0" dirty="0" smtClean="0"/>
              <a:t>show the internal flow of control in a process</a:t>
            </a:r>
          </a:p>
          <a:p>
            <a:pPr marL="342900" lvl="1" indent="-342900">
              <a:buFontTx/>
              <a:buChar char="•"/>
            </a:pPr>
            <a:r>
              <a:rPr lang="en-GB" sz="2400" dirty="0" smtClean="0"/>
              <a:t>to describe the logic of an operation</a:t>
            </a:r>
          </a:p>
          <a:p>
            <a:pPr marL="342900" lvl="1" indent="-342900">
              <a:buFontTx/>
              <a:buChar char="•"/>
            </a:pPr>
            <a:r>
              <a:rPr lang="en-GB" sz="2400" dirty="0" smtClean="0"/>
              <a:t>to describe a function of a system represented by a use case</a:t>
            </a:r>
          </a:p>
          <a:p>
            <a:pPr marL="342900" lvl="1" indent="-342900">
              <a:buFontTx/>
              <a:buChar char="•"/>
            </a:pPr>
            <a:r>
              <a:rPr lang="en-GB" sz="2400" dirty="0" smtClean="0"/>
              <a:t>to model a task (for example in business modelling)</a:t>
            </a:r>
          </a:p>
          <a:p>
            <a:pPr eaLnBrk="1" hangingPunct="1"/>
            <a:r>
              <a:rPr lang="en-GB" sz="2400" b="0" dirty="0" smtClean="0"/>
              <a:t>can be used to model processing at different levels e.g.</a:t>
            </a:r>
          </a:p>
          <a:p>
            <a:pPr lvl="1" eaLnBrk="1" hangingPunct="1"/>
            <a:r>
              <a:rPr lang="en-GB" sz="2400" b="0" dirty="0" smtClean="0"/>
              <a:t>high-level workflows in an organization</a:t>
            </a:r>
          </a:p>
          <a:p>
            <a:pPr lvl="1" eaLnBrk="1" hangingPunct="1"/>
            <a:r>
              <a:rPr lang="en-GB" sz="2400" b="0" dirty="0" smtClean="0"/>
              <a:t> detail of what happens in a use case</a:t>
            </a:r>
          </a:p>
          <a:p>
            <a:pPr lvl="1" eaLnBrk="1" hangingPunct="1"/>
            <a:r>
              <a:rPr lang="en-GB" sz="2400" b="0" dirty="0" smtClean="0"/>
              <a:t>detail of how an operation works</a:t>
            </a:r>
          </a:p>
          <a:p>
            <a:pPr lvl="1" eaLnBrk="1" hangingPunct="1"/>
            <a:endParaRPr lang="en-GB" sz="2400" b="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2362200" y="6248400"/>
            <a:ext cx="4419600" cy="457200"/>
          </a:xfrm>
          <a:prstGeom prst="rect">
            <a:avLst/>
          </a:prstGeom>
        </p:spPr>
        <p:txBody>
          <a:bodyPr/>
          <a:lstStyle/>
          <a:p>
            <a:r>
              <a:rPr lang="en-GB"/>
              <a:t>©  Bennett, McRobb and Farmer 2005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2C2904B2-5264-435D-BE47-AA4A950BFC81}" type="slidenum">
              <a:rPr lang="en-GB"/>
              <a:pPr/>
              <a:t>20</a:t>
            </a:fld>
            <a:endParaRPr lang="en-GB"/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Drawing Activity Diagrams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2800" dirty="0"/>
              <a:t>Identify any alternative flows and the conditions on them</a:t>
            </a:r>
          </a:p>
          <a:p>
            <a:pPr lvl="1"/>
            <a:r>
              <a:rPr lang="en-GB" sz="2000" dirty="0"/>
              <a:t>sometimes there is a </a:t>
            </a:r>
            <a:r>
              <a:rPr lang="en-GB" sz="2000" dirty="0" smtClean="0"/>
              <a:t>…., </a:t>
            </a:r>
            <a:r>
              <a:rPr lang="en-GB" sz="2000" dirty="0"/>
              <a:t>sometimes not</a:t>
            </a:r>
          </a:p>
          <a:p>
            <a:pPr lvl="1"/>
            <a:r>
              <a:rPr lang="en-GB" sz="2000" dirty="0"/>
              <a:t>sometimes they will want to </a:t>
            </a:r>
            <a:r>
              <a:rPr lang="en-GB" sz="2000" dirty="0" smtClean="0"/>
              <a:t>… </a:t>
            </a:r>
            <a:r>
              <a:rPr lang="en-GB" sz="2000" dirty="0"/>
              <a:t>sometimes not</a:t>
            </a:r>
          </a:p>
          <a:p>
            <a:r>
              <a:rPr lang="en-GB" sz="2800" dirty="0"/>
              <a:t>Add decision and merge nodes, flows and guard conditions to the diagram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smtClean="0"/>
              <a:t>Activity diagrams</a:t>
            </a:r>
            <a:endParaRPr lang="en-US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z="3200" b="0" dirty="0" smtClean="0"/>
              <a:t>can be used to represent </a:t>
            </a:r>
          </a:p>
          <a:p>
            <a:pPr lvl="1" eaLnBrk="1" hangingPunct="1"/>
            <a:r>
              <a:rPr lang="en-GB" sz="2400" b="0" dirty="0" smtClean="0"/>
              <a:t>sequence</a:t>
            </a:r>
          </a:p>
          <a:p>
            <a:pPr lvl="1" eaLnBrk="1" hangingPunct="1"/>
            <a:r>
              <a:rPr lang="en-GB" sz="2400" b="0" dirty="0" smtClean="0"/>
              <a:t>selection</a:t>
            </a:r>
          </a:p>
          <a:p>
            <a:pPr lvl="1" eaLnBrk="1" hangingPunct="1"/>
            <a:r>
              <a:rPr lang="en-GB" sz="2400" b="0" dirty="0" smtClean="0"/>
              <a:t>iteration </a:t>
            </a:r>
            <a:br>
              <a:rPr lang="en-GB" sz="2400" b="0" dirty="0" smtClean="0"/>
            </a:br>
            <a:endParaRPr lang="en-GB" sz="2400" b="0" dirty="0" smtClean="0"/>
          </a:p>
          <a:p>
            <a:pPr eaLnBrk="1" hangingPunct="1"/>
            <a:r>
              <a:rPr lang="en-GB" sz="3200" b="0" dirty="0" smtClean="0"/>
              <a:t>can also illustrate where different activities can be carried out in parallel</a:t>
            </a:r>
            <a:endParaRPr lang="en-US" sz="3200" b="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2362200" y="6248400"/>
            <a:ext cx="4419600" cy="457200"/>
          </a:xfrm>
          <a:prstGeom prst="rect">
            <a:avLst/>
          </a:prstGeom>
        </p:spPr>
        <p:txBody>
          <a:bodyPr/>
          <a:lstStyle/>
          <a:p>
            <a:r>
              <a:rPr lang="en-GB"/>
              <a:t>©  Bennett, McRobb and Farmer 2005</a:t>
            </a:r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DEF25C0B-6168-4568-B921-64315C6E3D9B}" type="slidenum">
              <a:rPr lang="en-GB"/>
              <a:pPr/>
              <a:t>4</a:t>
            </a:fld>
            <a:endParaRPr lang="en-GB"/>
          </a:p>
        </p:txBody>
      </p:sp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Notation of Activity Diagrams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3600" dirty="0"/>
              <a:t>Actions</a:t>
            </a:r>
          </a:p>
          <a:p>
            <a:pPr lvl="1"/>
            <a:r>
              <a:rPr lang="en-GB" sz="2800" dirty="0"/>
              <a:t>rectangle with rounded corners</a:t>
            </a:r>
          </a:p>
          <a:p>
            <a:pPr lvl="1"/>
            <a:r>
              <a:rPr lang="en-GB" sz="2800" dirty="0"/>
              <a:t>meaningful name</a:t>
            </a:r>
          </a:p>
          <a:p>
            <a:r>
              <a:rPr lang="en-GB" sz="3600" dirty="0"/>
              <a:t>Control flows</a:t>
            </a:r>
          </a:p>
          <a:p>
            <a:pPr lvl="1"/>
            <a:r>
              <a:rPr lang="en-GB" sz="2800" dirty="0"/>
              <a:t>arrows with open</a:t>
            </a:r>
            <a:br>
              <a:rPr lang="en-GB" sz="2800" dirty="0"/>
            </a:br>
            <a:r>
              <a:rPr lang="en-GB" sz="2800" dirty="0"/>
              <a:t>arrowheads</a:t>
            </a:r>
          </a:p>
        </p:txBody>
      </p:sp>
      <p:sp>
        <p:nvSpPr>
          <p:cNvPr id="61445" name="AutoShape 5"/>
          <p:cNvSpPr>
            <a:spLocks noChangeAspect="1" noChangeArrowheads="1"/>
          </p:cNvSpPr>
          <p:nvPr/>
        </p:nvSpPr>
        <p:spPr bwMode="auto">
          <a:xfrm>
            <a:off x="6867525" y="2198688"/>
            <a:ext cx="1979613" cy="762000"/>
          </a:xfrm>
          <a:prstGeom prst="roundRect">
            <a:avLst>
              <a:gd name="adj" fmla="val 17708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GB" sz="1600">
                <a:solidFill>
                  <a:schemeClr val="tx1"/>
                </a:solidFill>
                <a:latin typeface="Arial" pitchFamily="34" charset="0"/>
              </a:rPr>
              <a:t>Add a New </a:t>
            </a:r>
            <a:br>
              <a:rPr lang="en-GB" sz="1600">
                <a:solidFill>
                  <a:schemeClr val="tx1"/>
                </a:solidFill>
                <a:latin typeface="Arial" pitchFamily="34" charset="0"/>
              </a:rPr>
            </a:br>
            <a:r>
              <a:rPr lang="en-GB" sz="1600">
                <a:solidFill>
                  <a:schemeClr val="tx1"/>
                </a:solidFill>
                <a:latin typeface="Arial" pitchFamily="34" charset="0"/>
              </a:rPr>
              <a:t>Client</a:t>
            </a:r>
          </a:p>
        </p:txBody>
      </p:sp>
      <p:sp>
        <p:nvSpPr>
          <p:cNvPr id="61446" name="AutoShape 6"/>
          <p:cNvSpPr>
            <a:spLocks noChangeAspect="1" noChangeArrowheads="1"/>
          </p:cNvSpPr>
          <p:nvPr/>
        </p:nvSpPr>
        <p:spPr bwMode="auto">
          <a:xfrm>
            <a:off x="6867525" y="3416300"/>
            <a:ext cx="1979613" cy="762000"/>
          </a:xfrm>
          <a:prstGeom prst="roundRect">
            <a:avLst>
              <a:gd name="adj" fmla="val 19583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GB" sz="1600">
                <a:solidFill>
                  <a:schemeClr val="tx1"/>
                </a:solidFill>
                <a:latin typeface="Arial" pitchFamily="34" charset="0"/>
              </a:rPr>
              <a:t>Assign Staff</a:t>
            </a:r>
            <a:br>
              <a:rPr lang="en-GB" sz="1600">
                <a:solidFill>
                  <a:schemeClr val="tx1"/>
                </a:solidFill>
                <a:latin typeface="Arial" pitchFamily="34" charset="0"/>
              </a:rPr>
            </a:br>
            <a:r>
              <a:rPr lang="en-GB" sz="1600">
                <a:solidFill>
                  <a:schemeClr val="tx1"/>
                </a:solidFill>
                <a:latin typeface="Arial" pitchFamily="34" charset="0"/>
              </a:rPr>
              <a:t>Contact</a:t>
            </a:r>
          </a:p>
        </p:txBody>
      </p:sp>
      <p:sp>
        <p:nvSpPr>
          <p:cNvPr id="61447" name="Line 7"/>
          <p:cNvSpPr>
            <a:spLocks noChangeAspect="1" noChangeShapeType="1"/>
          </p:cNvSpPr>
          <p:nvPr/>
        </p:nvSpPr>
        <p:spPr bwMode="auto">
          <a:xfrm>
            <a:off x="7858125" y="2960688"/>
            <a:ext cx="0" cy="4556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61448" name="Line 8"/>
          <p:cNvSpPr>
            <a:spLocks noChangeShapeType="1"/>
          </p:cNvSpPr>
          <p:nvPr/>
        </p:nvSpPr>
        <p:spPr bwMode="auto">
          <a:xfrm>
            <a:off x="2483767" y="2420887"/>
            <a:ext cx="4392489" cy="72009"/>
          </a:xfrm>
          <a:prstGeom prst="line">
            <a:avLst/>
          </a:prstGeom>
          <a:noFill/>
          <a:ln w="22225">
            <a:solidFill>
              <a:srgbClr val="000000"/>
            </a:solidFill>
            <a:prstDash val="dash"/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61449" name="Line 9"/>
          <p:cNvSpPr>
            <a:spLocks noChangeShapeType="1"/>
          </p:cNvSpPr>
          <p:nvPr/>
        </p:nvSpPr>
        <p:spPr bwMode="auto">
          <a:xfrm flipV="1">
            <a:off x="3635896" y="3149600"/>
            <a:ext cx="4201592" cy="927472"/>
          </a:xfrm>
          <a:prstGeom prst="line">
            <a:avLst/>
          </a:prstGeom>
          <a:noFill/>
          <a:ln w="22225">
            <a:solidFill>
              <a:srgbClr val="000000"/>
            </a:solidFill>
            <a:prstDash val="dash"/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6260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2362200" y="6248400"/>
            <a:ext cx="4419600" cy="457200"/>
          </a:xfrm>
          <a:prstGeom prst="rect">
            <a:avLst/>
          </a:prstGeom>
        </p:spPr>
        <p:txBody>
          <a:bodyPr/>
          <a:lstStyle/>
          <a:p>
            <a:r>
              <a:rPr lang="en-GB"/>
              <a:t>©  Bennett, McRobb and Farmer 2005</a:t>
            </a: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AD273D5F-BE90-4F7E-9A8C-1A7ED62EED46}" type="slidenum">
              <a:rPr lang="en-GB"/>
              <a:pPr/>
              <a:t>5</a:t>
            </a:fld>
            <a:endParaRPr lang="en-GB"/>
          </a:p>
        </p:txBody>
      </p:sp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908720"/>
            <a:ext cx="8448675" cy="695325"/>
          </a:xfrm>
        </p:spPr>
        <p:txBody>
          <a:bodyPr/>
          <a:lstStyle/>
          <a:p>
            <a:r>
              <a:rPr lang="en-GB" dirty="0"/>
              <a:t>Notation of Activity Diagrams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sz="2800"/>
              <a:t>Initial node</a:t>
            </a:r>
          </a:p>
          <a:p>
            <a:pPr lvl="1">
              <a:lnSpc>
                <a:spcPct val="90000"/>
              </a:lnSpc>
            </a:pPr>
            <a:r>
              <a:rPr lang="en-GB" sz="2400"/>
              <a:t>black circle</a:t>
            </a:r>
          </a:p>
          <a:p>
            <a:pPr>
              <a:lnSpc>
                <a:spcPct val="90000"/>
              </a:lnSpc>
            </a:pPr>
            <a:r>
              <a:rPr lang="en-GB" sz="2800"/>
              <a:t>Decision nodes</a:t>
            </a:r>
            <a:br>
              <a:rPr lang="en-GB" sz="2800"/>
            </a:br>
            <a:r>
              <a:rPr lang="en-GB" sz="2800"/>
              <a:t>(and merge nodes)</a:t>
            </a:r>
          </a:p>
          <a:p>
            <a:pPr lvl="1">
              <a:lnSpc>
                <a:spcPct val="90000"/>
              </a:lnSpc>
            </a:pPr>
            <a:r>
              <a:rPr lang="en-GB" sz="2400"/>
              <a:t>diamond</a:t>
            </a:r>
          </a:p>
          <a:p>
            <a:pPr>
              <a:lnSpc>
                <a:spcPct val="90000"/>
              </a:lnSpc>
            </a:pPr>
            <a:r>
              <a:rPr lang="en-GB" sz="2800"/>
              <a:t>Guard conditions</a:t>
            </a:r>
          </a:p>
          <a:p>
            <a:pPr lvl="1">
              <a:lnSpc>
                <a:spcPct val="90000"/>
              </a:lnSpc>
            </a:pPr>
            <a:r>
              <a:rPr lang="en-GB" sz="2400"/>
              <a:t>in square brackets</a:t>
            </a:r>
          </a:p>
          <a:p>
            <a:pPr>
              <a:lnSpc>
                <a:spcPct val="90000"/>
              </a:lnSpc>
            </a:pPr>
            <a:r>
              <a:rPr lang="en-GB" sz="2800"/>
              <a:t>Final node</a:t>
            </a:r>
          </a:p>
          <a:p>
            <a:pPr lvl="1">
              <a:lnSpc>
                <a:spcPct val="90000"/>
              </a:lnSpc>
            </a:pPr>
            <a:r>
              <a:rPr lang="en-GB" sz="2400"/>
              <a:t>black circle in white circle</a:t>
            </a:r>
          </a:p>
        </p:txBody>
      </p:sp>
      <p:sp>
        <p:nvSpPr>
          <p:cNvPr id="62469" name="Text Box 5"/>
          <p:cNvSpPr txBox="1">
            <a:spLocks noChangeAspect="1" noChangeArrowheads="1"/>
          </p:cNvSpPr>
          <p:nvPr/>
        </p:nvSpPr>
        <p:spPr bwMode="auto">
          <a:xfrm>
            <a:off x="6908800" y="4254500"/>
            <a:ext cx="1903413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GB" sz="1400">
                <a:solidFill>
                  <a:schemeClr val="tx1"/>
                </a:solidFill>
                <a:latin typeface="Arial" pitchFamily="34" charset="0"/>
              </a:rPr>
              <a:t>[campaign to add]</a:t>
            </a:r>
          </a:p>
        </p:txBody>
      </p:sp>
      <p:sp>
        <p:nvSpPr>
          <p:cNvPr id="62470" name="Text Box 6"/>
          <p:cNvSpPr txBox="1">
            <a:spLocks noChangeAspect="1" noChangeArrowheads="1"/>
          </p:cNvSpPr>
          <p:nvPr/>
        </p:nvSpPr>
        <p:spPr bwMode="auto">
          <a:xfrm>
            <a:off x="7177088" y="3762375"/>
            <a:ext cx="216217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GB" sz="1400">
                <a:solidFill>
                  <a:schemeClr val="tx1"/>
                </a:solidFill>
                <a:latin typeface="Arial" pitchFamily="34" charset="0"/>
              </a:rPr>
              <a:t>[no campaign to add]</a:t>
            </a:r>
          </a:p>
        </p:txBody>
      </p:sp>
      <p:sp>
        <p:nvSpPr>
          <p:cNvPr id="62471" name="AutoShape 7"/>
          <p:cNvSpPr>
            <a:spLocks noChangeAspect="1" noChangeArrowheads="1"/>
          </p:cNvSpPr>
          <p:nvPr/>
        </p:nvSpPr>
        <p:spPr bwMode="auto">
          <a:xfrm>
            <a:off x="6165850" y="2138363"/>
            <a:ext cx="1546225" cy="520700"/>
          </a:xfrm>
          <a:prstGeom prst="roundRect">
            <a:avLst>
              <a:gd name="adj" fmla="val 20588"/>
            </a:avLst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GB" sz="1400">
                <a:solidFill>
                  <a:schemeClr val="tx1"/>
                </a:solidFill>
                <a:latin typeface="Arial" pitchFamily="34" charset="0"/>
              </a:rPr>
              <a:t>Add a New </a:t>
            </a:r>
            <a:br>
              <a:rPr lang="en-GB" sz="1400">
                <a:solidFill>
                  <a:schemeClr val="tx1"/>
                </a:solidFill>
                <a:latin typeface="Arial" pitchFamily="34" charset="0"/>
              </a:rPr>
            </a:br>
            <a:r>
              <a:rPr lang="en-GB" sz="1400">
                <a:solidFill>
                  <a:schemeClr val="tx1"/>
                </a:solidFill>
                <a:latin typeface="Arial" pitchFamily="34" charset="0"/>
              </a:rPr>
              <a:t>Client</a:t>
            </a:r>
          </a:p>
        </p:txBody>
      </p:sp>
      <p:sp>
        <p:nvSpPr>
          <p:cNvPr id="62472" name="AutoShape 8"/>
          <p:cNvSpPr>
            <a:spLocks noChangeAspect="1" noChangeArrowheads="1"/>
          </p:cNvSpPr>
          <p:nvPr/>
        </p:nvSpPr>
        <p:spPr bwMode="auto">
          <a:xfrm>
            <a:off x="6165850" y="2989263"/>
            <a:ext cx="1546225" cy="536575"/>
          </a:xfrm>
          <a:prstGeom prst="roundRect">
            <a:avLst>
              <a:gd name="adj" fmla="val 23468"/>
            </a:avLst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GB" sz="1400">
                <a:solidFill>
                  <a:schemeClr val="tx1"/>
                </a:solidFill>
                <a:latin typeface="Arial" pitchFamily="34" charset="0"/>
              </a:rPr>
              <a:t>Assign Staff</a:t>
            </a:r>
            <a:br>
              <a:rPr lang="en-GB" sz="1400">
                <a:solidFill>
                  <a:schemeClr val="tx1"/>
                </a:solidFill>
                <a:latin typeface="Arial" pitchFamily="34" charset="0"/>
              </a:rPr>
            </a:br>
            <a:r>
              <a:rPr lang="en-GB" sz="1400">
                <a:solidFill>
                  <a:schemeClr val="tx1"/>
                </a:solidFill>
                <a:latin typeface="Arial" pitchFamily="34" charset="0"/>
              </a:rPr>
              <a:t>Contact</a:t>
            </a:r>
          </a:p>
        </p:txBody>
      </p:sp>
      <p:sp>
        <p:nvSpPr>
          <p:cNvPr id="62473" name="Line 9"/>
          <p:cNvSpPr>
            <a:spLocks noChangeAspect="1" noChangeShapeType="1"/>
          </p:cNvSpPr>
          <p:nvPr/>
        </p:nvSpPr>
        <p:spPr bwMode="auto">
          <a:xfrm>
            <a:off x="6940550" y="2674938"/>
            <a:ext cx="0" cy="3143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62474" name="AutoShape 10"/>
          <p:cNvSpPr>
            <a:spLocks noChangeAspect="1" noChangeArrowheads="1"/>
          </p:cNvSpPr>
          <p:nvPr/>
        </p:nvSpPr>
        <p:spPr bwMode="auto">
          <a:xfrm>
            <a:off x="6583363" y="3884613"/>
            <a:ext cx="714375" cy="357187"/>
          </a:xfrm>
          <a:prstGeom prst="diamond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62475" name="Line 11"/>
          <p:cNvSpPr>
            <a:spLocks noChangeAspect="1" noChangeShapeType="1"/>
          </p:cNvSpPr>
          <p:nvPr/>
        </p:nvSpPr>
        <p:spPr bwMode="auto">
          <a:xfrm>
            <a:off x="6940550" y="3527425"/>
            <a:ext cx="0" cy="3571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62476" name="AutoShape 12"/>
          <p:cNvSpPr>
            <a:spLocks noChangeAspect="1" noChangeArrowheads="1"/>
          </p:cNvSpPr>
          <p:nvPr/>
        </p:nvSpPr>
        <p:spPr bwMode="auto">
          <a:xfrm>
            <a:off x="6165850" y="4678363"/>
            <a:ext cx="1546225" cy="523875"/>
          </a:xfrm>
          <a:prstGeom prst="roundRect">
            <a:avLst>
              <a:gd name="adj" fmla="val 20801"/>
            </a:avLst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GB" sz="1400">
                <a:solidFill>
                  <a:schemeClr val="tx1"/>
                </a:solidFill>
                <a:latin typeface="Arial" pitchFamily="34" charset="0"/>
              </a:rPr>
              <a:t>Add New </a:t>
            </a:r>
          </a:p>
          <a:p>
            <a:r>
              <a:rPr lang="en-GB" sz="1400">
                <a:solidFill>
                  <a:schemeClr val="tx1"/>
                </a:solidFill>
                <a:latin typeface="Arial" pitchFamily="34" charset="0"/>
              </a:rPr>
              <a:t>Campaign</a:t>
            </a:r>
          </a:p>
        </p:txBody>
      </p:sp>
      <p:sp>
        <p:nvSpPr>
          <p:cNvPr id="62477" name="Line 13"/>
          <p:cNvSpPr>
            <a:spLocks noChangeAspect="1" noChangeShapeType="1"/>
          </p:cNvSpPr>
          <p:nvPr/>
        </p:nvSpPr>
        <p:spPr bwMode="auto">
          <a:xfrm>
            <a:off x="6940550" y="4241800"/>
            <a:ext cx="0" cy="4191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62478" name="Line 14"/>
          <p:cNvSpPr>
            <a:spLocks noChangeAspect="1" noChangeShapeType="1"/>
          </p:cNvSpPr>
          <p:nvPr/>
        </p:nvSpPr>
        <p:spPr bwMode="auto">
          <a:xfrm>
            <a:off x="7270750" y="4067175"/>
            <a:ext cx="1638300" cy="47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grpSp>
        <p:nvGrpSpPr>
          <p:cNvPr id="2" name="Group 15"/>
          <p:cNvGrpSpPr>
            <a:grpSpLocks noChangeAspect="1"/>
          </p:cNvGrpSpPr>
          <p:nvPr/>
        </p:nvGrpSpPr>
        <p:grpSpPr bwMode="auto">
          <a:xfrm>
            <a:off x="6840538" y="6181725"/>
            <a:ext cx="238125" cy="238125"/>
            <a:chOff x="3696" y="4032"/>
            <a:chExt cx="96" cy="96"/>
          </a:xfrm>
        </p:grpSpPr>
        <p:sp>
          <p:nvSpPr>
            <p:cNvPr id="62480" name="Oval 16"/>
            <p:cNvSpPr>
              <a:spLocks noChangeAspect="1" noChangeArrowheads="1"/>
            </p:cNvSpPr>
            <p:nvPr/>
          </p:nvSpPr>
          <p:spPr bwMode="auto">
            <a:xfrm>
              <a:off x="3696" y="4032"/>
              <a:ext cx="96" cy="9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2481" name="Oval 17"/>
            <p:cNvSpPr>
              <a:spLocks noChangeAspect="1" noChangeArrowheads="1"/>
            </p:cNvSpPr>
            <p:nvPr/>
          </p:nvSpPr>
          <p:spPr bwMode="auto">
            <a:xfrm>
              <a:off x="3720" y="4056"/>
              <a:ext cx="48" cy="48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62482" name="Line 18"/>
          <p:cNvSpPr>
            <a:spLocks noChangeAspect="1" noChangeShapeType="1"/>
          </p:cNvSpPr>
          <p:nvPr/>
        </p:nvSpPr>
        <p:spPr bwMode="auto">
          <a:xfrm>
            <a:off x="6958013" y="5905500"/>
            <a:ext cx="0" cy="2762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62483" name="Line 19"/>
          <p:cNvSpPr>
            <a:spLocks noChangeAspect="1" noChangeShapeType="1"/>
          </p:cNvSpPr>
          <p:nvPr/>
        </p:nvSpPr>
        <p:spPr bwMode="auto">
          <a:xfrm>
            <a:off x="8893175" y="4090988"/>
            <a:ext cx="0" cy="16462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62484" name="Line 20"/>
          <p:cNvSpPr>
            <a:spLocks noChangeAspect="1" noChangeShapeType="1"/>
          </p:cNvSpPr>
          <p:nvPr/>
        </p:nvSpPr>
        <p:spPr bwMode="auto">
          <a:xfrm flipH="1" flipV="1">
            <a:off x="7334250" y="5727700"/>
            <a:ext cx="1558925" cy="79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62485" name="Oval 21"/>
          <p:cNvSpPr>
            <a:spLocks noChangeAspect="1" noChangeArrowheads="1"/>
          </p:cNvSpPr>
          <p:nvPr/>
        </p:nvSpPr>
        <p:spPr bwMode="auto">
          <a:xfrm>
            <a:off x="6819900" y="1543050"/>
            <a:ext cx="238125" cy="23812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62486" name="Line 22"/>
          <p:cNvSpPr>
            <a:spLocks noChangeAspect="1" noChangeShapeType="1"/>
          </p:cNvSpPr>
          <p:nvPr/>
        </p:nvSpPr>
        <p:spPr bwMode="auto">
          <a:xfrm>
            <a:off x="6940550" y="1781175"/>
            <a:ext cx="0" cy="3571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62487" name="Line 23"/>
          <p:cNvSpPr>
            <a:spLocks noChangeShapeType="1"/>
          </p:cNvSpPr>
          <p:nvPr/>
        </p:nvSpPr>
        <p:spPr bwMode="auto">
          <a:xfrm flipV="1">
            <a:off x="2989263" y="1684338"/>
            <a:ext cx="3759200" cy="550862"/>
          </a:xfrm>
          <a:prstGeom prst="line">
            <a:avLst/>
          </a:prstGeom>
          <a:noFill/>
          <a:ln w="22225">
            <a:solidFill>
              <a:srgbClr val="000000"/>
            </a:solidFill>
            <a:prstDash val="dash"/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62488" name="Line 24"/>
          <p:cNvSpPr>
            <a:spLocks noChangeShapeType="1"/>
          </p:cNvSpPr>
          <p:nvPr/>
        </p:nvSpPr>
        <p:spPr bwMode="auto">
          <a:xfrm>
            <a:off x="3347864" y="3212975"/>
            <a:ext cx="3256136" cy="777999"/>
          </a:xfrm>
          <a:prstGeom prst="line">
            <a:avLst/>
          </a:prstGeom>
          <a:noFill/>
          <a:ln w="22225">
            <a:solidFill>
              <a:srgbClr val="000000"/>
            </a:solidFill>
            <a:prstDash val="dash"/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62489" name="Line 25"/>
          <p:cNvSpPr>
            <a:spLocks noChangeShapeType="1"/>
          </p:cNvSpPr>
          <p:nvPr/>
        </p:nvSpPr>
        <p:spPr bwMode="auto">
          <a:xfrm flipV="1">
            <a:off x="3563888" y="4413250"/>
            <a:ext cx="3316337" cy="23862"/>
          </a:xfrm>
          <a:prstGeom prst="line">
            <a:avLst/>
          </a:prstGeom>
          <a:noFill/>
          <a:ln w="22225">
            <a:solidFill>
              <a:srgbClr val="000000"/>
            </a:solidFill>
            <a:prstDash val="dash"/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62490" name="Line 26"/>
          <p:cNvSpPr>
            <a:spLocks noChangeShapeType="1"/>
          </p:cNvSpPr>
          <p:nvPr/>
        </p:nvSpPr>
        <p:spPr bwMode="auto">
          <a:xfrm>
            <a:off x="5543550" y="5399088"/>
            <a:ext cx="1277938" cy="827087"/>
          </a:xfrm>
          <a:prstGeom prst="line">
            <a:avLst/>
          </a:prstGeom>
          <a:noFill/>
          <a:ln w="22225">
            <a:solidFill>
              <a:srgbClr val="000000"/>
            </a:solidFill>
            <a:prstDash val="dash"/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62492" name="Line 28"/>
          <p:cNvSpPr>
            <a:spLocks noChangeShapeType="1"/>
          </p:cNvSpPr>
          <p:nvPr/>
        </p:nvSpPr>
        <p:spPr bwMode="auto">
          <a:xfrm>
            <a:off x="2903538" y="5281613"/>
            <a:ext cx="2640012" cy="103187"/>
          </a:xfrm>
          <a:prstGeom prst="line">
            <a:avLst/>
          </a:prstGeom>
          <a:noFill/>
          <a:ln w="22225">
            <a:solidFill>
              <a:srgbClr val="000000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62494" name="AutoShape 30"/>
          <p:cNvSpPr>
            <a:spLocks noChangeAspect="1" noChangeArrowheads="1"/>
          </p:cNvSpPr>
          <p:nvPr/>
        </p:nvSpPr>
        <p:spPr bwMode="auto">
          <a:xfrm>
            <a:off x="6583363" y="5553075"/>
            <a:ext cx="714375" cy="357188"/>
          </a:xfrm>
          <a:prstGeom prst="diamond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62495" name="Line 31"/>
          <p:cNvSpPr>
            <a:spLocks noChangeAspect="1" noChangeShapeType="1"/>
          </p:cNvSpPr>
          <p:nvPr/>
        </p:nvSpPr>
        <p:spPr bwMode="auto">
          <a:xfrm>
            <a:off x="6940550" y="5195888"/>
            <a:ext cx="0" cy="3571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3177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2362200" y="6248400"/>
            <a:ext cx="4419600" cy="457200"/>
          </a:xfrm>
          <a:prstGeom prst="rect">
            <a:avLst/>
          </a:prstGeom>
        </p:spPr>
        <p:txBody>
          <a:bodyPr/>
          <a:lstStyle/>
          <a:p>
            <a:r>
              <a:rPr lang="en-GB"/>
              <a:t>©  Bennett, McRobb and Farmer 2005</a:t>
            </a:r>
          </a:p>
        </p:txBody>
      </p:sp>
      <p:sp>
        <p:nvSpPr>
          <p:cNvPr id="23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5CA5BBD3-89E7-4B63-BC18-3ED0F83C2C0A}" type="slidenum">
              <a:rPr lang="en-GB"/>
              <a:pPr/>
              <a:t>6</a:t>
            </a:fld>
            <a:endParaRPr lang="en-GB"/>
          </a:p>
        </p:txBody>
      </p:sp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Notation of Activity Diagrams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Fork nodes </a:t>
            </a:r>
            <a:br>
              <a:rPr lang="en-GB"/>
            </a:br>
            <a:r>
              <a:rPr lang="en-GB"/>
              <a:t>and join nodes</a:t>
            </a:r>
          </a:p>
          <a:p>
            <a:pPr lvl="1"/>
            <a:r>
              <a:rPr lang="en-GB"/>
              <a:t>thick bar</a:t>
            </a:r>
          </a:p>
          <a:p>
            <a:r>
              <a:rPr lang="en-GB"/>
              <a:t>Actions carried </a:t>
            </a:r>
            <a:br>
              <a:rPr lang="en-GB"/>
            </a:br>
            <a:r>
              <a:rPr lang="en-GB"/>
              <a:t>out in parallel</a:t>
            </a:r>
          </a:p>
          <a:p>
            <a:endParaRPr lang="en-GB"/>
          </a:p>
        </p:txBody>
      </p:sp>
      <p:sp>
        <p:nvSpPr>
          <p:cNvPr id="79878" name="AutoShape 6"/>
          <p:cNvSpPr>
            <a:spLocks noChangeAspect="1" noChangeArrowheads="1"/>
          </p:cNvSpPr>
          <p:nvPr/>
        </p:nvSpPr>
        <p:spPr bwMode="auto">
          <a:xfrm>
            <a:off x="6165850" y="2138363"/>
            <a:ext cx="1546225" cy="520700"/>
          </a:xfrm>
          <a:prstGeom prst="roundRect">
            <a:avLst>
              <a:gd name="adj" fmla="val 20588"/>
            </a:avLst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GB" sz="1400">
                <a:solidFill>
                  <a:schemeClr val="tx1"/>
                </a:solidFill>
                <a:latin typeface="Arial" pitchFamily="34" charset="0"/>
              </a:rPr>
              <a:t>Add a New </a:t>
            </a:r>
            <a:br>
              <a:rPr lang="en-GB" sz="1400">
                <a:solidFill>
                  <a:schemeClr val="tx1"/>
                </a:solidFill>
                <a:latin typeface="Arial" pitchFamily="34" charset="0"/>
              </a:rPr>
            </a:br>
            <a:r>
              <a:rPr lang="en-GB" sz="1400">
                <a:solidFill>
                  <a:schemeClr val="tx1"/>
                </a:solidFill>
                <a:latin typeface="Arial" pitchFamily="34" charset="0"/>
              </a:rPr>
              <a:t>Client</a:t>
            </a:r>
          </a:p>
        </p:txBody>
      </p:sp>
      <p:sp>
        <p:nvSpPr>
          <p:cNvPr id="79879" name="AutoShape 7"/>
          <p:cNvSpPr>
            <a:spLocks noChangeAspect="1" noChangeArrowheads="1"/>
          </p:cNvSpPr>
          <p:nvPr/>
        </p:nvSpPr>
        <p:spPr bwMode="auto">
          <a:xfrm>
            <a:off x="7283450" y="3557588"/>
            <a:ext cx="1546225" cy="536575"/>
          </a:xfrm>
          <a:prstGeom prst="roundRect">
            <a:avLst>
              <a:gd name="adj" fmla="val 23468"/>
            </a:avLst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GB" sz="1400">
                <a:solidFill>
                  <a:schemeClr val="tx1"/>
                </a:solidFill>
                <a:latin typeface="Arial" pitchFamily="34" charset="0"/>
              </a:rPr>
              <a:t>Assign Staff</a:t>
            </a:r>
            <a:br>
              <a:rPr lang="en-GB" sz="1400">
                <a:solidFill>
                  <a:schemeClr val="tx1"/>
                </a:solidFill>
                <a:latin typeface="Arial" pitchFamily="34" charset="0"/>
              </a:rPr>
            </a:br>
            <a:r>
              <a:rPr lang="en-GB" sz="1400">
                <a:solidFill>
                  <a:schemeClr val="tx1"/>
                </a:solidFill>
                <a:latin typeface="Arial" pitchFamily="34" charset="0"/>
              </a:rPr>
              <a:t>Contact</a:t>
            </a:r>
          </a:p>
        </p:txBody>
      </p:sp>
      <p:sp>
        <p:nvSpPr>
          <p:cNvPr id="79880" name="Line 8"/>
          <p:cNvSpPr>
            <a:spLocks noChangeAspect="1" noChangeShapeType="1"/>
          </p:cNvSpPr>
          <p:nvPr/>
        </p:nvSpPr>
        <p:spPr bwMode="auto">
          <a:xfrm>
            <a:off x="6937375" y="2674938"/>
            <a:ext cx="0" cy="3143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79883" name="AutoShape 11"/>
          <p:cNvSpPr>
            <a:spLocks noChangeAspect="1" noChangeArrowheads="1"/>
          </p:cNvSpPr>
          <p:nvPr/>
        </p:nvSpPr>
        <p:spPr bwMode="auto">
          <a:xfrm>
            <a:off x="5062538" y="3533775"/>
            <a:ext cx="1546225" cy="523875"/>
          </a:xfrm>
          <a:prstGeom prst="roundRect">
            <a:avLst>
              <a:gd name="adj" fmla="val 20801"/>
            </a:avLst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GB" sz="1400">
                <a:solidFill>
                  <a:schemeClr val="tx1"/>
                </a:solidFill>
                <a:latin typeface="Arial" pitchFamily="34" charset="0"/>
              </a:rPr>
              <a:t>Add New </a:t>
            </a:r>
          </a:p>
          <a:p>
            <a:r>
              <a:rPr lang="en-GB" sz="1400">
                <a:solidFill>
                  <a:schemeClr val="tx1"/>
                </a:solidFill>
                <a:latin typeface="Arial" pitchFamily="34" charset="0"/>
              </a:rPr>
              <a:t>Campaign</a:t>
            </a:r>
          </a:p>
        </p:txBody>
      </p:sp>
      <p:grpSp>
        <p:nvGrpSpPr>
          <p:cNvPr id="2" name="Group 14"/>
          <p:cNvGrpSpPr>
            <a:grpSpLocks noChangeAspect="1"/>
          </p:cNvGrpSpPr>
          <p:nvPr/>
        </p:nvGrpSpPr>
        <p:grpSpPr bwMode="auto">
          <a:xfrm>
            <a:off x="6840538" y="4895850"/>
            <a:ext cx="238125" cy="238125"/>
            <a:chOff x="3696" y="4032"/>
            <a:chExt cx="96" cy="96"/>
          </a:xfrm>
        </p:grpSpPr>
        <p:sp>
          <p:nvSpPr>
            <p:cNvPr id="79887" name="Oval 15"/>
            <p:cNvSpPr>
              <a:spLocks noChangeAspect="1" noChangeArrowheads="1"/>
            </p:cNvSpPr>
            <p:nvPr/>
          </p:nvSpPr>
          <p:spPr bwMode="auto">
            <a:xfrm>
              <a:off x="3696" y="4032"/>
              <a:ext cx="96" cy="9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9888" name="Oval 16"/>
            <p:cNvSpPr>
              <a:spLocks noChangeAspect="1" noChangeArrowheads="1"/>
            </p:cNvSpPr>
            <p:nvPr/>
          </p:nvSpPr>
          <p:spPr bwMode="auto">
            <a:xfrm>
              <a:off x="3720" y="4056"/>
              <a:ext cx="48" cy="48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79889" name="Line 17"/>
          <p:cNvSpPr>
            <a:spLocks noChangeAspect="1" noChangeShapeType="1"/>
          </p:cNvSpPr>
          <p:nvPr/>
        </p:nvSpPr>
        <p:spPr bwMode="auto">
          <a:xfrm>
            <a:off x="6958013" y="4619625"/>
            <a:ext cx="0" cy="2762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79892" name="Oval 20"/>
          <p:cNvSpPr>
            <a:spLocks noChangeAspect="1" noChangeArrowheads="1"/>
          </p:cNvSpPr>
          <p:nvPr/>
        </p:nvSpPr>
        <p:spPr bwMode="auto">
          <a:xfrm>
            <a:off x="6819900" y="1543050"/>
            <a:ext cx="238125" cy="23812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79893" name="Line 21"/>
          <p:cNvSpPr>
            <a:spLocks noChangeAspect="1" noChangeShapeType="1"/>
          </p:cNvSpPr>
          <p:nvPr/>
        </p:nvSpPr>
        <p:spPr bwMode="auto">
          <a:xfrm>
            <a:off x="6940550" y="1781175"/>
            <a:ext cx="0" cy="3571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79896" name="Line 24"/>
          <p:cNvSpPr>
            <a:spLocks noChangeShapeType="1"/>
          </p:cNvSpPr>
          <p:nvPr/>
        </p:nvSpPr>
        <p:spPr bwMode="auto">
          <a:xfrm>
            <a:off x="2555875" y="2960688"/>
            <a:ext cx="3598863" cy="1670050"/>
          </a:xfrm>
          <a:prstGeom prst="line">
            <a:avLst/>
          </a:prstGeom>
          <a:noFill/>
          <a:ln w="22225">
            <a:solidFill>
              <a:srgbClr val="000000"/>
            </a:solidFill>
            <a:prstDash val="dash"/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79901" name="Line 29"/>
          <p:cNvSpPr>
            <a:spLocks noChangeShapeType="1"/>
          </p:cNvSpPr>
          <p:nvPr/>
        </p:nvSpPr>
        <p:spPr bwMode="auto">
          <a:xfrm>
            <a:off x="6240463" y="3032125"/>
            <a:ext cx="1393825" cy="0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79902" name="Line 30"/>
          <p:cNvSpPr>
            <a:spLocks noChangeShapeType="1"/>
          </p:cNvSpPr>
          <p:nvPr/>
        </p:nvSpPr>
        <p:spPr bwMode="auto">
          <a:xfrm>
            <a:off x="6240463" y="4613275"/>
            <a:ext cx="1393825" cy="0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79903" name="Line 31"/>
          <p:cNvSpPr>
            <a:spLocks noChangeShapeType="1"/>
          </p:cNvSpPr>
          <p:nvPr/>
        </p:nvSpPr>
        <p:spPr bwMode="auto">
          <a:xfrm flipH="1">
            <a:off x="6561138" y="3033713"/>
            <a:ext cx="260350" cy="50800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79904" name="Line 32"/>
          <p:cNvSpPr>
            <a:spLocks noChangeShapeType="1"/>
          </p:cNvSpPr>
          <p:nvPr/>
        </p:nvSpPr>
        <p:spPr bwMode="auto">
          <a:xfrm>
            <a:off x="7083425" y="3033713"/>
            <a:ext cx="276225" cy="522287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79905" name="Line 33"/>
          <p:cNvSpPr>
            <a:spLocks noChangeShapeType="1"/>
          </p:cNvSpPr>
          <p:nvPr/>
        </p:nvSpPr>
        <p:spPr bwMode="auto">
          <a:xfrm flipH="1">
            <a:off x="7097713" y="4092575"/>
            <a:ext cx="260350" cy="50800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79906" name="Line 34"/>
          <p:cNvSpPr>
            <a:spLocks noChangeShapeType="1"/>
          </p:cNvSpPr>
          <p:nvPr/>
        </p:nvSpPr>
        <p:spPr bwMode="auto">
          <a:xfrm>
            <a:off x="6546850" y="4078288"/>
            <a:ext cx="276225" cy="522287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79907" name="Line 35"/>
          <p:cNvSpPr>
            <a:spLocks noChangeShapeType="1"/>
          </p:cNvSpPr>
          <p:nvPr/>
        </p:nvSpPr>
        <p:spPr bwMode="auto">
          <a:xfrm>
            <a:off x="3238500" y="2322513"/>
            <a:ext cx="2901950" cy="668337"/>
          </a:xfrm>
          <a:prstGeom prst="line">
            <a:avLst/>
          </a:prstGeom>
          <a:noFill/>
          <a:ln w="22225">
            <a:solidFill>
              <a:srgbClr val="000000"/>
            </a:solidFill>
            <a:prstDash val="dash"/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6549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2362200" y="6248400"/>
            <a:ext cx="4419600" cy="457200"/>
          </a:xfrm>
          <a:prstGeom prst="rect">
            <a:avLst/>
          </a:prstGeom>
        </p:spPr>
        <p:txBody>
          <a:bodyPr/>
          <a:lstStyle/>
          <a:p>
            <a:r>
              <a:rPr lang="en-GB"/>
              <a:t>©  Bennett, McRobb and Farmer 2005</a:t>
            </a:r>
          </a:p>
        </p:txBody>
      </p:sp>
      <p:sp>
        <p:nvSpPr>
          <p:cNvPr id="20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CF3D5484-1EFC-4EB3-B767-08DEA429A712}" type="slidenum">
              <a:rPr lang="en-GB"/>
              <a:pPr/>
              <a:t>7</a:t>
            </a:fld>
            <a:endParaRPr lang="en-GB"/>
          </a:p>
        </p:txBody>
      </p:sp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836712"/>
            <a:ext cx="8448675" cy="695325"/>
          </a:xfrm>
        </p:spPr>
        <p:txBody>
          <a:bodyPr/>
          <a:lstStyle/>
          <a:p>
            <a:r>
              <a:rPr lang="en-GB" dirty="0"/>
              <a:t>Notation of Activity Diagrams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2708920"/>
            <a:ext cx="4320480" cy="2808312"/>
          </a:xfrm>
        </p:spPr>
        <p:txBody>
          <a:bodyPr/>
          <a:lstStyle/>
          <a:p>
            <a:r>
              <a:rPr lang="en-GB" dirty="0"/>
              <a:t>Object flows</a:t>
            </a:r>
          </a:p>
          <a:p>
            <a:pPr lvl="1"/>
            <a:r>
              <a:rPr lang="en-GB" dirty="0"/>
              <a:t>open arrow</a:t>
            </a:r>
          </a:p>
          <a:p>
            <a:r>
              <a:rPr lang="en-GB" dirty="0"/>
              <a:t>Objects</a:t>
            </a:r>
          </a:p>
          <a:p>
            <a:pPr lvl="1"/>
            <a:r>
              <a:rPr lang="en-GB" dirty="0"/>
              <a:t>rectangle</a:t>
            </a:r>
          </a:p>
          <a:p>
            <a:pPr lvl="1"/>
            <a:r>
              <a:rPr lang="en-GB" dirty="0"/>
              <a:t>optionally shows the state of the object in square brackets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2843808" y="1988840"/>
            <a:ext cx="5872162" cy="3211513"/>
            <a:chOff x="2554288" y="1641475"/>
            <a:chExt cx="5872162" cy="3211513"/>
          </a:xfrm>
        </p:grpSpPr>
        <p:sp>
          <p:nvSpPr>
            <p:cNvPr id="63493" name="AutoShape 5"/>
            <p:cNvSpPr>
              <a:spLocks noChangeAspect="1" noChangeArrowheads="1"/>
            </p:cNvSpPr>
            <p:nvPr/>
          </p:nvSpPr>
          <p:spPr bwMode="auto">
            <a:xfrm>
              <a:off x="6191250" y="2898775"/>
              <a:ext cx="2235200" cy="558800"/>
            </a:xfrm>
            <a:prstGeom prst="roundRect">
              <a:avLst>
                <a:gd name="adj" fmla="val 21306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GB" sz="1400">
                  <a:solidFill>
                    <a:schemeClr val="tx1"/>
                  </a:solidFill>
                  <a:latin typeface="Arial" pitchFamily="34" charset="0"/>
                </a:rPr>
                <a:t>Record completion</a:t>
              </a:r>
            </a:p>
            <a:p>
              <a:r>
                <a:rPr lang="en-GB" sz="1400">
                  <a:solidFill>
                    <a:schemeClr val="tx1"/>
                  </a:solidFill>
                  <a:latin typeface="Arial" pitchFamily="34" charset="0"/>
                </a:rPr>
                <a:t>of a campaign</a:t>
              </a:r>
            </a:p>
          </p:txBody>
        </p:sp>
        <p:sp>
          <p:nvSpPr>
            <p:cNvPr id="63494" name="Line 6"/>
            <p:cNvSpPr>
              <a:spLocks noChangeAspect="1" noChangeShapeType="1"/>
            </p:cNvSpPr>
            <p:nvPr/>
          </p:nvSpPr>
          <p:spPr bwMode="auto">
            <a:xfrm>
              <a:off x="7308850" y="3457575"/>
              <a:ext cx="0" cy="3349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63495" name="Oval 7"/>
            <p:cNvSpPr>
              <a:spLocks noChangeAspect="1" noChangeArrowheads="1"/>
            </p:cNvSpPr>
            <p:nvPr/>
          </p:nvSpPr>
          <p:spPr bwMode="auto">
            <a:xfrm>
              <a:off x="7197725" y="2341563"/>
              <a:ext cx="222250" cy="2222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3496" name="Line 8"/>
            <p:cNvSpPr>
              <a:spLocks noChangeAspect="1" noChangeShapeType="1"/>
            </p:cNvSpPr>
            <p:nvPr/>
          </p:nvSpPr>
          <p:spPr bwMode="auto">
            <a:xfrm>
              <a:off x="7308850" y="2563813"/>
              <a:ext cx="0" cy="3349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grpSp>
          <p:nvGrpSpPr>
            <p:cNvPr id="2" name="Group 9"/>
            <p:cNvGrpSpPr>
              <a:grpSpLocks noChangeAspect="1"/>
            </p:cNvGrpSpPr>
            <p:nvPr/>
          </p:nvGrpSpPr>
          <p:grpSpPr bwMode="auto">
            <a:xfrm>
              <a:off x="7197725" y="3817938"/>
              <a:ext cx="222250" cy="223837"/>
              <a:chOff x="3696" y="4032"/>
              <a:chExt cx="96" cy="96"/>
            </a:xfrm>
          </p:grpSpPr>
          <p:sp>
            <p:nvSpPr>
              <p:cNvPr id="63498" name="Oval 10"/>
              <p:cNvSpPr>
                <a:spLocks noChangeAspect="1" noChangeArrowheads="1"/>
              </p:cNvSpPr>
              <p:nvPr/>
            </p:nvSpPr>
            <p:spPr bwMode="auto">
              <a:xfrm>
                <a:off x="3696" y="4032"/>
                <a:ext cx="96" cy="9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63499" name="Oval 11"/>
              <p:cNvSpPr>
                <a:spLocks noChangeAspect="1" noChangeArrowheads="1"/>
              </p:cNvSpPr>
              <p:nvPr/>
            </p:nvSpPr>
            <p:spPr bwMode="auto">
              <a:xfrm>
                <a:off x="3720" y="4056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sp>
          <p:nvSpPr>
            <p:cNvPr id="63500" name="Rectangle 12"/>
            <p:cNvSpPr>
              <a:spLocks noChangeAspect="1" noChangeArrowheads="1"/>
            </p:cNvSpPr>
            <p:nvPr/>
          </p:nvSpPr>
          <p:spPr bwMode="auto">
            <a:xfrm>
              <a:off x="4879975" y="1641475"/>
              <a:ext cx="1582738" cy="85566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GB" sz="1400" u="sng" dirty="0">
                  <a:solidFill>
                    <a:schemeClr val="tx1"/>
                  </a:solidFill>
                  <a:latin typeface="Arial" pitchFamily="34" charset="0"/>
                </a:rPr>
                <a:t>:</a:t>
              </a:r>
              <a:r>
                <a:rPr lang="en-GB" sz="1400" dirty="0">
                  <a:solidFill>
                    <a:schemeClr val="tx1"/>
                  </a:solidFill>
                  <a:latin typeface="Arial" pitchFamily="34" charset="0"/>
                </a:rPr>
                <a:t>Campaign</a:t>
              </a:r>
            </a:p>
            <a:p>
              <a:endParaRPr lang="en-GB" sz="1400" u="sng" dirty="0">
                <a:solidFill>
                  <a:schemeClr val="tx1"/>
                </a:solidFill>
                <a:latin typeface="Arial" pitchFamily="34" charset="0"/>
              </a:endParaRPr>
            </a:p>
            <a:p>
              <a:endParaRPr lang="en-GB" sz="1400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63501" name="Rectangle 13"/>
            <p:cNvSpPr>
              <a:spLocks noChangeAspect="1" noChangeArrowheads="1"/>
            </p:cNvSpPr>
            <p:nvPr/>
          </p:nvSpPr>
          <p:spPr bwMode="auto">
            <a:xfrm>
              <a:off x="5281613" y="2006600"/>
              <a:ext cx="765175" cy="3048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GB" sz="1400">
                  <a:solidFill>
                    <a:schemeClr val="tx1"/>
                  </a:solidFill>
                  <a:latin typeface="Arial" pitchFamily="34" charset="0"/>
                </a:rPr>
                <a:t>[Active]</a:t>
              </a:r>
            </a:p>
          </p:txBody>
        </p:sp>
        <p:sp>
          <p:nvSpPr>
            <p:cNvPr id="63502" name="Rectangle 14"/>
            <p:cNvSpPr>
              <a:spLocks noChangeAspect="1" noChangeArrowheads="1"/>
            </p:cNvSpPr>
            <p:nvPr/>
          </p:nvSpPr>
          <p:spPr bwMode="auto">
            <a:xfrm>
              <a:off x="4937125" y="3997325"/>
              <a:ext cx="1582738" cy="85566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GB" sz="1400" u="sng">
                  <a:solidFill>
                    <a:schemeClr val="tx1"/>
                  </a:solidFill>
                  <a:latin typeface="Arial" pitchFamily="34" charset="0"/>
                </a:rPr>
                <a:t>:</a:t>
              </a:r>
              <a:r>
                <a:rPr lang="en-GB" sz="1400">
                  <a:solidFill>
                    <a:schemeClr val="tx1"/>
                  </a:solidFill>
                  <a:latin typeface="Arial" pitchFamily="34" charset="0"/>
                </a:rPr>
                <a:t>Campaign</a:t>
              </a:r>
            </a:p>
            <a:p>
              <a:endParaRPr lang="en-GB" sz="1400" u="sng">
                <a:solidFill>
                  <a:schemeClr val="tx1"/>
                </a:solidFill>
                <a:latin typeface="Arial" pitchFamily="34" charset="0"/>
              </a:endParaRPr>
            </a:p>
            <a:p>
              <a:endParaRPr lang="en-GB" sz="140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63503" name="Rectangle 15"/>
            <p:cNvSpPr>
              <a:spLocks noChangeAspect="1" noChangeArrowheads="1"/>
            </p:cNvSpPr>
            <p:nvPr/>
          </p:nvSpPr>
          <p:spPr bwMode="auto">
            <a:xfrm>
              <a:off x="5167313" y="4376738"/>
              <a:ext cx="1139825" cy="3048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GB" sz="1400">
                  <a:solidFill>
                    <a:schemeClr val="tx1"/>
                  </a:solidFill>
                  <a:latin typeface="Arial" pitchFamily="34" charset="0"/>
                </a:rPr>
                <a:t>[Completed]</a:t>
              </a:r>
            </a:p>
          </p:txBody>
        </p:sp>
        <p:sp>
          <p:nvSpPr>
            <p:cNvPr id="63506" name="Line 18"/>
            <p:cNvSpPr>
              <a:spLocks noChangeShapeType="1"/>
            </p:cNvSpPr>
            <p:nvPr/>
          </p:nvSpPr>
          <p:spPr bwMode="auto">
            <a:xfrm>
              <a:off x="3222625" y="2438400"/>
              <a:ext cx="2978150" cy="331788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prstDash val="dash"/>
              <a:round/>
              <a:headEnd/>
              <a:tailEnd type="stealth" w="med" len="med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3507" name="Line 19"/>
            <p:cNvSpPr>
              <a:spLocks noChangeShapeType="1"/>
            </p:cNvSpPr>
            <p:nvPr/>
          </p:nvSpPr>
          <p:spPr bwMode="auto">
            <a:xfrm>
              <a:off x="2554288" y="3482975"/>
              <a:ext cx="2322512" cy="509588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prstDash val="dash"/>
              <a:round/>
              <a:headEnd/>
              <a:tailEnd type="stealth" w="med" len="med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3509" name="Line 21"/>
            <p:cNvSpPr>
              <a:spLocks noChangeShapeType="1"/>
            </p:cNvSpPr>
            <p:nvPr/>
          </p:nvSpPr>
          <p:spPr bwMode="auto">
            <a:xfrm>
              <a:off x="6037263" y="2497138"/>
              <a:ext cx="304800" cy="4064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arrow" w="med" len="med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3510" name="Line 22"/>
            <p:cNvSpPr>
              <a:spLocks noChangeShapeType="1"/>
            </p:cNvSpPr>
            <p:nvPr/>
          </p:nvSpPr>
          <p:spPr bwMode="auto">
            <a:xfrm flipH="1">
              <a:off x="6138863" y="3454400"/>
              <a:ext cx="219075" cy="53657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arrow" w="med" len="med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172457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9400" y="-500063"/>
            <a:ext cx="5392738" cy="735806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</p:pic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932040" y="1052736"/>
            <a:ext cx="3950593" cy="2736304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 err="1" smtClean="0"/>
              <a:t>Modelling</a:t>
            </a:r>
            <a:r>
              <a:rPr lang="en-US" sz="2800" dirty="0" smtClean="0"/>
              <a:t> a sequence of activities</a:t>
            </a:r>
            <a:endParaRPr lang="en-US" sz="24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043613" y="1643063"/>
            <a:ext cx="3100387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GB" dirty="0" smtClean="0"/>
              <a:t>Modelling alternative courses of action (1)</a:t>
            </a:r>
            <a:br>
              <a:rPr lang="en-GB" dirty="0" smtClean="0"/>
            </a:br>
            <a:endParaRPr lang="en-US" b="1" dirty="0" smtClean="0">
              <a:solidFill>
                <a:schemeClr val="tx1"/>
              </a:solidFill>
              <a:effectLst/>
            </a:endParaRPr>
          </a:p>
        </p:txBody>
      </p:sp>
      <p:pic>
        <p:nvPicPr>
          <p:cNvPr id="10243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-1428750" y="74613"/>
            <a:ext cx="6302375" cy="6783387"/>
          </a:xfr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Virtual PAthways 13-3-09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6968</TotalTime>
  <Words>419</Words>
  <Application>Microsoft Office PowerPoint</Application>
  <PresentationFormat>On-screen Show (4:3)</PresentationFormat>
  <Paragraphs>104</Paragraphs>
  <Slides>20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1_Default Design</vt:lpstr>
      <vt:lpstr>Virtual PAthways 13-3-09</vt:lpstr>
      <vt:lpstr>Custom Design</vt:lpstr>
      <vt:lpstr>Document</vt:lpstr>
      <vt:lpstr>Software Engineering Methods UML Activity Diagrams </vt:lpstr>
      <vt:lpstr>Activity diagrams</vt:lpstr>
      <vt:lpstr>Activity diagrams</vt:lpstr>
      <vt:lpstr>Notation of Activity Diagrams</vt:lpstr>
      <vt:lpstr>Notation of Activity Diagrams</vt:lpstr>
      <vt:lpstr>Notation of Activity Diagrams</vt:lpstr>
      <vt:lpstr>Notation of Activity Diagrams</vt:lpstr>
      <vt:lpstr>Modelling a sequence of activities</vt:lpstr>
      <vt:lpstr>Modelling alternative courses of action (1) </vt:lpstr>
      <vt:lpstr>Modelling alternative courses of action(2)</vt:lpstr>
      <vt:lpstr>Modelling iteration of activities </vt:lpstr>
      <vt:lpstr>Modelling activities that are carried out in parallel(1)</vt:lpstr>
      <vt:lpstr>Modelling activities that are carried out in parallel(2)</vt:lpstr>
      <vt:lpstr>Alternative and parallel activities</vt:lpstr>
      <vt:lpstr>Swimlanes (activity Partitions) </vt:lpstr>
      <vt:lpstr>In alternative activities the diamond symbol may be omitted</vt:lpstr>
      <vt:lpstr>Including objects and object flows</vt:lpstr>
      <vt:lpstr>Drawing Activity Diagrams</vt:lpstr>
      <vt:lpstr>Drawing Activity Diagrams</vt:lpstr>
      <vt:lpstr>Drawing Activity Diagrams</vt:lpstr>
    </vt:vector>
  </TitlesOfParts>
  <Company>Napier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Jargon Busting</dc:title>
  <dc:creator>cu54</dc:creator>
  <cp:lastModifiedBy>Kemmer, Rob</cp:lastModifiedBy>
  <cp:revision>171</cp:revision>
  <dcterms:created xsi:type="dcterms:W3CDTF">2005-09-13T08:56:58Z</dcterms:created>
  <dcterms:modified xsi:type="dcterms:W3CDTF">2014-03-10T06:56:56Z</dcterms:modified>
</cp:coreProperties>
</file>