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34"/>
  </p:notesMasterIdLst>
  <p:handoutMasterIdLst>
    <p:handoutMasterId r:id="rId35"/>
  </p:handoutMasterIdLst>
  <p:sldIdLst>
    <p:sldId id="261" r:id="rId4"/>
    <p:sldId id="262" r:id="rId5"/>
    <p:sldId id="263" r:id="rId6"/>
    <p:sldId id="264" r:id="rId7"/>
    <p:sldId id="265" r:id="rId8"/>
    <p:sldId id="266" r:id="rId9"/>
    <p:sldId id="267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94" r:id="rId18"/>
    <p:sldId id="292" r:id="rId19"/>
    <p:sldId id="295" r:id="rId20"/>
    <p:sldId id="293" r:id="rId21"/>
    <p:sldId id="297" r:id="rId22"/>
    <p:sldId id="284" r:id="rId23"/>
    <p:sldId id="285" r:id="rId24"/>
    <p:sldId id="286" r:id="rId25"/>
    <p:sldId id="287" r:id="rId26"/>
    <p:sldId id="288" r:id="rId27"/>
    <p:sldId id="289" r:id="rId28"/>
    <p:sldId id="298" r:id="rId29"/>
    <p:sldId id="299" r:id="rId30"/>
    <p:sldId id="300" r:id="rId31"/>
    <p:sldId id="290" r:id="rId32"/>
    <p:sldId id="291" r:id="rId33"/>
  </p:sldIdLst>
  <p:sldSz cx="9144000" cy="6858000" type="screen4x3"/>
  <p:notesSz cx="6761163" cy="99425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8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01" y="4723494"/>
            <a:ext cx="5409562" cy="44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B7D2-014A-40D0-8367-FFB15E14825D}" type="slidenum">
              <a:rPr lang="en-GB"/>
              <a:pPr/>
              <a:t>1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05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AF8FB-012D-450E-8D35-C839F6F97A64}" type="slidenum">
              <a:rPr lang="en-GB"/>
              <a:pPr/>
              <a:t>12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816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0AAC8-0991-4539-BA5F-BFFF82673ECF}" type="slidenum">
              <a:rPr lang="en-GB"/>
              <a:pPr/>
              <a:t>13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493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93B01-692E-4C7C-9F74-411942E08625}" type="slidenum">
              <a:rPr lang="en-GB"/>
              <a:pPr/>
              <a:t>14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3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71C58-E19A-4076-A79A-C6A625DF6B38}" type="slidenum">
              <a:rPr lang="en-GB"/>
              <a:pPr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Notation – diamond</a:t>
            </a:r>
          </a:p>
          <a:p>
            <a:r>
              <a:rPr lang="en-GB" smtClean="0"/>
              <a:t>Multiplicity only at part end, whole end assumed as 1</a:t>
            </a:r>
          </a:p>
          <a:p>
            <a:r>
              <a:rPr lang="en-GB" smtClean="0"/>
              <a:t>Debate about real meaning – similar to association</a:t>
            </a:r>
          </a:p>
          <a:p>
            <a:r>
              <a:rPr lang="en-GB" smtClean="0"/>
              <a:t>Composition stronger form of aggregation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687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47C2D-04F0-45F3-B31B-581B837148BB}" type="slidenum">
              <a:rPr lang="en-GB"/>
              <a:pPr/>
              <a:t>18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Notation – black diamond</a:t>
            </a:r>
          </a:p>
          <a:p>
            <a:r>
              <a:rPr lang="en-GB" smtClean="0"/>
              <a:t>To pick up something messages are sent to the weirdoRobot class not the hand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769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3E59A-6AEA-4EAC-8B11-1D776FABB91E}" type="slidenum">
              <a:rPr lang="en-GB"/>
              <a:pPr/>
              <a:t>22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29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B57BE-3222-483F-99F8-BC499A63778C}" type="slidenum">
              <a:rPr lang="en-GB"/>
              <a:pPr/>
              <a:t>23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769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9B8B3-8096-434A-B2C1-88D36C22588C}" type="slidenum">
              <a:rPr lang="en-GB"/>
              <a:pPr/>
              <a:t>24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8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31415-1BB4-4B5E-B000-C4056CF0A537}" type="slidenum">
              <a:rPr lang="en-GB"/>
              <a:pPr/>
              <a:t>2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87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BD2CF-72DE-4DB6-BB45-68105BAA0E74}" type="slidenum">
              <a:rPr lang="en-GB"/>
              <a:pPr/>
              <a:t>3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Example – Wheels system, we will want to store data about bikes. Bikes will be objects in the system model and eventually in the code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98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B2C85-09F7-47FE-8C4D-7C7750F752B6}" type="slidenum">
              <a:rPr lang="en-GB"/>
              <a:pPr/>
              <a:t>4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The group of classes required by a use case is called a collaboration.</a:t>
            </a:r>
          </a:p>
          <a:p>
            <a:r>
              <a:rPr lang="en-GB" smtClean="0"/>
              <a:t>Example – Wheels system, we will want to store data about bikes. Bikes will be objects in the system model and eventually in the code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28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C470A-44DF-4B89-B82C-C62FD8C31A84}" type="slidenum">
              <a:rPr lang="en-GB"/>
              <a:pPr/>
              <a:t>5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645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A657-03CB-4616-8288-1015336946AB}" type="slidenum">
              <a:rPr lang="en-GB"/>
              <a:pPr/>
              <a:t>6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170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EE6F3-D4D6-46B4-8139-1973C79B8266}" type="slidenum">
              <a:rPr lang="en-GB"/>
              <a:pPr/>
              <a:t>7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836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626FF-0601-46C2-BBEE-BFB4CB229571}" type="slidenum">
              <a:rPr lang="en-GB"/>
              <a:pPr/>
              <a:t>9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SIGN renamed to be more specific</a:t>
            </a:r>
          </a:p>
        </p:txBody>
      </p:sp>
    </p:spTree>
    <p:extLst>
      <p:ext uri="{BB962C8B-B14F-4D97-AF65-F5344CB8AC3E}">
        <p14:creationId xmlns:p14="http://schemas.microsoft.com/office/powerpoint/2010/main" val="342829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F6DE8-D400-4211-A073-29F418F44D99}" type="slidenum">
              <a:rPr lang="en-GB"/>
              <a:pPr/>
              <a:t>11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‘available’ appeared as ‘state of bike’ in the problem description - renamed for clarity</a:t>
            </a:r>
          </a:p>
        </p:txBody>
      </p:sp>
    </p:spTree>
    <p:extLst>
      <p:ext uri="{BB962C8B-B14F-4D97-AF65-F5344CB8AC3E}">
        <p14:creationId xmlns:p14="http://schemas.microsoft.com/office/powerpoint/2010/main" val="402716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82A65-14F5-475E-A11F-C8337AF9CD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BCCD6-0FB1-42A0-B6AB-7C79DE3C41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25B9-3E48-4834-B703-5BFB7456EA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16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  <p:sldLayoutId id="2147483708" r:id="rId16"/>
    <p:sldLayoutId id="2147483709" r:id="rId17"/>
    <p:sldLayoutId id="2147483710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Lecture%201.ppt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4CA4098-760B-4A00-A202-ECF8D1FF5D33}" type="slidenum">
              <a:rPr lang="en-GB"/>
              <a:pPr/>
              <a:t>1</a:t>
            </a:fld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2400" dirty="0" smtClean="0"/>
              <a:t>Software Engineering Methods</a:t>
            </a:r>
            <a:br>
              <a:rPr lang="en-GB" sz="2400" dirty="0" smtClean="0"/>
            </a:br>
            <a:r>
              <a:rPr lang="en-GB" sz="2400" dirty="0" smtClean="0"/>
              <a:t>The Class Diagram</a:t>
            </a:r>
            <a:br>
              <a:rPr lang="en-GB" sz="2400" dirty="0" smtClean="0"/>
            </a:br>
            <a:endParaRPr lang="en-GB" sz="1800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99592" y="4581128"/>
            <a:ext cx="6400800" cy="914400"/>
          </a:xfrm>
        </p:spPr>
        <p:txBody>
          <a:bodyPr/>
          <a:lstStyle/>
          <a:p>
            <a:pPr>
              <a:defRPr/>
            </a:pPr>
            <a:r>
              <a:rPr lang="en-GB" sz="1800" dirty="0"/>
              <a:t>A Student Guide to Object-Oriented </a:t>
            </a:r>
            <a:r>
              <a:rPr lang="en-GB" sz="1800" dirty="0" smtClean="0"/>
              <a:t>Development</a:t>
            </a:r>
          </a:p>
          <a:p>
            <a:pPr>
              <a:defRPr/>
            </a:pPr>
            <a:r>
              <a:rPr lang="en-GB" sz="1800" dirty="0"/>
              <a:t>Briton and </a:t>
            </a:r>
            <a:r>
              <a:rPr lang="en-GB" sz="1800" dirty="0" err="1" smtClean="0"/>
              <a:t>Doake</a:t>
            </a:r>
            <a:endParaRPr lang="en-GB" sz="1800" dirty="0" smtClean="0"/>
          </a:p>
          <a:p>
            <a:pPr>
              <a:defRPr/>
            </a:pPr>
            <a:r>
              <a:rPr lang="en-GB" sz="1800" dirty="0"/>
              <a:t>a</a:t>
            </a:r>
            <a:r>
              <a:rPr lang="en-GB" sz="1800" dirty="0" smtClean="0"/>
              <a:t>nd </a:t>
            </a:r>
            <a:r>
              <a:rPr lang="en-GB" sz="1800" dirty="0" err="1" smtClean="0"/>
              <a:t>Bennet</a:t>
            </a:r>
            <a:r>
              <a:rPr lang="en-GB" sz="1800" dirty="0" smtClean="0"/>
              <a:t> </a:t>
            </a:r>
            <a:r>
              <a:rPr lang="en-GB" sz="1800" dirty="0" err="1" smtClean="0"/>
              <a:t>McRobb</a:t>
            </a:r>
            <a:r>
              <a:rPr lang="en-GB" sz="1800" dirty="0" smtClean="0"/>
              <a:t> &amp; Farmer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B95A75D-688A-426E-B6CD-16B4EEB713EB}" type="slidenum">
              <a:rPr lang="en-GB"/>
              <a:pPr/>
              <a:t>10</a:t>
            </a:fld>
            <a:endParaRPr lang="en-GB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 missing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b="0" smtClean="0"/>
              <a:t>Add Payment class</a:t>
            </a:r>
          </a:p>
          <a:p>
            <a:pPr eaLnBrk="1" hangingPunct="1"/>
            <a:r>
              <a:rPr lang="en-US" sz="2400" b="0" smtClean="0"/>
              <a:t>Not all classes appear as nouns in the problem description</a:t>
            </a:r>
          </a:p>
          <a:p>
            <a:pPr eaLnBrk="1" hangingPunct="1"/>
            <a:r>
              <a:rPr lang="en-US" sz="2400" b="0" smtClean="0"/>
              <a:t>Apply common sense</a:t>
            </a:r>
            <a:endParaRPr lang="en-US" b="0" smtClean="0"/>
          </a:p>
        </p:txBody>
      </p:sp>
      <p:pic>
        <p:nvPicPr>
          <p:cNvPr id="21509" name="Picture 4" descr="Add Pay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4133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9E1D74E-A0B7-4E16-87EC-3946CF9D4479}" type="slidenum">
              <a:rPr lang="en-GB"/>
              <a:pPr/>
              <a:t>11</a:t>
            </a:fld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79950"/>
          </a:xfrm>
        </p:spPr>
        <p:txBody>
          <a:bodyPr/>
          <a:lstStyle/>
          <a:p>
            <a:pPr eaLnBrk="1" hangingPunct="1"/>
            <a:r>
              <a:rPr lang="en-GB" sz="2400" b="0" smtClean="0"/>
              <a:t>Many nouns will appear in the text being analysed e.g. bike number, available, type etc are attributes  of bike.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0" smtClean="0"/>
              <a:t>Avoid</a:t>
            </a:r>
          </a:p>
          <a:p>
            <a:pPr eaLnBrk="1" hangingPunct="1"/>
            <a:r>
              <a:rPr lang="en-GB" sz="2400" b="0" smtClean="0"/>
              <a:t>Attributes not relevant to current system – e.g. Customer passport number</a:t>
            </a:r>
          </a:p>
          <a:p>
            <a:pPr eaLnBrk="1" hangingPunct="1"/>
            <a:r>
              <a:rPr lang="en-GB" sz="2400" b="0" smtClean="0"/>
              <a:t>Derivable attributes – e.g. cost of hire (dailyHireRate*numberOfDays)</a:t>
            </a:r>
          </a:p>
          <a:p>
            <a:pPr eaLnBrk="1" hangingPunct="1"/>
            <a:r>
              <a:rPr lang="en-GB" sz="2400" b="0" smtClean="0"/>
              <a:t>Implementation attributes - pointers</a:t>
            </a:r>
          </a:p>
          <a:p>
            <a:pPr eaLnBrk="1" hangingPunct="1"/>
            <a:endParaRPr lang="en-US" sz="2800" smtClean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Identify attributes of classes</a:t>
            </a:r>
            <a:endParaRPr lang="en-US" smtClean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71513" y="76200"/>
            <a:ext cx="2941637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81D2AD5-89DB-4DCB-BFC7-9BC41AC8266B}" type="slidenum">
              <a:rPr lang="en-GB"/>
              <a:pPr/>
              <a:t>12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5354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2800" b="0" dirty="0" smtClean="0"/>
              <a:t>During analysis we have not yet got an exact notion of how objects will need to communicate with each other </a:t>
            </a:r>
          </a:p>
          <a:p>
            <a:pPr eaLnBrk="1" hangingPunct="1">
              <a:spcBef>
                <a:spcPct val="50000"/>
              </a:spcBef>
            </a:pPr>
            <a:r>
              <a:rPr lang="en-GB" sz="2800" b="0" dirty="0" smtClean="0"/>
              <a:t>The relationships that we include at this stage model real-life relationships that we think might be useful</a:t>
            </a:r>
          </a:p>
          <a:p>
            <a:pPr eaLnBrk="1" hangingPunct="1">
              <a:spcBef>
                <a:spcPct val="50000"/>
              </a:spcBef>
            </a:pPr>
            <a:r>
              <a:rPr lang="en-GB" sz="2800" b="0" dirty="0" smtClean="0"/>
              <a:t> We will not have an exact idea of the navigable paths we need to build in until after looking at the interaction diagram. </a:t>
            </a:r>
            <a:endParaRPr lang="en-US" sz="2800" b="0" dirty="0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Identify relationships between classes</a:t>
            </a:r>
            <a:endParaRPr lang="en-US" dirty="0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71513" y="76200"/>
            <a:ext cx="2894012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B04E822-11BB-4F83-9ECC-5F42B4FFCC95}" type="slidenum">
              <a:rPr lang="en-GB"/>
              <a:pPr/>
              <a:t>13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165576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2400" b="0" smtClean="0">
                <a:latin typeface="Verdana" pitchFamily="34" charset="0"/>
              </a:rPr>
              <a:t>	The Hire class holds data about the hiring of a bike.   It needs to communicate with the Bike class to work out the cost of a hire (numberDays*dailyHireRate)</a:t>
            </a:r>
            <a:endParaRPr lang="en-US" sz="2400" b="0" smtClean="0">
              <a:latin typeface="Verdana" pitchFamily="34" charset="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Associations and Multiplicity</a:t>
            </a:r>
            <a:endParaRPr lang="en-US" smtClean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71513" y="76200"/>
            <a:ext cx="5497512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 &gt; IDENTIFY RELATIONSHIPS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2009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/>
              <a:t>To perform this calculation there must be a relationship between Hire and Bike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F31E46-5511-4C3B-9527-1A54D682D95E}" type="slidenum">
              <a:rPr lang="en-GB"/>
              <a:pPr/>
              <a:t>14</a:t>
            </a:fld>
            <a:endParaRPr lang="en-GB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Associations and Multiplicity</a:t>
            </a:r>
            <a:endParaRPr lang="en-US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5497513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 &gt; IDENTIFY RELATIONSHIPS</a:t>
            </a:r>
          </a:p>
        </p:txBody>
      </p:sp>
      <p:sp>
        <p:nvSpPr>
          <p:cNvPr id="25605" name="Text Box 27"/>
          <p:cNvSpPr txBox="1">
            <a:spLocks noChangeArrowheads="1"/>
          </p:cNvSpPr>
          <p:nvPr/>
        </p:nvSpPr>
        <p:spPr bwMode="auto">
          <a:xfrm>
            <a:off x="5148263" y="2276475"/>
            <a:ext cx="2879725" cy="2647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/>
              <a:t>Relationship between Hire and  Bike showing that a </a:t>
            </a:r>
            <a:r>
              <a:rPr kumimoji="0" lang="en-GB" sz="2400" u="sng"/>
              <a:t>:Hire </a:t>
            </a:r>
            <a:r>
              <a:rPr kumimoji="0" lang="en-GB" sz="2400"/>
              <a:t>is for only one </a:t>
            </a:r>
            <a:r>
              <a:rPr kumimoji="0" lang="en-GB" sz="2400" u="sng"/>
              <a:t>:Bike</a:t>
            </a:r>
            <a:r>
              <a:rPr kumimoji="0" lang="en-GB" sz="2400"/>
              <a:t> but a </a:t>
            </a:r>
            <a:r>
              <a:rPr kumimoji="0" lang="en-GB" sz="2400" u="sng"/>
              <a:t>:Bike</a:t>
            </a:r>
            <a:r>
              <a:rPr kumimoji="0" lang="en-GB" sz="2400"/>
              <a:t> can be hired 0, 1 or many times</a:t>
            </a:r>
            <a:endParaRPr kumimoji="0" lang="en-US" sz="2400"/>
          </a:p>
        </p:txBody>
      </p:sp>
      <p:pic>
        <p:nvPicPr>
          <p:cNvPr id="25606" name="Picture 1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566863" cy="3657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object has its own lifecycle but we need a connection between them for the processing we require.</a:t>
            </a:r>
          </a:p>
          <a:p>
            <a:r>
              <a:rPr lang="en-GB" dirty="0" smtClean="0"/>
              <a:t>If one object is deleted the associated object remains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E.g. </a:t>
            </a:r>
          </a:p>
          <a:p>
            <a:pPr marL="0" indent="0">
              <a:buNone/>
            </a:pPr>
            <a:r>
              <a:rPr lang="en-GB" dirty="0" smtClean="0"/>
              <a:t>	Student       is associated with    	Lecturer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1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C61E68-EC42-453F-84C3-A4B31F7BADB4}" type="slidenum">
              <a:rPr lang="en-GB"/>
              <a:pPr/>
              <a:t>16</a:t>
            </a:fld>
            <a:endParaRPr lang="en-GB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Aggregation – a whole-part relationship</a:t>
            </a:r>
            <a:endParaRPr lang="en-US" dirty="0" smtClean="0"/>
          </a:p>
        </p:txBody>
      </p:sp>
      <p:sp>
        <p:nvSpPr>
          <p:cNvPr id="119846" name="Rectangle 38"/>
          <p:cNvSpPr>
            <a:spLocks noChangeArrowheads="1"/>
          </p:cNvSpPr>
          <p:nvPr/>
        </p:nvSpPr>
        <p:spPr bwMode="auto">
          <a:xfrm>
            <a:off x="1187624" y="2276872"/>
            <a:ext cx="5400675" cy="3025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04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2275" y="1989138"/>
            <a:ext cx="4679950" cy="2633662"/>
          </a:xfrm>
          <a:noFill/>
        </p:spPr>
      </p:pic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395288" y="5661025"/>
            <a:ext cx="8064500" cy="830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sz="2400" dirty="0">
                <a:effectLst/>
                <a:latin typeface="+mn-lt"/>
              </a:rPr>
              <a:t>Identified by - 'consists of', 'has a', or 'is a part of‘</a:t>
            </a:r>
          </a:p>
          <a:p>
            <a:pPr>
              <a:defRPr/>
            </a:pPr>
            <a:r>
              <a:rPr kumimoji="0" lang="en-GB" sz="2400" dirty="0">
                <a:effectLst/>
                <a:latin typeface="+mn-lt"/>
              </a:rPr>
              <a:t>Wheels, doors and engine are ‘part’ of a car</a:t>
            </a:r>
            <a:endParaRPr kumimoji="0" lang="en-US" sz="24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56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has its own lifecycle but there is “ownership” (often termed a “has a” relationship)</a:t>
            </a:r>
          </a:p>
          <a:p>
            <a:r>
              <a:rPr lang="en-GB" dirty="0" smtClean="0"/>
              <a:t> if one object is destroyed it does not destroy the other</a:t>
            </a:r>
          </a:p>
          <a:p>
            <a:pPr marL="0" indent="0">
              <a:buNone/>
            </a:pPr>
            <a:r>
              <a:rPr lang="en-GB" dirty="0" err="1" smtClean="0"/>
              <a:t>E.g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School is an Aggregation of its Lecturers</a:t>
            </a:r>
          </a:p>
          <a:p>
            <a:pPr marL="0" indent="0">
              <a:buNone/>
            </a:pPr>
            <a:r>
              <a:rPr lang="en-GB" dirty="0" smtClean="0"/>
              <a:t>A Lecturer “has a” School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40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F73FEE-5743-48ED-A6FC-672340CD31FB}" type="slidenum">
              <a:rPr lang="en-GB"/>
              <a:pPr/>
              <a:t>18</a:t>
            </a:fld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Composition – tighter aggregation</a:t>
            </a:r>
            <a:endParaRPr lang="en-US" sz="36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45125"/>
            <a:ext cx="7415213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b="0" smtClean="0"/>
              <a:t>the whole object has exclusive ownership of its parts i.e. the part object can only participate in one aggregation;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0" smtClean="0"/>
              <a:t>the parts live and die with the whole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763713" y="1773238"/>
            <a:ext cx="5761037" cy="33845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1510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0" y="1828800"/>
            <a:ext cx="4572000" cy="3200400"/>
          </a:xfrm>
        </p:spPr>
      </p:pic>
    </p:spTree>
    <p:extLst>
      <p:ext uri="{BB962C8B-B14F-4D97-AF65-F5344CB8AC3E}">
        <p14:creationId xmlns:p14="http://schemas.microsoft.com/office/powerpoint/2010/main" val="28271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one object is destroyed the other is also destroyed</a:t>
            </a:r>
            <a:endParaRPr lang="en-GB" dirty="0"/>
          </a:p>
          <a:p>
            <a:pPr marL="400050" lvl="1" indent="0">
              <a:buNone/>
            </a:pPr>
            <a:r>
              <a:rPr lang="en-GB" sz="2000" dirty="0" smtClean="0"/>
              <a:t>A House is composed of Rooms</a:t>
            </a:r>
          </a:p>
          <a:p>
            <a:pPr marL="400050" lvl="1" indent="0">
              <a:buNone/>
            </a:pPr>
            <a:endParaRPr lang="en-GB" sz="2000" dirty="0"/>
          </a:p>
          <a:p>
            <a:pPr marL="400050" lvl="1" indent="0">
              <a:buNone/>
            </a:pPr>
            <a:r>
              <a:rPr lang="en-GB" sz="2000" dirty="0"/>
              <a:t>See: </a:t>
            </a:r>
            <a:r>
              <a:rPr lang="en-GB" sz="2000" dirty="0" smtClean="0">
                <a:hlinkClick r:id="rId2" action="ppaction://hlinkpres?slideindex=1&amp;slidetitle="/>
              </a:rPr>
              <a:t>Stack Exchange</a:t>
            </a:r>
            <a:r>
              <a:rPr lang="en-GB" sz="2000" dirty="0" smtClean="0"/>
              <a:t> for easy explanation to code level</a:t>
            </a:r>
          </a:p>
          <a:p>
            <a:pPr marL="40005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05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022DB61-3B3F-4A62-88ED-B20F137A0DBD}" type="slidenum">
              <a:rPr lang="en-GB"/>
              <a:pPr/>
              <a:t>2</a:t>
            </a:fld>
            <a:endParaRPr lang="en-GB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The Class Diagram</a:t>
            </a:r>
            <a:endParaRPr lang="en-US" sz="4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0" smtClean="0"/>
              <a:t>The class diagram appears through successive iterations at every stage in the development process.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b="0" smtClean="0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smtClean="0"/>
              <a:t>It is used first to model things in the application domain as part of requirements capture.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smtClean="0"/>
              <a:t>It is used to design a solution. 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smtClean="0"/>
              <a:t>Finally it is used to design the program code.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F3C20C1-0F1E-4388-AB03-B7C96B42E73F}" type="slidenum">
              <a:rPr lang="en-GB"/>
              <a:pPr/>
              <a:t>20</a:t>
            </a:fld>
            <a:endParaRPr lang="en-GB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Wheels class diagram with initial associations</a:t>
            </a:r>
          </a:p>
        </p:txBody>
      </p:sp>
      <p:pic>
        <p:nvPicPr>
          <p:cNvPr id="26628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486400" cy="4068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0A95DD-79E3-4260-9B10-F7B526978CF7}" type="slidenum">
              <a:rPr lang="en-GB"/>
              <a:pPr/>
              <a:t>21</a:t>
            </a:fld>
            <a:endParaRPr lang="en-GB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Generalization and inheritance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4114800" cy="2933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5334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GB" sz="2400">
                <a:latin typeface="Arial" pitchFamily="34" charset="0"/>
              </a:rPr>
              <a:t>Many shared attributes	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GB" sz="2400">
                <a:latin typeface="Arial" pitchFamily="34" charset="0"/>
              </a:rPr>
              <a:t>type same as specialistType 	 		, </a:t>
            </a:r>
            <a:br>
              <a:rPr kumimoji="0" lang="en-GB" sz="2400">
                <a:latin typeface="Arial" pitchFamily="34" charset="0"/>
              </a:rPr>
            </a:br>
            <a:r>
              <a:rPr kumimoji="0" lang="en-GB" sz="2400">
                <a:latin typeface="Arial" pitchFamily="34" charset="0"/>
              </a:rPr>
              <a:t/>
            </a:r>
            <a:br>
              <a:rPr kumimoji="0" lang="en-GB" sz="2400">
                <a:latin typeface="Arial" pitchFamily="34" charset="0"/>
              </a:rPr>
            </a:br>
            <a:r>
              <a:rPr kumimoji="0" lang="en-GB" sz="2400">
                <a:latin typeface="Arial" pitchFamily="34" charset="0"/>
              </a:rPr>
              <a:t/>
            </a:r>
            <a:br>
              <a:rPr kumimoji="0" lang="en-GB" sz="2400">
                <a:latin typeface="Arial" pitchFamily="34" charset="0"/>
              </a:rPr>
            </a:br>
            <a:endParaRPr kumimoji="0" lang="en-US" sz="24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258315C-68C5-429B-BE2E-95FAE782AFA5}" type="slidenum">
              <a:rPr lang="en-GB"/>
              <a:pPr/>
              <a:t>22</a:t>
            </a:fld>
            <a:endParaRPr lang="en-GB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692696"/>
            <a:ext cx="5256584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Inheritance</a:t>
            </a:r>
            <a:endParaRPr lang="en-US" dirty="0" smtClean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71513" y="76200"/>
            <a:ext cx="5497512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 &gt; IDENTIFY RELATIONSHIPS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2532063" cy="419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1143000" y="4724400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1143000" y="4800600"/>
            <a:ext cx="25908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3657600" y="4800600"/>
            <a:ext cx="0" cy="990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>
            <a:off x="1143000" y="4800600"/>
            <a:ext cx="0" cy="990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>
            <a:off x="1143000" y="5715000"/>
            <a:ext cx="25146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Rectangle 19"/>
          <p:cNvSpPr>
            <a:spLocks noChangeArrowheads="1"/>
          </p:cNvSpPr>
          <p:nvPr/>
        </p:nvSpPr>
        <p:spPr bwMode="auto">
          <a:xfrm>
            <a:off x="5257800" y="1981200"/>
            <a:ext cx="358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GB" sz="2400">
                <a:latin typeface="Arial" pitchFamily="34" charset="0"/>
              </a:rPr>
              <a:t>Shared attributes inherited by SpecialistBike</a:t>
            </a:r>
            <a:br>
              <a:rPr kumimoji="0" lang="en-GB" sz="2400">
                <a:latin typeface="Arial" pitchFamily="34" charset="0"/>
              </a:rPr>
            </a:br>
            <a:endParaRPr kumimoji="0" lang="en-GB" sz="24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GB" sz="2400">
                <a:latin typeface="Arial" pitchFamily="34" charset="0"/>
              </a:rPr>
              <a:t>Distinguishing attributes (epoch and insurance) are unique to SpecialistBike </a:t>
            </a:r>
            <a:br>
              <a:rPr kumimoji="0" lang="en-GB" sz="2400">
                <a:latin typeface="Arial" pitchFamily="34" charset="0"/>
              </a:rPr>
            </a:br>
            <a:endParaRPr kumimoji="0" lang="en-US" sz="24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4458262-DBCB-4E00-8517-E3A7F658AE7D}" type="slidenum">
              <a:rPr lang="en-GB"/>
              <a:pPr/>
              <a:t>23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535487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GB" sz="2400" b="0" smtClean="0"/>
              <a:t>the data dictionary is constructed in parallel with the other models, </a:t>
            </a:r>
          </a:p>
          <a:p>
            <a:pPr eaLnBrk="1" hangingPunct="1">
              <a:spcBef>
                <a:spcPct val="70000"/>
              </a:spcBef>
            </a:pPr>
            <a:r>
              <a:rPr lang="en-GB" sz="2400" b="0" smtClean="0"/>
              <a:t>details are added to the dictionary definitions as more information becomes available,</a:t>
            </a:r>
          </a:p>
          <a:p>
            <a:pPr eaLnBrk="1" hangingPunct="1">
              <a:spcBef>
                <a:spcPct val="70000"/>
              </a:spcBef>
            </a:pPr>
            <a:r>
              <a:rPr lang="en-GB" sz="2400" b="0" smtClean="0"/>
              <a:t>the main UML models are cross-referenced via entries in the data dictionary as a means of ensuring consistency between them.</a:t>
            </a:r>
          </a:p>
          <a:p>
            <a:pPr eaLnBrk="1" hangingPunct="1">
              <a:spcBef>
                <a:spcPct val="70000"/>
              </a:spcBef>
            </a:pPr>
            <a:r>
              <a:rPr lang="en-GB" sz="2400" b="0" smtClean="0"/>
              <a:t>more detail will be needed as we move closer to implementation</a:t>
            </a:r>
            <a:endParaRPr lang="en-US" sz="2400" b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Data dictionary to support class diagram</a:t>
            </a:r>
            <a:br>
              <a:rPr lang="en-GB" sz="2800" dirty="0" smtClean="0"/>
            </a:b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835E7-4B48-4F28-9375-CB46F89F41CA}" type="slidenum">
              <a:rPr lang="en-GB"/>
              <a:pPr/>
              <a:t>24</a:t>
            </a:fld>
            <a:endParaRPr lang="en-GB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908050"/>
            <a:ext cx="84582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smtClean="0"/>
              <a:t>Data dictionary notation</a:t>
            </a:r>
            <a:br>
              <a:rPr lang="en-GB" sz="4000" smtClean="0"/>
            </a:br>
            <a:endParaRPr lang="en-US" sz="4000" smtClean="0"/>
          </a:p>
        </p:txBody>
      </p:sp>
      <p:graphicFrame>
        <p:nvGraphicFramePr>
          <p:cNvPr id="211179" name="Group 235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3965894"/>
        </p:xfrm>
        <a:graphic>
          <a:graphicData uri="http://schemas.openxmlformats.org/drawingml/2006/table">
            <a:tbl>
              <a:tblPr/>
              <a:tblGrid>
                <a:gridCol w="1254125"/>
                <a:gridCol w="1252538"/>
                <a:gridCol w="2633662"/>
                <a:gridCol w="2632075"/>
              </a:tblGrid>
              <a:tr h="339725">
                <a:tc>
                  <a:txBody>
                    <a:bodyPr/>
                    <a:lstStyle/>
                    <a:p>
                      <a:pPr marL="342900" marR="0" lvl="0" indent="-215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MEANING </a:t>
                      </a:r>
                      <a:endParaRPr kumimoji="1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SYMBOL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DESCRIPTION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EXAMPLE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consists of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=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introduces the definition of a data item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Customer =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and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+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joins components of the definition in sequence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Customer = name + address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one or more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{ }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attribute may be repeated; any restrictions on the number of repetitions are written in subscript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Customer = name + address + {phone}</a:t>
                      </a:r>
                      <a:r>
                        <a:rPr kumimoji="1" lang="en-GB" sz="9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2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zero or one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( )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attribute is optional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Customer = name + address + {phone}</a:t>
                      </a:r>
                      <a:r>
                        <a:rPr kumimoji="1" lang="en-GB" sz="9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 + (email)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alternatives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[ ]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selection is indicated by enclosing the alternative attributes in square brackets [ ]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Name = [initial | </a:t>
                      </a:r>
                      <a:r>
                        <a:rPr kumimoji="1" lang="en-GB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firstname</a:t>
                      </a: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] + surname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either.. or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| 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alternatives for selection in [ ] are separated by a vertical bar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specific value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“   ”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indicates specific values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“individual”,  “wholesale”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*…*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comment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comments are enclosed between asterisks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15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Customer = name + address + {phone}</a:t>
                      </a:r>
                      <a:r>
                        <a:rPr kumimoji="1" lang="en-GB" sz="9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 + (email) + ["individual" | "wholesale"]</a:t>
                      </a:r>
                      <a:endParaRPr kumimoji="1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215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*Wholesale customers are entitled to special discounts*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D61551-5317-4CEA-9C19-C919F419A222}" type="slidenum">
              <a:rPr lang="en-GB"/>
              <a:pPr/>
              <a:t>25</a:t>
            </a:fld>
            <a:endParaRPr lang="en-GB"/>
          </a:p>
        </p:txBody>
      </p:sp>
      <p:sp>
        <p:nvSpPr>
          <p:cNvPr id="31747" name="Rectangle 167"/>
          <p:cNvSpPr>
            <a:spLocks noChangeArrowheads="1"/>
          </p:cNvSpPr>
          <p:nvPr/>
        </p:nvSpPr>
        <p:spPr bwMode="auto">
          <a:xfrm>
            <a:off x="468313" y="0"/>
            <a:ext cx="5832475" cy="3933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7259" name="Group 171"/>
          <p:cNvGraphicFramePr>
            <a:graphicFrameLocks noGrp="1"/>
          </p:cNvGraphicFramePr>
          <p:nvPr>
            <p:ph/>
          </p:nvPr>
        </p:nvGraphicFramePr>
        <p:xfrm>
          <a:off x="611188" y="260350"/>
          <a:ext cx="5329237" cy="3464560"/>
        </p:xfrm>
        <a:graphic>
          <a:graphicData uri="http://schemas.openxmlformats.org/drawingml/2006/table">
            <a:tbl>
              <a:tblPr/>
              <a:tblGrid>
                <a:gridCol w="865187"/>
                <a:gridCol w="935038"/>
                <a:gridCol w="792162"/>
                <a:gridCol w="647700"/>
                <a:gridCol w="792163"/>
                <a:gridCol w="720725"/>
                <a:gridCol w="576262"/>
              </a:tblGrid>
              <a:tr h="1250950">
                <a:tc gridSpan="7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Wheels Bikes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Receipt for Hire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                                        </a:t>
                      </a: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Date______________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Customer name ______________________________________________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             ______________________________________________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______________________________________________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Bike No.   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Bike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 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Rate per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     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No. of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days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Hire cost  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Deposit   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 gridSpan="6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Amount due</a:t>
                      </a:r>
                      <a:endParaRPr kumimoji="1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Paid with thanks</a:t>
                      </a:r>
                      <a:r>
                        <a:rPr kumimoji="1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.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092" name="Oval 4"/>
          <p:cNvSpPr>
            <a:spLocks noChangeArrowheads="1"/>
          </p:cNvSpPr>
          <p:nvPr/>
        </p:nvSpPr>
        <p:spPr bwMode="auto">
          <a:xfrm>
            <a:off x="1908175" y="188913"/>
            <a:ext cx="2519363" cy="576262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GB" sz="2000" b="1">
                <a:solidFill>
                  <a:schemeClr val="hlink"/>
                </a:solidFill>
              </a:rPr>
              <a:t>titleSection</a:t>
            </a:r>
            <a:endParaRPr kumimoji="0" lang="en-US" sz="2000" b="1">
              <a:solidFill>
                <a:schemeClr val="hlink"/>
              </a:solidFill>
            </a:endParaRPr>
          </a:p>
        </p:txBody>
      </p:sp>
      <p:sp>
        <p:nvSpPr>
          <p:cNvPr id="217256" name="Oval 168"/>
          <p:cNvSpPr>
            <a:spLocks noChangeArrowheads="1"/>
          </p:cNvSpPr>
          <p:nvPr/>
        </p:nvSpPr>
        <p:spPr bwMode="auto">
          <a:xfrm>
            <a:off x="1619250" y="981075"/>
            <a:ext cx="2447925" cy="576263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GB" sz="2000" b="1">
                <a:solidFill>
                  <a:schemeClr val="hlink"/>
                </a:solidFill>
              </a:rPr>
              <a:t>customerDetails</a:t>
            </a:r>
            <a:endParaRPr kumimoji="0" lang="en-US" sz="2000" b="1">
              <a:solidFill>
                <a:schemeClr val="hlink"/>
              </a:solidFill>
            </a:endParaRPr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1476375" y="1989138"/>
            <a:ext cx="2735263" cy="1008062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GB" sz="2000" b="1">
                <a:solidFill>
                  <a:schemeClr val="hlink"/>
                </a:solidFill>
              </a:rPr>
              <a:t>hireDetails</a:t>
            </a:r>
            <a:endParaRPr kumimoji="0" lang="en-US" sz="2000" b="1">
              <a:solidFill>
                <a:schemeClr val="hlink"/>
              </a:solidFill>
            </a:endParaRPr>
          </a:p>
        </p:txBody>
      </p:sp>
      <p:sp>
        <p:nvSpPr>
          <p:cNvPr id="217094" name="Oval 6"/>
          <p:cNvSpPr>
            <a:spLocks noChangeArrowheads="1"/>
          </p:cNvSpPr>
          <p:nvPr/>
        </p:nvSpPr>
        <p:spPr bwMode="auto">
          <a:xfrm>
            <a:off x="2916238" y="3213100"/>
            <a:ext cx="2232025" cy="50482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GB" sz="2000" b="1">
                <a:solidFill>
                  <a:schemeClr val="hlink"/>
                </a:solidFill>
              </a:rPr>
              <a:t>total</a:t>
            </a:r>
            <a:endParaRPr kumimoji="0" lang="en-US" sz="2000" b="1">
              <a:solidFill>
                <a:schemeClr val="hlink"/>
              </a:solidFill>
            </a:endParaRPr>
          </a:p>
        </p:txBody>
      </p:sp>
      <p:sp>
        <p:nvSpPr>
          <p:cNvPr id="217257" name="Text Box 169"/>
          <p:cNvSpPr txBox="1">
            <a:spLocks noChangeArrowheads="1"/>
          </p:cNvSpPr>
          <p:nvPr/>
        </p:nvSpPr>
        <p:spPr bwMode="auto">
          <a:xfrm>
            <a:off x="323850" y="4581525"/>
            <a:ext cx="8496622" cy="155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0" lang="en-GB" sz="1600" dirty="0" err="1"/>
              <a:t>titleSection</a:t>
            </a:r>
            <a:r>
              <a:rPr kumimoji="0" lang="en-GB" sz="1600" dirty="0"/>
              <a:t> = "Mikes Bikes Receipt for Hire" + </a:t>
            </a:r>
            <a:r>
              <a:rPr kumimoji="0" lang="en-GB" sz="1600" dirty="0" err="1"/>
              <a:t>receiptDate</a:t>
            </a:r>
            <a:endParaRPr kumimoji="0" lang="en-GB" sz="1600" dirty="0"/>
          </a:p>
          <a:p>
            <a:r>
              <a:rPr kumimoji="0" lang="en-GB" sz="1600" dirty="0" err="1"/>
              <a:t>customerDetails</a:t>
            </a:r>
            <a:r>
              <a:rPr kumimoji="0" lang="en-GB" sz="1600" dirty="0"/>
              <a:t> = </a:t>
            </a:r>
            <a:r>
              <a:rPr kumimoji="0" lang="en-GB" sz="1600" dirty="0" err="1"/>
              <a:t>customerName</a:t>
            </a:r>
            <a:r>
              <a:rPr kumimoji="0" lang="en-GB" sz="1600" dirty="0"/>
              <a:t> + </a:t>
            </a:r>
            <a:r>
              <a:rPr kumimoji="0" lang="en-GB" sz="1600" dirty="0" err="1"/>
              <a:t>customerAddress</a:t>
            </a:r>
            <a:endParaRPr kumimoji="0" lang="en-GB" sz="1600" dirty="0"/>
          </a:p>
          <a:p>
            <a:r>
              <a:rPr kumimoji="0" lang="en-GB" sz="1600" dirty="0" err="1"/>
              <a:t>hireDetails</a:t>
            </a:r>
            <a:r>
              <a:rPr kumimoji="0" lang="en-GB" sz="1600" dirty="0"/>
              <a:t> = </a:t>
            </a:r>
            <a:r>
              <a:rPr kumimoji="0" lang="en-GB" sz="1600" dirty="0" err="1"/>
              <a:t>bikeNo</a:t>
            </a:r>
            <a:r>
              <a:rPr kumimoji="0" lang="en-GB" sz="1600" dirty="0"/>
              <a:t>. + </a:t>
            </a:r>
            <a:r>
              <a:rPr kumimoji="0" lang="en-GB" sz="1600" dirty="0" err="1"/>
              <a:t>bikeDescription</a:t>
            </a:r>
            <a:r>
              <a:rPr kumimoji="0" lang="en-GB" sz="1600" dirty="0"/>
              <a:t> + </a:t>
            </a:r>
            <a:r>
              <a:rPr kumimoji="0" lang="en-GB" sz="1600" dirty="0" err="1"/>
              <a:t>ratePerDay</a:t>
            </a:r>
            <a:r>
              <a:rPr kumimoji="0" lang="en-GB" sz="1600" dirty="0"/>
              <a:t> + </a:t>
            </a:r>
            <a:r>
              <a:rPr kumimoji="0" lang="en-GB" sz="1600" dirty="0" err="1"/>
              <a:t>noOfDays</a:t>
            </a:r>
            <a:r>
              <a:rPr kumimoji="0" lang="en-GB" sz="1600" dirty="0"/>
              <a:t> + </a:t>
            </a:r>
            <a:r>
              <a:rPr kumimoji="0" lang="en-GB" sz="1600" dirty="0" err="1"/>
              <a:t>hireCost</a:t>
            </a:r>
            <a:r>
              <a:rPr kumimoji="0" lang="en-GB" sz="1600" dirty="0"/>
              <a:t> + deposit + </a:t>
            </a:r>
            <a:r>
              <a:rPr kumimoji="0" lang="en-GB" sz="1600" dirty="0" err="1"/>
              <a:t>totalCost</a:t>
            </a:r>
            <a:endParaRPr kumimoji="0" lang="en-GB" sz="1600" dirty="0"/>
          </a:p>
          <a:p>
            <a:r>
              <a:rPr kumimoji="0" lang="en-GB" sz="1600" dirty="0"/>
              <a:t>total = </a:t>
            </a:r>
            <a:r>
              <a:rPr kumimoji="0" lang="en-GB" sz="1600" dirty="0" err="1"/>
              <a:t>amountDue</a:t>
            </a:r>
            <a:r>
              <a:rPr kumimoji="0" lang="en-GB" sz="1600" dirty="0"/>
              <a:t> + "Paid with thanks“</a:t>
            </a:r>
          </a:p>
          <a:p>
            <a:endParaRPr kumimoji="0" lang="en-GB" sz="1600" dirty="0"/>
          </a:p>
        </p:txBody>
      </p:sp>
      <p:sp>
        <p:nvSpPr>
          <p:cNvPr id="217260" name="Text Box 172"/>
          <p:cNvSpPr txBox="1">
            <a:spLocks noChangeArrowheads="1"/>
          </p:cNvSpPr>
          <p:nvPr/>
        </p:nvSpPr>
        <p:spPr bwMode="auto">
          <a:xfrm>
            <a:off x="323850" y="4005263"/>
            <a:ext cx="79930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GB" sz="1600"/>
              <a:t>receipt = titleSection + customerDetails + {hireDetails} *a customer may hire more than one bike at a time* + total</a:t>
            </a:r>
            <a:endParaRPr kumimoji="0" lang="en-US" sz="1600"/>
          </a:p>
        </p:txBody>
      </p:sp>
      <p:sp>
        <p:nvSpPr>
          <p:cNvPr id="217261" name="Text Box 173"/>
          <p:cNvSpPr txBox="1">
            <a:spLocks noChangeArrowheads="1"/>
          </p:cNvSpPr>
          <p:nvPr/>
        </p:nvSpPr>
        <p:spPr bwMode="auto">
          <a:xfrm>
            <a:off x="323850" y="6021388"/>
            <a:ext cx="79930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GB" sz="1600"/>
              <a:t>We can decompose to further levels as needed, for example we could add:</a:t>
            </a:r>
          </a:p>
          <a:p>
            <a:r>
              <a:rPr kumimoji="0" lang="en-GB" sz="1600"/>
              <a:t>bikeDescription = make + model + type + size</a:t>
            </a:r>
            <a:endParaRPr kumimoji="0"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256" grpId="0" animBg="1"/>
      <p:bldP spid="217093" grpId="0" animBg="1"/>
      <p:bldP spid="217094" grpId="0" animBg="1"/>
      <p:bldP spid="217257" grpId="0"/>
      <p:bldP spid="217260" grpId="0"/>
      <p:bldP spid="2172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942419E-2A53-43CF-A9CD-6C0DE757953C}" type="slidenum">
              <a:rPr lang="en-GB"/>
              <a:pPr/>
              <a:t>26</a:t>
            </a:fld>
            <a:endParaRPr lang="en-GB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 smtClean="0"/>
              <a:t>CRC Cards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Class–Responsibility–Collaboration cards help to model interaction between objects</a:t>
            </a:r>
          </a:p>
          <a:p>
            <a:r>
              <a:rPr lang="en-GB" smtClean="0"/>
              <a:t>For a given scenario (or use case):</a:t>
            </a:r>
          </a:p>
          <a:p>
            <a:pPr lvl="1"/>
            <a:r>
              <a:rPr lang="en-GB" smtClean="0"/>
              <a:t>Brainstorm the objects</a:t>
            </a:r>
          </a:p>
          <a:p>
            <a:pPr lvl="1"/>
            <a:r>
              <a:rPr lang="en-GB" smtClean="0"/>
              <a:t>Allocate to team members</a:t>
            </a:r>
          </a:p>
          <a:p>
            <a:pPr lvl="1"/>
            <a:r>
              <a:rPr lang="en-GB" smtClean="0"/>
              <a:t>Role play the interaction</a:t>
            </a:r>
          </a:p>
        </p:txBody>
      </p:sp>
    </p:spTree>
    <p:extLst>
      <p:ext uri="{BB962C8B-B14F-4D97-AF65-F5344CB8AC3E}">
        <p14:creationId xmlns:p14="http://schemas.microsoft.com/office/powerpoint/2010/main" val="21337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CCCA481-CA67-4DC6-980E-238C5CEF760B}" type="slidenum">
              <a:rPr lang="en-GB"/>
              <a:pPr/>
              <a:t>27</a:t>
            </a:fld>
            <a:endParaRPr lang="en-GB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CRC Cards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09600" y="2057400"/>
            <a:ext cx="7848600" cy="411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2209800"/>
            <a:ext cx="7473950" cy="3757613"/>
            <a:chOff x="528" y="1392"/>
            <a:chExt cx="4708" cy="2367"/>
          </a:xfrm>
        </p:grpSpPr>
        <p:sp>
          <p:nvSpPr>
            <p:cNvPr id="29703" name="Freeform 6"/>
            <p:cNvSpPr>
              <a:spLocks/>
            </p:cNvSpPr>
            <p:nvPr/>
          </p:nvSpPr>
          <p:spPr bwMode="auto">
            <a:xfrm>
              <a:off x="528" y="1392"/>
              <a:ext cx="4706" cy="2367"/>
            </a:xfrm>
            <a:custGeom>
              <a:avLst/>
              <a:gdLst>
                <a:gd name="T0" fmla="*/ 0 w 20000"/>
                <a:gd name="T1" fmla="*/ 0 h 20000"/>
                <a:gd name="T2" fmla="*/ 20000 w 20000"/>
                <a:gd name="T3" fmla="*/ 0 h 20000"/>
                <a:gd name="T4" fmla="*/ 20000 w 20000"/>
                <a:gd name="T5" fmla="*/ 20000 h 20000"/>
                <a:gd name="T6" fmla="*/ 0 w 20000"/>
                <a:gd name="T7" fmla="*/ 2000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20000" y="0"/>
                  </a:lnTo>
                  <a:lnTo>
                    <a:pt x="20000" y="20000"/>
                  </a:lnTo>
                  <a:lnTo>
                    <a:pt x="0" y="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528" y="1917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558" y="1524"/>
              <a:ext cx="128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Class Name:</a:t>
              </a:r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528" y="2313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2901" y="1917"/>
              <a:ext cx="146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Collaborations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558" y="1917"/>
              <a:ext cx="164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Responsibilities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588" y="2396"/>
              <a:ext cx="2217" cy="1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2400" i="1">
                  <a:latin typeface="Times New Roman" pitchFamily="18" charset="0"/>
                </a:rPr>
                <a:t>Responsibilities of a class are listed in this section.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2874" y="2380"/>
              <a:ext cx="2362" cy="1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6000"/>
                </a:lnSpc>
                <a:spcBef>
                  <a:spcPct val="0"/>
                </a:spcBef>
              </a:pPr>
              <a:r>
                <a:rPr lang="en-GB" sz="2400" i="1" noProof="1">
                  <a:latin typeface="Times New Roman" pitchFamily="18" charset="0"/>
                </a:rPr>
                <a:t>Collaborations with other classes are listed here, together with a brief description of the purpose of the collaboration.</a:t>
              </a:r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2824" y="1915"/>
              <a:ext cx="0" cy="1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82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6FC1310-B3D8-4E4C-87D3-3391A9ED264C}" type="slidenum">
              <a:rPr lang="en-GB"/>
              <a:pPr/>
              <a:t>28</a:t>
            </a:fld>
            <a:endParaRPr lang="en-GB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457200"/>
            <a:ext cx="7848600" cy="571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789113" y="641350"/>
            <a:ext cx="1065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Class Name 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325813" y="654050"/>
            <a:ext cx="603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Client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814513" y="927100"/>
            <a:ext cx="1233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Responsibilities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4841875" y="927100"/>
            <a:ext cx="11334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Collaborations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1574800" y="1343025"/>
            <a:ext cx="25796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Provide client information.</a:t>
            </a: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4641850" y="1862138"/>
            <a:ext cx="27225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Campaign provides campaign</a:t>
            </a:r>
            <a:r>
              <a:rPr lang="en-GB" sz="1400">
                <a:solidFill>
                  <a:srgbClr val="000000"/>
                </a:solidFill>
                <a:latin typeface="Lucida Handwriting" pitchFamily="66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details. </a:t>
            </a:r>
          </a:p>
        </p:txBody>
      </p: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1524000" y="609600"/>
            <a:ext cx="6135688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1524000" y="908050"/>
            <a:ext cx="61610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1524000" y="1195388"/>
            <a:ext cx="61356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4554538" y="895350"/>
            <a:ext cx="1587" cy="142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6" name="Rectangle 17"/>
          <p:cNvSpPr>
            <a:spLocks noChangeArrowheads="1"/>
          </p:cNvSpPr>
          <p:nvPr/>
        </p:nvSpPr>
        <p:spPr bwMode="auto">
          <a:xfrm>
            <a:off x="1746250" y="2549525"/>
            <a:ext cx="1065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Class Name 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37" name="Rectangle 18"/>
          <p:cNvSpPr>
            <a:spLocks noChangeArrowheads="1"/>
          </p:cNvSpPr>
          <p:nvPr/>
        </p:nvSpPr>
        <p:spPr bwMode="auto">
          <a:xfrm>
            <a:off x="3328988" y="2549525"/>
            <a:ext cx="10556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Campaign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38" name="Rectangle 19"/>
          <p:cNvSpPr>
            <a:spLocks noChangeArrowheads="1"/>
          </p:cNvSpPr>
          <p:nvPr/>
        </p:nvSpPr>
        <p:spPr bwMode="auto">
          <a:xfrm>
            <a:off x="1766888" y="2938463"/>
            <a:ext cx="1233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Responsibilities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4884738" y="2938463"/>
            <a:ext cx="11334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Collaborations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40" name="Rectangle 21"/>
          <p:cNvSpPr>
            <a:spLocks noChangeArrowheads="1"/>
          </p:cNvSpPr>
          <p:nvPr/>
        </p:nvSpPr>
        <p:spPr bwMode="auto">
          <a:xfrm>
            <a:off x="1617663" y="3362325"/>
            <a:ext cx="2784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Provide campaign</a:t>
            </a:r>
            <a:r>
              <a:rPr lang="en-GB" sz="1400">
                <a:solidFill>
                  <a:srgbClr val="000000"/>
                </a:solidFill>
                <a:latin typeface="Lucida Handwriting" pitchFamily="66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information.</a:t>
            </a:r>
          </a:p>
        </p:txBody>
      </p:sp>
      <p:sp>
        <p:nvSpPr>
          <p:cNvPr id="30741" name="Rectangle 22"/>
          <p:cNvSpPr>
            <a:spLocks noChangeArrowheads="1"/>
          </p:cNvSpPr>
          <p:nvPr/>
        </p:nvSpPr>
        <p:spPr bwMode="auto">
          <a:xfrm>
            <a:off x="1617663" y="3779838"/>
            <a:ext cx="222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Provide list of adverts.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42" name="Rectangle 23"/>
          <p:cNvSpPr>
            <a:spLocks noChangeArrowheads="1"/>
          </p:cNvSpPr>
          <p:nvPr/>
        </p:nvSpPr>
        <p:spPr bwMode="auto">
          <a:xfrm>
            <a:off x="1617663" y="3997325"/>
            <a:ext cx="19129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Add a  new advert.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43" name="Rectangle 24"/>
          <p:cNvSpPr>
            <a:spLocks noChangeArrowheads="1"/>
          </p:cNvSpPr>
          <p:nvPr/>
        </p:nvSpPr>
        <p:spPr bwMode="auto">
          <a:xfrm>
            <a:off x="4618038" y="3779838"/>
            <a:ext cx="3070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Advert provides advert details.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44" name="Rectangle 25"/>
          <p:cNvSpPr>
            <a:spLocks noChangeArrowheads="1"/>
          </p:cNvSpPr>
          <p:nvPr/>
        </p:nvSpPr>
        <p:spPr bwMode="auto">
          <a:xfrm>
            <a:off x="4618038" y="3997325"/>
            <a:ext cx="2870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Advert constructs new object.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45" name="Rectangle 26"/>
          <p:cNvSpPr>
            <a:spLocks noChangeArrowheads="1"/>
          </p:cNvSpPr>
          <p:nvPr/>
        </p:nvSpPr>
        <p:spPr bwMode="auto">
          <a:xfrm>
            <a:off x="1524000" y="2489200"/>
            <a:ext cx="6148388" cy="17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flipV="1">
            <a:off x="1549400" y="2868613"/>
            <a:ext cx="61214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7" name="Line 28"/>
          <p:cNvSpPr>
            <a:spLocks noChangeShapeType="1"/>
          </p:cNvSpPr>
          <p:nvPr/>
        </p:nvSpPr>
        <p:spPr bwMode="auto">
          <a:xfrm>
            <a:off x="1524000" y="3248025"/>
            <a:ext cx="6148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8" name="Line 29"/>
          <p:cNvSpPr>
            <a:spLocks noChangeShapeType="1"/>
          </p:cNvSpPr>
          <p:nvPr/>
        </p:nvSpPr>
        <p:spPr bwMode="auto">
          <a:xfrm>
            <a:off x="4581525" y="2867025"/>
            <a:ext cx="4763" cy="1389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1789113" y="4443413"/>
            <a:ext cx="1065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Class Name 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0" name="Rectangle 31"/>
          <p:cNvSpPr>
            <a:spLocks noChangeArrowheads="1"/>
          </p:cNvSpPr>
          <p:nvPr/>
        </p:nvSpPr>
        <p:spPr bwMode="auto">
          <a:xfrm>
            <a:off x="3338513" y="4456113"/>
            <a:ext cx="654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Advert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1" name="Rectangle 32"/>
          <p:cNvSpPr>
            <a:spLocks noChangeArrowheads="1"/>
          </p:cNvSpPr>
          <p:nvPr/>
        </p:nvSpPr>
        <p:spPr bwMode="auto">
          <a:xfrm>
            <a:off x="1825625" y="4776788"/>
            <a:ext cx="1233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Responsibilities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2" name="Rectangle 33"/>
          <p:cNvSpPr>
            <a:spLocks noChangeArrowheads="1"/>
          </p:cNvSpPr>
          <p:nvPr/>
        </p:nvSpPr>
        <p:spPr bwMode="auto">
          <a:xfrm>
            <a:off x="4872038" y="4776788"/>
            <a:ext cx="11334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Collaborations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3" name="Rectangle 34"/>
          <p:cNvSpPr>
            <a:spLocks noChangeArrowheads="1"/>
          </p:cNvSpPr>
          <p:nvPr/>
        </p:nvSpPr>
        <p:spPr bwMode="auto">
          <a:xfrm>
            <a:off x="1622425" y="5272088"/>
            <a:ext cx="2293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Provide advert details.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4" name="Rectangle 35"/>
          <p:cNvSpPr>
            <a:spLocks noChangeArrowheads="1"/>
          </p:cNvSpPr>
          <p:nvPr/>
        </p:nvSpPr>
        <p:spPr bwMode="auto">
          <a:xfrm>
            <a:off x="1622425" y="5619750"/>
            <a:ext cx="1811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Construct adverts.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55" name="Rectangle 36"/>
          <p:cNvSpPr>
            <a:spLocks noChangeArrowheads="1"/>
          </p:cNvSpPr>
          <p:nvPr/>
        </p:nvSpPr>
        <p:spPr bwMode="auto">
          <a:xfrm>
            <a:off x="1524000" y="4376738"/>
            <a:ext cx="6148388" cy="1643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37"/>
          <p:cNvSpPr>
            <a:spLocks noChangeShapeType="1"/>
          </p:cNvSpPr>
          <p:nvPr/>
        </p:nvSpPr>
        <p:spPr bwMode="auto">
          <a:xfrm>
            <a:off x="1524000" y="4746625"/>
            <a:ext cx="61610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57" name="Line 38"/>
          <p:cNvSpPr>
            <a:spLocks noChangeShapeType="1"/>
          </p:cNvSpPr>
          <p:nvPr/>
        </p:nvSpPr>
        <p:spPr bwMode="auto">
          <a:xfrm>
            <a:off x="1524000" y="5105400"/>
            <a:ext cx="61610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58" name="Line 39"/>
          <p:cNvSpPr>
            <a:spLocks noChangeShapeType="1"/>
          </p:cNvSpPr>
          <p:nvPr/>
        </p:nvSpPr>
        <p:spPr bwMode="auto">
          <a:xfrm>
            <a:off x="4581525" y="4746625"/>
            <a:ext cx="1588" cy="1252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59" name="Rectangle 40"/>
          <p:cNvSpPr>
            <a:spLocks noChangeArrowheads="1"/>
          </p:cNvSpPr>
          <p:nvPr/>
        </p:nvSpPr>
        <p:spPr bwMode="auto">
          <a:xfrm>
            <a:off x="1574800" y="1862138"/>
            <a:ext cx="25796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Lucida Handwriting" pitchFamily="66" charset="0"/>
              </a:rPr>
              <a:t>Provide list of campaigns.</a:t>
            </a:r>
          </a:p>
        </p:txBody>
      </p:sp>
    </p:spTree>
    <p:extLst>
      <p:ext uri="{BB962C8B-B14F-4D97-AF65-F5344CB8AC3E}">
        <p14:creationId xmlns:p14="http://schemas.microsoft.com/office/powerpoint/2010/main" val="11178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646B7B7-35FD-4FCE-81B9-87AAA47074CF}" type="slidenum">
              <a:rPr lang="en-GB"/>
              <a:pPr/>
              <a:t>29</a:t>
            </a:fld>
            <a:endParaRPr lang="en-GB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What makes a good class?</a:t>
            </a:r>
            <a:endParaRPr lang="en-US" sz="40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i="1" dirty="0" smtClean="0"/>
              <a:t>Problem domain  </a:t>
            </a:r>
            <a:r>
              <a:rPr lang="en-GB" sz="2400" b="0" dirty="0" smtClean="0"/>
              <a:t>During analysis, classes should correspond to things in the real world of the problem domain</a:t>
            </a:r>
            <a:r>
              <a:rPr lang="en-US" sz="2400" b="0" dirty="0" smtClean="0"/>
              <a:t> </a:t>
            </a:r>
            <a:endParaRPr lang="en-GB" sz="2400" b="0" dirty="0" smtClean="0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i="1" dirty="0" smtClean="0"/>
              <a:t>Functionality</a:t>
            </a:r>
            <a:r>
              <a:rPr lang="en-GB" sz="2400" b="0" dirty="0" smtClean="0"/>
              <a:t>  A class (at least during analysis) usually has both attributes and behaviour.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GB" sz="2400" b="0" i="1" dirty="0" smtClean="0"/>
              <a:t>Cohesion</a:t>
            </a:r>
            <a:r>
              <a:rPr lang="en-GB" sz="2400" dirty="0" smtClean="0"/>
              <a:t> </a:t>
            </a:r>
            <a:r>
              <a:rPr lang="en-GB" sz="2400" b="0" dirty="0" smtClean="0"/>
              <a:t>One of the qualities of a good software construct, is cohesion.  A class is cohesive if it is concerned with only one thing, if all its attributes and operations relate to the same topic.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12385C7-40D0-4427-AEC7-2305B8F4AE8E}" type="slidenum">
              <a:rPr lang="en-GB"/>
              <a:pPr/>
              <a:t>3</a:t>
            </a:fld>
            <a:endParaRPr lang="en-GB"/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Stages in building a class diagram</a:t>
            </a:r>
            <a:endParaRPr lang="en-US" sz="3600" dirty="0" smtClean="0"/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0" dirty="0" smtClean="0"/>
              <a:t>There are several approaches depending 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800" b="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the size and type of system being developed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the experience and ability of the team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procedures of the organisation concerned. </a:t>
            </a:r>
            <a:endParaRPr lang="en-US" sz="28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2EFC9A1-FCEB-445D-A131-137738D55179}" type="slidenum">
              <a:rPr lang="en-GB"/>
              <a:pPr/>
              <a:t>30</a:t>
            </a:fld>
            <a:endParaRPr lang="en-GB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  <a:buSzPct val="60000"/>
            </a:pPr>
            <a:r>
              <a:rPr lang="en-GB" sz="2400" b="0" smtClean="0"/>
              <a:t>The class diagram defines the software architecture and the internal structure of the objects in an object-oriented system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SzPct val="60000"/>
            </a:pPr>
            <a:r>
              <a:rPr lang="en-GB" sz="2400" b="0" smtClean="0"/>
              <a:t>the classes we model in the class diagram form the basis of the classes in the code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SzPct val="60000"/>
            </a:pPr>
            <a:r>
              <a:rPr lang="en-GB" sz="2400" b="0" smtClean="0"/>
              <a:t>The stages in the construction of a class diagram are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identifying objects and deriving classes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identifying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identifying relationships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writing a data dictionary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identifying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smtClean="0"/>
              <a:t>writing operation specifications. </a:t>
            </a:r>
            <a:endParaRPr lang="en-US" sz="20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72247DA-5D8B-4F7E-9E46-626D7516ED72}" type="slidenum">
              <a:rPr lang="en-GB"/>
              <a:pPr/>
              <a:t>4</a:t>
            </a:fld>
            <a:endParaRPr lang="en-GB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Stages in building a class diagram</a:t>
            </a:r>
            <a:endParaRPr lang="en-US" sz="36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0" smtClean="0"/>
              <a:t>Two approaches:</a:t>
            </a:r>
            <a:br>
              <a:rPr lang="en-GB" sz="2400" b="0" smtClean="0"/>
            </a:br>
            <a:endParaRPr lang="en-GB" b="0" smtClean="0"/>
          </a:p>
          <a:p>
            <a:pPr eaLnBrk="1" hangingPunct="1"/>
            <a:r>
              <a:rPr lang="en-GB" sz="2400" b="0" smtClean="0"/>
              <a:t>Use case realisation – identify classes needed to perform functionality identified in use cases.  Proceed use case by use case. </a:t>
            </a:r>
            <a:br>
              <a:rPr lang="en-GB" sz="2400" b="0" smtClean="0"/>
            </a:br>
            <a:endParaRPr lang="en-GB" sz="2400" b="0" smtClean="0"/>
          </a:p>
          <a:p>
            <a:pPr eaLnBrk="1" hangingPunct="1"/>
            <a:r>
              <a:rPr lang="en-GB" sz="2400" b="0" smtClean="0"/>
              <a:t>A domain model – model classes for the whole problem domain</a:t>
            </a:r>
            <a:endParaRPr lang="en-US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AB050BB-4F4E-4E3E-BA8A-14F8FAD9A842}" type="slidenum">
              <a:rPr lang="en-GB"/>
              <a:pPr/>
              <a:t>5</a:t>
            </a:fld>
            <a:endParaRPr lang="en-GB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/>
              <a:t>Stages in building a class diagram</a:t>
            </a:r>
            <a:endParaRPr 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475"/>
            <a:ext cx="7772400" cy="3384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identify the objects and derive classes from them;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identify attributes of classes;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identify relationships between the classes;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write a data dictionary to support the class diagram;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identify class responsibilities using CRC cards;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separate responsibilities into operations and attributes;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z="2400" b="0" dirty="0" smtClean="0"/>
              <a:t>iterate and refine the model.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40A5942-AD10-49CB-BE60-06F8326F290E}" type="slidenum">
              <a:rPr lang="en-GB"/>
              <a:pPr/>
              <a:t>6</a:t>
            </a:fld>
            <a:endParaRPr lang="en-GB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74871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Identify the objects and derive classes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791845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b="0" smtClean="0"/>
              <a:t>various techniques can be used for object identification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b="0" smtClean="0"/>
              <a:t>none can be guaranteed to produce a definitive list of objects and classes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b="0" smtClean="0"/>
              <a:t>they are just guidelines that might help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b="0" smtClean="0"/>
              <a:t>searching for nouns in the documentation is a good starting point</a:t>
            </a:r>
            <a:endParaRPr lang="en-US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185ADB3-D7D1-46EA-8896-51EE10E917A1}" type="slidenum">
              <a:rPr lang="en-GB"/>
              <a:pPr/>
              <a:t>7</a:t>
            </a:fld>
            <a:endParaRPr lang="en-GB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52736"/>
            <a:ext cx="7704856" cy="108012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Object identification using nouns</a:t>
            </a:r>
            <a:endParaRPr lang="en-US" sz="3600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2386012"/>
            <a:ext cx="8207375" cy="4471988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400" b="0" dirty="0" smtClean="0"/>
              <a:t>Find a complete description of system requirements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400" b="0" dirty="0" smtClean="0"/>
              <a:t>Underline all the nouns and noun phrases (person, place or thing)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400" b="0" dirty="0" smtClean="0"/>
              <a:t>This gives a list of candidate objects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400" b="0" dirty="0" smtClean="0"/>
              <a:t>Reject objects that will not make suitable classes</a:t>
            </a:r>
          </a:p>
          <a:p>
            <a:pPr marL="800100" lvl="2" indent="0"/>
            <a:r>
              <a:rPr lang="en-GB" sz="2000" dirty="0" smtClean="0"/>
              <a:t>Remove attribute nouns 	</a:t>
            </a:r>
          </a:p>
          <a:p>
            <a:pPr marL="800100" lvl="2" indent="0"/>
            <a:r>
              <a:rPr lang="en-GB" sz="2000" dirty="0" smtClean="0"/>
              <a:t>Remove redundancy/duplicates</a:t>
            </a:r>
          </a:p>
          <a:p>
            <a:pPr marL="800100" lvl="2" indent="0"/>
            <a:r>
              <a:rPr lang="en-GB" sz="2000" dirty="0" smtClean="0"/>
              <a:t>Remove vague nouns</a:t>
            </a:r>
          </a:p>
          <a:p>
            <a:pPr marL="800100" lvl="2" indent="0"/>
            <a:r>
              <a:rPr lang="en-GB" sz="2000" dirty="0" smtClean="0"/>
              <a:t>Remove nouns too tied up with physical inputs and outputs</a:t>
            </a:r>
          </a:p>
          <a:p>
            <a:pPr marL="800100" lvl="2" indent="0"/>
            <a:r>
              <a:rPr lang="en-GB" sz="2000" dirty="0" smtClean="0"/>
              <a:t> Remove nouns that represent the whole system: Wheels system</a:t>
            </a:r>
          </a:p>
          <a:p>
            <a:pPr marL="1009650" lvl="1" indent="-609600">
              <a:buFont typeface="Wingdings" pitchFamily="2" charset="2"/>
              <a:buAutoNum type="arabicPeriod"/>
            </a:pPr>
            <a:endParaRPr 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C73B498-166C-410F-953C-9B34594F40EE}" type="slidenum">
              <a:rPr lang="en-GB"/>
              <a:pPr/>
              <a:t>8</a:t>
            </a:fld>
            <a:endParaRPr lang="en-GB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Remove </a:t>
            </a:r>
            <a:r>
              <a:rPr lang="en-GB" i="1" dirty="0" smtClean="0"/>
              <a:t>association</a:t>
            </a:r>
            <a:r>
              <a:rPr lang="en-GB" dirty="0" smtClean="0"/>
              <a:t> nouns: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209800"/>
          </a:xfrm>
        </p:spPr>
        <p:txBody>
          <a:bodyPr/>
          <a:lstStyle/>
          <a:p>
            <a:pPr eaLnBrk="1" hangingPunct="1"/>
            <a:r>
              <a:rPr lang="en-US" sz="2400" b="0" smtClean="0"/>
              <a:t>Is hires an association or a class?</a:t>
            </a:r>
          </a:p>
          <a:p>
            <a:pPr eaLnBrk="1" hangingPunct="1"/>
            <a:r>
              <a:rPr lang="en-US" sz="2400" b="0" smtClean="0"/>
              <a:t>If there is data associated, probably a class</a:t>
            </a:r>
          </a:p>
          <a:p>
            <a:pPr eaLnBrk="1" hangingPunct="1"/>
            <a:r>
              <a:rPr lang="en-US" sz="2400" b="0" smtClean="0"/>
              <a:t>Hire: start date, number of days, so</a:t>
            </a:r>
          </a:p>
          <a:p>
            <a:pPr eaLnBrk="1" hangingPunct="1"/>
            <a:r>
              <a:rPr lang="en-US" sz="2400" b="0" smtClean="0"/>
              <a:t>Keep Hire as a class</a:t>
            </a:r>
            <a:endParaRPr lang="en-US" b="0" smtClean="0"/>
          </a:p>
        </p:txBody>
      </p:sp>
      <p:pic>
        <p:nvPicPr>
          <p:cNvPr id="18437" name="Picture 4" descr="hi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386638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C7955B-A60E-455D-8B07-8E4B0A2A87A3}" type="slidenum">
              <a:rPr lang="en-GB"/>
              <a:pPr/>
              <a:t>9</a:t>
            </a:fld>
            <a:endParaRPr lang="en-GB"/>
          </a:p>
        </p:txBody>
      </p:sp>
      <p:sp>
        <p:nvSpPr>
          <p:cNvPr id="18747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Identified objects, derive classes</a:t>
            </a:r>
          </a:p>
        </p:txBody>
      </p:sp>
      <p:sp>
        <p:nvSpPr>
          <p:cNvPr id="1029" name="Text Box 87"/>
          <p:cNvSpPr txBox="1">
            <a:spLocks noChangeArrowheads="1"/>
          </p:cNvSpPr>
          <p:nvPr/>
        </p:nvSpPr>
        <p:spPr bwMode="auto">
          <a:xfrm>
            <a:off x="685800" y="5397500"/>
            <a:ext cx="6961188" cy="4730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2500" i="1">
                <a:solidFill>
                  <a:schemeClr val="accent1"/>
                </a:solidFill>
                <a:latin typeface="Verdana" pitchFamily="34" charset="0"/>
              </a:rPr>
              <a:t>… these nouns are left as potential classes</a:t>
            </a:r>
          </a:p>
        </p:txBody>
      </p:sp>
      <p:sp>
        <p:nvSpPr>
          <p:cNvPr id="1030" name="Text Box 88"/>
          <p:cNvSpPr txBox="1">
            <a:spLocks noChangeArrowheads="1"/>
          </p:cNvSpPr>
          <p:nvPr/>
        </p:nvSpPr>
        <p:spPr bwMode="auto">
          <a:xfrm>
            <a:off x="671513" y="76200"/>
            <a:ext cx="5997575" cy="320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GB" sz="1500">
                <a:solidFill>
                  <a:schemeClr val="tx2"/>
                </a:solidFill>
              </a:rPr>
              <a:t>BUILDING A CLASS DIAGRAM &gt; DERIVE CLASSES USING NOUNS</a:t>
            </a:r>
          </a:p>
        </p:txBody>
      </p:sp>
      <p:sp>
        <p:nvSpPr>
          <p:cNvPr id="187903" name="Rectangle 511"/>
          <p:cNvSpPr>
            <a:spLocks noChangeArrowheads="1"/>
          </p:cNvSpPr>
          <p:nvPr/>
        </p:nvSpPr>
        <p:spPr bwMode="auto">
          <a:xfrm>
            <a:off x="990600" y="2590800"/>
            <a:ext cx="1916113" cy="185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2400"/>
              <a:t>bike</a:t>
            </a:r>
          </a:p>
          <a:p>
            <a:r>
              <a:rPr lang="en-GB" sz="2400"/>
              <a:t>customer</a:t>
            </a:r>
          </a:p>
          <a:p>
            <a:r>
              <a:rPr lang="en-GB" sz="2400"/>
              <a:t>hire</a:t>
            </a:r>
          </a:p>
          <a:p>
            <a:r>
              <a:rPr lang="en-GB" sz="2400"/>
              <a:t>specialist bike</a:t>
            </a:r>
          </a:p>
          <a:p>
            <a:endParaRPr lang="en-GB" sz="2000"/>
          </a:p>
        </p:txBody>
      </p:sp>
      <p:graphicFrame>
        <p:nvGraphicFramePr>
          <p:cNvPr id="1026" name="Object 513"/>
          <p:cNvGraphicFramePr>
            <a:graphicFrameLocks noChangeAspect="1"/>
          </p:cNvGraphicFramePr>
          <p:nvPr/>
        </p:nvGraphicFramePr>
        <p:xfrm>
          <a:off x="3276600" y="2743200"/>
          <a:ext cx="5029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Document" r:id="rId4" imgW="4506120" imgH="981000" progId="Word.Document.8">
                  <p:embed/>
                </p:oleObj>
              </mc:Choice>
              <mc:Fallback>
                <p:oleObj name="Document" r:id="rId4" imgW="4506120" imgH="981000" progId="Word.Document.8">
                  <p:embed/>
                  <p:pic>
                    <p:nvPicPr>
                      <p:cNvPr id="0" name="Object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5029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</TotalTime>
  <Words>1568</Words>
  <Application>Microsoft Office PowerPoint</Application>
  <PresentationFormat>On-screen Show (4:3)</PresentationFormat>
  <Paragraphs>289</Paragraphs>
  <Slides>30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Comic Sans MS</vt:lpstr>
      <vt:lpstr>Lucida Handwriting</vt:lpstr>
      <vt:lpstr>Times</vt:lpstr>
      <vt:lpstr>Times New Roman</vt:lpstr>
      <vt:lpstr>Verdana</vt:lpstr>
      <vt:lpstr>Wingdings</vt:lpstr>
      <vt:lpstr>1_Default Design</vt:lpstr>
      <vt:lpstr>Virtual PAthways 13-3-09</vt:lpstr>
      <vt:lpstr>Custom Design</vt:lpstr>
      <vt:lpstr>Document</vt:lpstr>
      <vt:lpstr>Software Engineering Methods The Class Diagram </vt:lpstr>
      <vt:lpstr>The Class Diagram</vt:lpstr>
      <vt:lpstr>Stages in building a class diagram</vt:lpstr>
      <vt:lpstr>Stages in building a class diagram</vt:lpstr>
      <vt:lpstr>Stages in building a class diagram</vt:lpstr>
      <vt:lpstr>Identify the objects and derive classes</vt:lpstr>
      <vt:lpstr>Object identification using nouns</vt:lpstr>
      <vt:lpstr>Remove association nouns:</vt:lpstr>
      <vt:lpstr>Identified objects, derive classes</vt:lpstr>
      <vt:lpstr>Add missing classes</vt:lpstr>
      <vt:lpstr>Identify attributes of classes</vt:lpstr>
      <vt:lpstr>Identify relationships between classes</vt:lpstr>
      <vt:lpstr>Associations and Multiplicity</vt:lpstr>
      <vt:lpstr>Associations and Multiplicity</vt:lpstr>
      <vt:lpstr>Association</vt:lpstr>
      <vt:lpstr>Aggregation – a whole-part relationship</vt:lpstr>
      <vt:lpstr>Aggregation</vt:lpstr>
      <vt:lpstr>Composition – tighter aggregation</vt:lpstr>
      <vt:lpstr>Composition</vt:lpstr>
      <vt:lpstr>Wheels class diagram with initial associations</vt:lpstr>
      <vt:lpstr>Generalization and inheritance</vt:lpstr>
      <vt:lpstr>Inheritance</vt:lpstr>
      <vt:lpstr>Data dictionary to support class diagram </vt:lpstr>
      <vt:lpstr>Data dictionary notation </vt:lpstr>
      <vt:lpstr>PowerPoint Presentation</vt:lpstr>
      <vt:lpstr>CRC Cards</vt:lpstr>
      <vt:lpstr>CRC Cards</vt:lpstr>
      <vt:lpstr>PowerPoint Presentation</vt:lpstr>
      <vt:lpstr>What makes a good class?</vt:lpstr>
      <vt:lpstr>Summary</vt:lpstr>
    </vt:vector>
  </TitlesOfParts>
  <Company>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Kemmer, Rob</cp:lastModifiedBy>
  <cp:revision>212</cp:revision>
  <cp:lastPrinted>2014-03-17T08:53:21Z</cp:lastPrinted>
  <dcterms:created xsi:type="dcterms:W3CDTF">2005-09-13T08:56:58Z</dcterms:created>
  <dcterms:modified xsi:type="dcterms:W3CDTF">2014-03-17T15:10:28Z</dcterms:modified>
</cp:coreProperties>
</file>