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2" r:id="rId2"/>
    <p:sldMasterId id="2147483696" r:id="rId3"/>
  </p:sldMasterIdLst>
  <p:notesMasterIdLst>
    <p:notesMasterId r:id="rId19"/>
  </p:notesMasterIdLst>
  <p:handoutMasterIdLst>
    <p:handoutMasterId r:id="rId20"/>
  </p:handoutMasterIdLst>
  <p:sldIdLst>
    <p:sldId id="295" r:id="rId4"/>
    <p:sldId id="267" r:id="rId5"/>
    <p:sldId id="297" r:id="rId6"/>
    <p:sldId id="269" r:id="rId7"/>
    <p:sldId id="270" r:id="rId8"/>
    <p:sldId id="298" r:id="rId9"/>
    <p:sldId id="271" r:id="rId10"/>
    <p:sldId id="272" r:id="rId11"/>
    <p:sldId id="274" r:id="rId12"/>
    <p:sldId id="275" r:id="rId13"/>
    <p:sldId id="276" r:id="rId14"/>
    <p:sldId id="282" r:id="rId15"/>
    <p:sldId id="283" r:id="rId16"/>
    <p:sldId id="293" r:id="rId17"/>
    <p:sldId id="294" r:id="rId18"/>
  </p:sldIdLst>
  <p:sldSz cx="9144000" cy="6858000" type="screen4x3"/>
  <p:notesSz cx="6761163" cy="9942513"/>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90" d="100"/>
          <a:sy n="90" d="100"/>
        </p:scale>
        <p:origin x="90"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57347" name="Rectangle 3"/>
          <p:cNvSpPr>
            <a:spLocks noGrp="1" noChangeArrowheads="1"/>
          </p:cNvSpPr>
          <p:nvPr>
            <p:ph type="dt" sz="quarter" idx="1"/>
          </p:nvPr>
        </p:nvSpPr>
        <p:spPr bwMode="auto">
          <a:xfrm>
            <a:off x="382901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7348" name="Rectangle 4"/>
          <p:cNvSpPr>
            <a:spLocks noGrp="1" noChangeArrowheads="1"/>
          </p:cNvSpPr>
          <p:nvPr>
            <p:ph type="ftr" sz="quarter" idx="2"/>
          </p:nvPr>
        </p:nvSpPr>
        <p:spPr bwMode="auto">
          <a:xfrm>
            <a:off x="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57349" name="Rectangle 5"/>
          <p:cNvSpPr>
            <a:spLocks noGrp="1" noChangeArrowheads="1"/>
          </p:cNvSpPr>
          <p:nvPr>
            <p:ph type="sldNum" sz="quarter" idx="3"/>
          </p:nvPr>
        </p:nvSpPr>
        <p:spPr bwMode="auto">
          <a:xfrm>
            <a:off x="382901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325094B-1B6B-4314-90BE-DC42D11418B4}" type="slidenum">
              <a:rPr lang="en-GB"/>
              <a:pPr/>
              <a:t>‹#›</a:t>
            </a:fld>
            <a:endParaRPr lang="en-GB"/>
          </a:p>
        </p:txBody>
      </p:sp>
    </p:spTree>
    <p:extLst>
      <p:ext uri="{BB962C8B-B14F-4D97-AF65-F5344CB8AC3E}">
        <p14:creationId xmlns:p14="http://schemas.microsoft.com/office/powerpoint/2010/main" val="2355771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60419" name="Rectangle 3"/>
          <p:cNvSpPr>
            <a:spLocks noGrp="1" noChangeArrowheads="1"/>
          </p:cNvSpPr>
          <p:nvPr>
            <p:ph type="dt" idx="1"/>
          </p:nvPr>
        </p:nvSpPr>
        <p:spPr bwMode="auto">
          <a:xfrm>
            <a:off x="382901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6042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75801" y="4723494"/>
            <a:ext cx="5409562" cy="4474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0422" name="Rectangle 6"/>
          <p:cNvSpPr>
            <a:spLocks noGrp="1" noChangeArrowheads="1"/>
          </p:cNvSpPr>
          <p:nvPr>
            <p:ph type="ftr" sz="quarter" idx="4"/>
          </p:nvPr>
        </p:nvSpPr>
        <p:spPr bwMode="auto">
          <a:xfrm>
            <a:off x="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60423" name="Rectangle 7"/>
          <p:cNvSpPr>
            <a:spLocks noGrp="1" noChangeArrowheads="1"/>
          </p:cNvSpPr>
          <p:nvPr>
            <p:ph type="sldNum" sz="quarter" idx="5"/>
          </p:nvPr>
        </p:nvSpPr>
        <p:spPr bwMode="auto">
          <a:xfrm>
            <a:off x="382901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37C48C-0A22-4CBC-8809-7EA54FA6E497}" type="slidenum">
              <a:rPr lang="en-GB"/>
              <a:pPr/>
              <a:t>‹#›</a:t>
            </a:fld>
            <a:endParaRPr lang="en-GB"/>
          </a:p>
        </p:txBody>
      </p:sp>
    </p:spTree>
    <p:extLst>
      <p:ext uri="{BB962C8B-B14F-4D97-AF65-F5344CB8AC3E}">
        <p14:creationId xmlns:p14="http://schemas.microsoft.com/office/powerpoint/2010/main" val="31393039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5760E-CCC4-4953-953E-3CC36607493C}" type="slidenum">
              <a:rPr lang="en-GB"/>
              <a:pPr/>
              <a:t>5</a:t>
            </a:fld>
            <a:endParaRPr lang="en-GB"/>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092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D4A94-1BC5-4376-8133-BA4D825D03BF}" type="slidenum">
              <a:rPr lang="en-GB"/>
              <a:pPr/>
              <a:t>9</a:t>
            </a:fld>
            <a:endParaRPr lang="en-GB"/>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algn="just"/>
            <a:r>
              <a:rPr lang="en-GB">
                <a:cs typeface="Times New Roman" pitchFamily="18" charset="0"/>
              </a:rPr>
              <a:t>The recursive transition from the </a:t>
            </a:r>
            <a:r>
              <a:rPr lang="en-GB">
                <a:latin typeface="Courier New" pitchFamily="49" charset="0"/>
                <a:cs typeface="Courier New" pitchFamily="49" charset="0"/>
              </a:rPr>
              <a:t>Completed</a:t>
            </a:r>
            <a:r>
              <a:rPr lang="en-GB">
                <a:cs typeface="Times New Roman" pitchFamily="18" charset="0"/>
              </a:rPr>
              <a:t> state models any payment event that does not reduce the amount due to zero or beyond.  Only one of the two transitions from the </a:t>
            </a:r>
            <a:r>
              <a:rPr lang="en-GB">
                <a:latin typeface="Courier New" pitchFamily="49" charset="0"/>
                <a:cs typeface="Courier New" pitchFamily="49" charset="0"/>
              </a:rPr>
              <a:t>Completed</a:t>
            </a:r>
            <a:r>
              <a:rPr lang="en-GB">
                <a:cs typeface="Times New Roman" pitchFamily="18" charset="0"/>
              </a:rPr>
              <a:t> state (one of which is recursive) can be triggered by the </a:t>
            </a:r>
            <a:r>
              <a:rPr lang="en-GB">
                <a:latin typeface="Courier New" pitchFamily="49" charset="0"/>
                <a:cs typeface="Courier New" pitchFamily="49" charset="0"/>
              </a:rPr>
              <a:t>paymentReceived</a:t>
            </a:r>
            <a:r>
              <a:rPr lang="en-GB">
                <a:cs typeface="Times New Roman" pitchFamily="18" charset="0"/>
              </a:rPr>
              <a:t> event since the guard conditions are mutually exclusive.  It would be bad practice to construct a state machine where one event can trigger two different transitions from the same state.  A life cycle is only unambiguous when all the transitions from each state are mutually exclusive.</a:t>
            </a:r>
          </a:p>
          <a:p>
            <a:endParaRPr lang="en-US"/>
          </a:p>
        </p:txBody>
      </p:sp>
    </p:spTree>
    <p:extLst>
      <p:ext uri="{BB962C8B-B14F-4D97-AF65-F5344CB8AC3E}">
        <p14:creationId xmlns:p14="http://schemas.microsoft.com/office/powerpoint/2010/main" val="76684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B7857-D6D2-45BE-9299-506F10FE5EEC}" type="slidenum">
              <a:rPr lang="en-GB"/>
              <a:pPr/>
              <a:t>10</a:t>
            </a:fld>
            <a:endParaRPr lang="en-GB"/>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r>
              <a:rPr lang="en-GB">
                <a:cs typeface="Times New Roman" pitchFamily="18" charset="0"/>
              </a:rPr>
              <a:t>If the user requirements were to change, so that an overpayment is now to result in the automatic generation of a refund, the state machine can be changed as follows.  Since the action that results from an overpayment is different from the action that results from a payment that reduces </a:t>
            </a:r>
            <a:r>
              <a:rPr lang="en-GB">
                <a:latin typeface="Courier New" pitchFamily="49" charset="0"/>
                <a:cs typeface="Courier New" pitchFamily="49" charset="0"/>
              </a:rPr>
              <a:t>paymentDue</a:t>
            </a:r>
            <a:r>
              <a:rPr lang="en-GB">
                <a:cs typeface="Times New Roman" pitchFamily="18" charset="0"/>
              </a:rPr>
              <a:t> to zero, a new transition is needed from the </a:t>
            </a:r>
            <a:r>
              <a:rPr lang="en-GB">
                <a:latin typeface="Courier New" pitchFamily="49" charset="0"/>
                <a:cs typeface="Courier New" pitchFamily="49" charset="0"/>
              </a:rPr>
              <a:t>Completed</a:t>
            </a:r>
            <a:r>
              <a:rPr lang="en-GB">
                <a:cs typeface="Times New Roman" pitchFamily="18" charset="0"/>
              </a:rPr>
              <a:t> state to the </a:t>
            </a:r>
            <a:r>
              <a:rPr lang="en-GB">
                <a:latin typeface="Courier New" pitchFamily="49" charset="0"/>
                <a:cs typeface="Courier New" pitchFamily="49" charset="0"/>
              </a:rPr>
              <a:t>Paid</a:t>
            </a:r>
            <a:r>
              <a:rPr lang="en-GB">
                <a:cs typeface="Times New Roman" pitchFamily="18" charset="0"/>
              </a:rPr>
              <a:t> state.  The guard conditions from the </a:t>
            </a:r>
            <a:r>
              <a:rPr lang="en-GB">
                <a:latin typeface="Courier New" pitchFamily="49" charset="0"/>
                <a:cs typeface="Courier New" pitchFamily="49" charset="0"/>
              </a:rPr>
              <a:t>Completed</a:t>
            </a:r>
            <a:r>
              <a:rPr lang="en-GB">
                <a:cs typeface="Times New Roman" pitchFamily="18" charset="0"/>
              </a:rPr>
              <a:t> state must also be modified. </a:t>
            </a:r>
            <a:endParaRPr lang="en-US">
              <a:cs typeface="Times New Roman" pitchFamily="18" charset="0"/>
            </a:endParaRPr>
          </a:p>
        </p:txBody>
      </p:sp>
    </p:spTree>
    <p:extLst>
      <p:ext uri="{BB962C8B-B14F-4D97-AF65-F5344CB8AC3E}">
        <p14:creationId xmlns:p14="http://schemas.microsoft.com/office/powerpoint/2010/main" val="146519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7290D-663E-4C70-90B5-4FFD4FA2312C}" type="slidenum">
              <a:rPr lang="en-GB"/>
              <a:pPr/>
              <a:t>11</a:t>
            </a:fld>
            <a:endParaRPr lang="en-GB"/>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pPr algn="just"/>
            <a:r>
              <a:rPr lang="en-GB">
                <a:cs typeface="Times New Roman" pitchFamily="18" charset="0"/>
              </a:rPr>
              <a:t>In the nested state machine within the </a:t>
            </a:r>
            <a:r>
              <a:rPr lang="en-GB">
                <a:latin typeface="Courier New" pitchFamily="49" charset="0"/>
                <a:cs typeface="Courier New" pitchFamily="49" charset="0"/>
              </a:rPr>
              <a:t>Active</a:t>
            </a:r>
            <a:r>
              <a:rPr lang="en-GB">
                <a:cs typeface="Times New Roman" pitchFamily="18" charset="0"/>
              </a:rPr>
              <a:t> state, there is an initial state symbol with a transition to the first substate that a </a:t>
            </a:r>
            <a:r>
              <a:rPr lang="en-GB">
                <a:latin typeface="Courier New" pitchFamily="49" charset="0"/>
                <a:cs typeface="Courier New" pitchFamily="49" charset="0"/>
              </a:rPr>
              <a:t>Campaign</a:t>
            </a:r>
            <a:r>
              <a:rPr lang="en-GB">
                <a:cs typeface="Times New Roman" pitchFamily="18" charset="0"/>
              </a:rPr>
              <a:t> object enters when it becomes active.  The transition from the initial pseudostate symbol to the first substate (</a:t>
            </a:r>
            <a:r>
              <a:rPr lang="en-GB">
                <a:latin typeface="Courier New" pitchFamily="49" charset="0"/>
                <a:cs typeface="Courier New" pitchFamily="49" charset="0"/>
              </a:rPr>
              <a:t>Advert Preparation</a:t>
            </a:r>
            <a:r>
              <a:rPr lang="en-GB">
                <a:cs typeface="Times New Roman" pitchFamily="18" charset="0"/>
              </a:rPr>
              <a:t>) should not be labelled with an event but it may be labelled with an action, though it is not required in this example.  It is implicitly fired by any transition to the </a:t>
            </a:r>
            <a:r>
              <a:rPr lang="en-GB">
                <a:latin typeface="Courier New" pitchFamily="49" charset="0"/>
                <a:cs typeface="Courier New" pitchFamily="49" charset="0"/>
              </a:rPr>
              <a:t>Active</a:t>
            </a:r>
            <a:r>
              <a:rPr lang="en-GB">
                <a:cs typeface="Times New Roman" pitchFamily="18" charset="0"/>
              </a:rPr>
              <a:t> state.  A final pseudostate symbol may also be shown on a nested state diagram.  A transition to the final pseudostate symbol represents the completion of the activity in the enclosing state (i.e. </a:t>
            </a:r>
            <a:r>
              <a:rPr lang="en-GB">
                <a:latin typeface="Courier New" pitchFamily="49" charset="0"/>
                <a:cs typeface="Courier New" pitchFamily="49" charset="0"/>
              </a:rPr>
              <a:t>Active</a:t>
            </a:r>
            <a:r>
              <a:rPr lang="en-GB">
                <a:cs typeface="Times New Roman" pitchFamily="18" charset="0"/>
              </a:rPr>
              <a:t>) and a transition out of this state triggered by the completion event.  This transition may be unlabelled (as long as this does not cause any ambiguity) since the event that triggers it is implied by the completion event.</a:t>
            </a:r>
          </a:p>
          <a:p>
            <a:endParaRPr lang="en-US"/>
          </a:p>
        </p:txBody>
      </p:sp>
    </p:spTree>
    <p:extLst>
      <p:ext uri="{BB962C8B-B14F-4D97-AF65-F5344CB8AC3E}">
        <p14:creationId xmlns:p14="http://schemas.microsoft.com/office/powerpoint/2010/main" val="15884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F786BC1-B65A-4C22-BD48-B2F8AC1BDA76}"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18F24F2-F78D-4CE2-A5AA-B20FB8B378C7}"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11D389F-CD29-49EE-B9DD-FF6ABEE8C66F}"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346075" y="2087758"/>
            <a:ext cx="8448674" cy="42281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1033547-4CA3-40EC-A40B-818F2E84E5EF}"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77838"/>
            <a:ext cx="2057400" cy="52228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77838"/>
            <a:ext cx="6019800"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656A20A-C41D-4FD2-9D39-98C1547860C8}"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E2167DC-426C-4366-A7B0-28944D1AAB26}"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7AA906E-1DBA-49F4-A10B-CE3721FBABD5}"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496C956-C2C4-4865-B503-9EE8A80EE506}"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AC7107A-87B9-40A7-88DD-6BCA5B9C77BF}"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77BD6BB4-5A5E-484D-A42C-0AC899BEC920}"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B5213CE4-9D89-4617-AA65-1BA23EB553D6}"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CB1C3760-5A9A-477E-8A94-D99A1471F3AA}"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8423FB3-B80E-4B75-B162-62CF9F53098F}"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E02DE24-FE64-4909-A78B-FD869008141C}"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A10C5DA-F8DA-4CBD-B05F-DCDAD14204F0}"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CEF1E82-5208-48FB-9E23-16EDD77DE052}" type="slidenum">
              <a:rPr lang="en-GB"/>
              <a:pPr>
                <a:defRPr/>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351E687-2662-4456-AD8C-2FD3E8E726D7}"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71E0FDE-05F6-4B91-8CA1-FAA8CC63986E}"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3EAF9DC1-D7BF-4F77-B748-38FFA6274CE1}"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FEF6D0A-E091-4AF0-8603-259889B8D519}"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AC131BC-4E8E-4447-8CC1-A5DA0A68E546}"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F70612-7F0F-40DC-97EF-998AD7421C9D}" type="slidenum">
              <a:rPr lang="en-GB"/>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1CEA343-EEA8-4BA8-8AA9-4C1A466CA344}"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6075" y="1279525"/>
            <a:ext cx="8448675" cy="695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6075" y="2079625"/>
            <a:ext cx="8448675" cy="4227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28" name="Picture 17" descr="ENU_Logo_be0f34.png"/>
          <p:cNvPicPr>
            <a:picLocks noChangeAspect="1"/>
          </p:cNvPicPr>
          <p:nvPr/>
        </p:nvPicPr>
        <p:blipFill>
          <a:blip r:embed="rId17" cstate="print"/>
          <a:srcRect/>
          <a:stretch>
            <a:fillRect/>
          </a:stretch>
        </p:blipFill>
        <p:spPr bwMode="auto">
          <a:xfrm>
            <a:off x="6594475" y="352425"/>
            <a:ext cx="2200275"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78" r:id="rId12"/>
    <p:sldLayoutId id="2147483679" r:id="rId13"/>
    <p:sldLayoutId id="2147483680" r:id="rId14"/>
    <p:sldLayoutId id="2147483681"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600" b="1">
          <a:solidFill>
            <a:schemeClr val="tx1"/>
          </a:solidFill>
          <a:latin typeface="Arial" charset="0"/>
        </a:defRPr>
      </a:lvl6pPr>
      <a:lvl7pPr marL="914400" algn="ctr" rtl="0" eaLnBrk="1" fontAlgn="base" hangingPunct="1">
        <a:spcBef>
          <a:spcPct val="0"/>
        </a:spcBef>
        <a:spcAft>
          <a:spcPct val="0"/>
        </a:spcAft>
        <a:defRPr sz="3600" b="1">
          <a:solidFill>
            <a:schemeClr val="tx1"/>
          </a:solidFill>
          <a:latin typeface="Arial" charset="0"/>
        </a:defRPr>
      </a:lvl7pPr>
      <a:lvl8pPr marL="1371600" algn="ctr" rtl="0" eaLnBrk="1" fontAlgn="base" hangingPunct="1">
        <a:spcBef>
          <a:spcPct val="0"/>
        </a:spcBef>
        <a:spcAft>
          <a:spcPct val="0"/>
        </a:spcAft>
        <a:defRPr sz="3600" b="1">
          <a:solidFill>
            <a:schemeClr val="tx1"/>
          </a:solidFill>
          <a:latin typeface="Arial" charset="0"/>
        </a:defRPr>
      </a:lvl8pPr>
      <a:lvl9pPr marL="1828800" algn="ctr" rtl="0" eaLnBrk="1" fontAlgn="base" hangingPunct="1">
        <a:spcBef>
          <a:spcPct val="0"/>
        </a:spcBef>
        <a:spcAft>
          <a:spcPct val="0"/>
        </a:spcAft>
        <a:defRPr sz="36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defRPr>
      </a:lvl2pPr>
      <a:lvl3pPr marL="1143000"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B23D1A9-C68F-4A49-945E-D13BEA3472C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294967295"/>
          </p:nvPr>
        </p:nvSpPr>
        <p:spPr>
          <a:xfrm>
            <a:off x="2286000" y="6248400"/>
            <a:ext cx="4572000" cy="457200"/>
          </a:xfrm>
          <a:prstGeom prst="rect">
            <a:avLst/>
          </a:prstGeom>
        </p:spPr>
        <p:txBody>
          <a:bodyPr/>
          <a:lstStyle/>
          <a:p>
            <a:r>
              <a:rPr lang="en-GB" dirty="0"/>
              <a:t>©  Bennett, </a:t>
            </a:r>
            <a:r>
              <a:rPr lang="en-GB" dirty="0" err="1"/>
              <a:t>McRobb</a:t>
            </a:r>
            <a:r>
              <a:rPr lang="en-GB" dirty="0"/>
              <a:t> and </a:t>
            </a:r>
            <a:r>
              <a:rPr lang="en-GB" dirty="0" smtClean="0"/>
              <a:t>Farmer 2010</a:t>
            </a:r>
            <a:endParaRPr lang="en-GB" dirty="0"/>
          </a:p>
          <a:p>
            <a:endParaRPr lang="en-GB" dirty="0"/>
          </a:p>
        </p:txBody>
      </p:sp>
      <p:sp>
        <p:nvSpPr>
          <p:cNvPr id="6" name="Rectangle 7"/>
          <p:cNvSpPr>
            <a:spLocks noGrp="1" noChangeArrowheads="1"/>
          </p:cNvSpPr>
          <p:nvPr>
            <p:ph type="sldNum" sz="quarter" idx="4294967295"/>
          </p:nvPr>
        </p:nvSpPr>
        <p:spPr>
          <a:xfrm>
            <a:off x="6553200" y="6248400"/>
            <a:ext cx="1905000" cy="457200"/>
          </a:xfrm>
          <a:prstGeom prst="rect">
            <a:avLst/>
          </a:prstGeom>
        </p:spPr>
        <p:txBody>
          <a:bodyPr/>
          <a:lstStyle/>
          <a:p>
            <a:fld id="{3C355EAD-D1BA-4FFB-A7DC-9DA0E462024E}" type="slidenum">
              <a:rPr lang="en-GB"/>
              <a:pPr/>
              <a:t>1</a:t>
            </a:fld>
            <a:endParaRPr lang="en-GB"/>
          </a:p>
        </p:txBody>
      </p:sp>
      <p:sp>
        <p:nvSpPr>
          <p:cNvPr id="2050" name="Rectangle 2"/>
          <p:cNvSpPr>
            <a:spLocks noGrp="1" noChangeArrowheads="1"/>
          </p:cNvSpPr>
          <p:nvPr>
            <p:ph type="ctrTitle"/>
          </p:nvPr>
        </p:nvSpPr>
        <p:spPr/>
        <p:txBody>
          <a:bodyPr/>
          <a:lstStyle/>
          <a:p>
            <a:pPr algn="ctr"/>
            <a:r>
              <a:rPr lang="en-GB" sz="2800" dirty="0" smtClean="0"/>
              <a:t>Software Engineering Methods</a:t>
            </a:r>
            <a:br>
              <a:rPr lang="en-GB" sz="2800" dirty="0" smtClean="0"/>
            </a:br>
            <a:r>
              <a:rPr lang="en-GB" sz="2800" dirty="0" smtClean="0"/>
              <a:t>State </a:t>
            </a:r>
            <a:r>
              <a:rPr lang="en-GB" sz="2800" dirty="0" smtClean="0"/>
              <a:t>Diagrams</a:t>
            </a:r>
            <a:endParaRPr lang="en-GB" sz="2800" dirty="0"/>
          </a:p>
        </p:txBody>
      </p:sp>
      <p:sp>
        <p:nvSpPr>
          <p:cNvPr id="2051" name="Rectangle 3"/>
          <p:cNvSpPr>
            <a:spLocks noGrp="1" noChangeArrowheads="1"/>
          </p:cNvSpPr>
          <p:nvPr>
            <p:ph type="subTitle" idx="1"/>
          </p:nvPr>
        </p:nvSpPr>
        <p:spPr>
          <a:xfrm>
            <a:off x="1371600" y="4844124"/>
            <a:ext cx="6400800" cy="1752600"/>
          </a:xfrm>
        </p:spPr>
        <p:txBody>
          <a:bodyPr/>
          <a:lstStyle/>
          <a:p>
            <a:r>
              <a:rPr lang="en-GB" dirty="0"/>
              <a:t>Based on Chapter </a:t>
            </a:r>
            <a:r>
              <a:rPr lang="en-GB" dirty="0" smtClean="0"/>
              <a:t>11 </a:t>
            </a:r>
            <a:r>
              <a:rPr lang="en-GB" dirty="0"/>
              <a:t>of Bennett, </a:t>
            </a:r>
            <a:r>
              <a:rPr lang="en-GB" dirty="0" err="1"/>
              <a:t>McRobb</a:t>
            </a:r>
            <a:r>
              <a:rPr lang="en-GB" dirty="0"/>
              <a:t> and Farmer: </a:t>
            </a:r>
          </a:p>
          <a:p>
            <a:r>
              <a:rPr lang="en-GB" i="1" dirty="0"/>
              <a:t>Object Oriented Systems Analysis and Design Using UML, </a:t>
            </a:r>
            <a:r>
              <a:rPr lang="en-GB" dirty="0" smtClean="0"/>
              <a:t>(4th </a:t>
            </a:r>
            <a:r>
              <a:rPr lang="en-GB" dirty="0"/>
              <a:t>Edition), McGraw Hill, </a:t>
            </a:r>
            <a:r>
              <a:rPr lang="en-GB" dirty="0" smtClean="0"/>
              <a:t>2010.</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43" name="Slide Number Placeholder 5"/>
          <p:cNvSpPr>
            <a:spLocks noGrp="1"/>
          </p:cNvSpPr>
          <p:nvPr>
            <p:ph type="sldNum" sz="quarter" idx="4294967295"/>
          </p:nvPr>
        </p:nvSpPr>
        <p:spPr>
          <a:xfrm>
            <a:off x="6553200" y="6248400"/>
            <a:ext cx="1905000" cy="457200"/>
          </a:xfrm>
          <a:prstGeom prst="rect">
            <a:avLst/>
          </a:prstGeom>
        </p:spPr>
        <p:txBody>
          <a:bodyPr/>
          <a:lstStyle/>
          <a:p>
            <a:fld id="{8AD02C2F-CB4E-4242-A54A-99A5DA2EE6DF}" type="slidenum">
              <a:rPr lang="en-GB"/>
              <a:pPr/>
              <a:t>10</a:t>
            </a:fld>
            <a:endParaRPr lang="en-GB"/>
          </a:p>
        </p:txBody>
      </p:sp>
      <p:sp>
        <p:nvSpPr>
          <p:cNvPr id="291842" name="Rectangle 2"/>
          <p:cNvSpPr>
            <a:spLocks noGrp="1" noChangeArrowheads="1"/>
          </p:cNvSpPr>
          <p:nvPr>
            <p:ph type="title"/>
          </p:nvPr>
        </p:nvSpPr>
        <p:spPr>
          <a:xfrm>
            <a:off x="0" y="2011363"/>
            <a:ext cx="2057400" cy="1128712"/>
          </a:xfrm>
        </p:spPr>
        <p:txBody>
          <a:bodyPr/>
          <a:lstStyle/>
          <a:p>
            <a:r>
              <a:rPr lang="en-GB" sz="2000" b="1">
                <a:cs typeface="Times New Roman" pitchFamily="18" charset="0"/>
              </a:rPr>
              <a:t>A revised state machine for the class</a:t>
            </a:r>
            <a:r>
              <a:rPr lang="en-GB" sz="2000" b="1" i="1">
                <a:cs typeface="Times New Roman" pitchFamily="18" charset="0"/>
              </a:rPr>
              <a:t> </a:t>
            </a:r>
            <a:r>
              <a:rPr lang="en-GB" sz="2000" b="1">
                <a:latin typeface="Courier New" pitchFamily="49" charset="0"/>
                <a:cs typeface="Courier New" pitchFamily="49" charset="0"/>
              </a:rPr>
              <a:t>Campaign</a:t>
            </a:r>
            <a:endParaRPr lang="en-US" b="1" i="1">
              <a:latin typeface="Courier New" pitchFamily="49" charset="0"/>
              <a:cs typeface="Courier New" pitchFamily="49" charset="0"/>
            </a:endParaRPr>
          </a:p>
        </p:txBody>
      </p:sp>
      <p:sp>
        <p:nvSpPr>
          <p:cNvPr id="291843" name="Rectangle 3"/>
          <p:cNvSpPr>
            <a:spLocks noGrp="1" noChangeArrowheads="1"/>
          </p:cNvSpPr>
          <p:nvPr>
            <p:ph type="body" idx="1"/>
          </p:nvPr>
        </p:nvSpPr>
        <p:spPr>
          <a:xfrm>
            <a:off x="2235200" y="298450"/>
            <a:ext cx="6535738" cy="5964238"/>
          </a:xfrm>
          <a:solidFill>
            <a:schemeClr val="bg1"/>
          </a:solidFill>
          <a:ln/>
        </p:spPr>
        <p:txBody>
          <a:bodyPr/>
          <a:lstStyle/>
          <a:p>
            <a:endParaRPr lang="en-US"/>
          </a:p>
        </p:txBody>
      </p:sp>
      <p:grpSp>
        <p:nvGrpSpPr>
          <p:cNvPr id="2" name="Group 40"/>
          <p:cNvGrpSpPr>
            <a:grpSpLocks/>
          </p:cNvGrpSpPr>
          <p:nvPr/>
        </p:nvGrpSpPr>
        <p:grpSpPr bwMode="auto">
          <a:xfrm>
            <a:off x="2686050" y="727075"/>
            <a:ext cx="5734050" cy="4943475"/>
            <a:chOff x="1692" y="458"/>
            <a:chExt cx="3612" cy="3114"/>
          </a:xfrm>
        </p:grpSpPr>
        <p:cxnSp>
          <p:nvCxnSpPr>
            <p:cNvPr id="291881" name="AutoShape 41"/>
            <p:cNvCxnSpPr>
              <a:cxnSpLocks noChangeShapeType="1"/>
              <a:stCxn id="291887" idx="2"/>
              <a:endCxn id="291893" idx="0"/>
            </p:cNvCxnSpPr>
            <p:nvPr/>
          </p:nvCxnSpPr>
          <p:spPr bwMode="auto">
            <a:xfrm>
              <a:off x="3454" y="882"/>
              <a:ext cx="0" cy="527"/>
            </a:xfrm>
            <a:prstGeom prst="straightConnector1">
              <a:avLst/>
            </a:prstGeom>
            <a:noFill/>
            <a:ln w="9525">
              <a:solidFill>
                <a:schemeClr val="tx1"/>
              </a:solidFill>
              <a:round/>
              <a:headEnd/>
              <a:tailEnd type="arrow" w="lg" len="lg"/>
            </a:ln>
            <a:effectLst/>
          </p:spPr>
        </p:cxnSp>
        <p:sp>
          <p:nvSpPr>
            <p:cNvPr id="291882" name="Oval 42"/>
            <p:cNvSpPr>
              <a:spLocks noChangeAspect="1" noChangeArrowheads="1"/>
            </p:cNvSpPr>
            <p:nvPr/>
          </p:nvSpPr>
          <p:spPr bwMode="auto">
            <a:xfrm>
              <a:off x="2196" y="707"/>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3" name="Group 43"/>
            <p:cNvGrpSpPr>
              <a:grpSpLocks/>
            </p:cNvGrpSpPr>
            <p:nvPr/>
          </p:nvGrpSpPr>
          <p:grpSpPr bwMode="auto">
            <a:xfrm>
              <a:off x="2102" y="3056"/>
              <a:ext cx="132" cy="132"/>
              <a:chOff x="2269" y="3111"/>
              <a:chExt cx="132" cy="132"/>
            </a:xfrm>
          </p:grpSpPr>
          <p:sp>
            <p:nvSpPr>
              <p:cNvPr id="291884" name="Oval 44"/>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291885" name="Oval 45"/>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grpSp>
          <p:nvGrpSpPr>
            <p:cNvPr id="4" name="Group 46"/>
            <p:cNvGrpSpPr>
              <a:grpSpLocks/>
            </p:cNvGrpSpPr>
            <p:nvPr/>
          </p:nvGrpSpPr>
          <p:grpSpPr bwMode="auto">
            <a:xfrm>
              <a:off x="3051" y="623"/>
              <a:ext cx="805" cy="259"/>
              <a:chOff x="3083" y="1078"/>
              <a:chExt cx="805" cy="259"/>
            </a:xfrm>
          </p:grpSpPr>
          <p:sp>
            <p:nvSpPr>
              <p:cNvPr id="291887" name="AutoShape 47"/>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1888" name="Text Box 48"/>
              <p:cNvSpPr txBox="1">
                <a:spLocks noChangeArrowheads="1"/>
              </p:cNvSpPr>
              <p:nvPr/>
            </p:nvSpPr>
            <p:spPr bwMode="auto">
              <a:xfrm>
                <a:off x="3115" y="1111"/>
                <a:ext cx="748"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Commissioned</a:t>
                </a:r>
              </a:p>
            </p:txBody>
          </p:sp>
        </p:grpSp>
        <p:cxnSp>
          <p:nvCxnSpPr>
            <p:cNvPr id="291889" name="AutoShape 49"/>
            <p:cNvCxnSpPr>
              <a:cxnSpLocks noChangeShapeType="1"/>
              <a:stCxn id="291882" idx="6"/>
              <a:endCxn id="291887" idx="1"/>
            </p:cNvCxnSpPr>
            <p:nvPr/>
          </p:nvCxnSpPr>
          <p:spPr bwMode="auto">
            <a:xfrm>
              <a:off x="2282" y="750"/>
              <a:ext cx="769" cy="3"/>
            </a:xfrm>
            <a:prstGeom prst="straightConnector1">
              <a:avLst/>
            </a:prstGeom>
            <a:noFill/>
            <a:ln w="9525">
              <a:solidFill>
                <a:schemeClr val="tx1"/>
              </a:solidFill>
              <a:round/>
              <a:headEnd/>
              <a:tailEnd type="arrow" w="lg" len="lg"/>
            </a:ln>
            <a:effectLst/>
          </p:spPr>
        </p:cxnSp>
        <p:sp>
          <p:nvSpPr>
            <p:cNvPr id="291890" name="Text Box 50"/>
            <p:cNvSpPr txBox="1">
              <a:spLocks noChangeArrowheads="1"/>
            </p:cNvSpPr>
            <p:nvPr/>
          </p:nvSpPr>
          <p:spPr bwMode="auto">
            <a:xfrm>
              <a:off x="2033" y="932"/>
              <a:ext cx="1412" cy="40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Authorized(authorizationCode)</a:t>
              </a:r>
            </a:p>
            <a:p>
              <a:pPr algn="l" eaLnBrk="1" hangingPunct="1"/>
              <a:r>
                <a:rPr lang="en-GB" sz="1200" b="0">
                  <a:solidFill>
                    <a:srgbClr val="000000"/>
                  </a:solidFill>
                  <a:latin typeface="Arial" charset="0"/>
                </a:rPr>
                <a:t>[contract signed]</a:t>
              </a:r>
            </a:p>
            <a:p>
              <a:pPr algn="l" eaLnBrk="1" hangingPunct="1"/>
              <a:r>
                <a:rPr lang="en-GB" sz="1200" b="0">
                  <a:solidFill>
                    <a:srgbClr val="000000"/>
                  </a:solidFill>
                  <a:latin typeface="Arial" charset="0"/>
                </a:rPr>
                <a:t>/setCampaignActive</a:t>
              </a:r>
              <a:endParaRPr lang="en-GB" sz="1200" b="0">
                <a:latin typeface="Arial Unicode MS" pitchFamily="34" charset="-128"/>
              </a:endParaRPr>
            </a:p>
          </p:txBody>
        </p:sp>
        <p:sp>
          <p:nvSpPr>
            <p:cNvPr id="291891" name="Text Box 51"/>
            <p:cNvSpPr txBox="1">
              <a:spLocks noChangeArrowheads="1"/>
            </p:cNvSpPr>
            <p:nvPr/>
          </p:nvSpPr>
          <p:spPr bwMode="auto">
            <a:xfrm>
              <a:off x="2261" y="458"/>
              <a:ext cx="823" cy="288"/>
            </a:xfrm>
            <a:prstGeom prst="rect">
              <a:avLst/>
            </a:prstGeom>
            <a:noFill/>
            <a:ln w="9525">
              <a:noFill/>
              <a:prstDash val="dash"/>
              <a:miter lim="800000"/>
              <a:headEnd/>
              <a:tailEnd type="none" w="lg" len="lg"/>
            </a:ln>
            <a:effectLst/>
          </p:spPr>
          <p:txBody>
            <a:bodyPr wrap="none">
              <a:spAutoFit/>
            </a:bodyPr>
            <a:lstStyle/>
            <a:p>
              <a:pPr algn="l" eaLnBrk="1" hangingPunct="1"/>
              <a:r>
                <a:rPr lang="en-GB" sz="1200" b="0">
                  <a:latin typeface="Arial Unicode MS" pitchFamily="34" charset="-128"/>
                </a:rPr>
                <a:t>/assignManager;</a:t>
              </a:r>
            </a:p>
            <a:p>
              <a:pPr algn="l" eaLnBrk="1" hangingPunct="1"/>
              <a:r>
                <a:rPr lang="en-GB" sz="1200" b="0">
                  <a:latin typeface="Arial Unicode MS" pitchFamily="34" charset="-128"/>
                </a:rPr>
                <a:t> assignStaff</a:t>
              </a:r>
            </a:p>
          </p:txBody>
        </p:sp>
        <p:grpSp>
          <p:nvGrpSpPr>
            <p:cNvPr id="5" name="Group 52"/>
            <p:cNvGrpSpPr>
              <a:grpSpLocks/>
            </p:cNvGrpSpPr>
            <p:nvPr/>
          </p:nvGrpSpPr>
          <p:grpSpPr bwMode="auto">
            <a:xfrm>
              <a:off x="3051" y="1409"/>
              <a:ext cx="805" cy="259"/>
              <a:chOff x="3083" y="1078"/>
              <a:chExt cx="805" cy="259"/>
            </a:xfrm>
          </p:grpSpPr>
          <p:sp>
            <p:nvSpPr>
              <p:cNvPr id="291893" name="AutoShape 53"/>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1894" name="Text Box 54"/>
              <p:cNvSpPr txBox="1">
                <a:spLocks noChangeArrowheads="1"/>
              </p:cNvSpPr>
              <p:nvPr/>
            </p:nvSpPr>
            <p:spPr bwMode="auto">
              <a:xfrm>
                <a:off x="3302" y="1111"/>
                <a:ext cx="377"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Active</a:t>
                </a:r>
              </a:p>
            </p:txBody>
          </p:sp>
        </p:grpSp>
        <p:grpSp>
          <p:nvGrpSpPr>
            <p:cNvPr id="6" name="Group 55"/>
            <p:cNvGrpSpPr>
              <a:grpSpLocks/>
            </p:cNvGrpSpPr>
            <p:nvPr/>
          </p:nvGrpSpPr>
          <p:grpSpPr bwMode="auto">
            <a:xfrm>
              <a:off x="3051" y="2181"/>
              <a:ext cx="805" cy="259"/>
              <a:chOff x="3083" y="1078"/>
              <a:chExt cx="805" cy="259"/>
            </a:xfrm>
          </p:grpSpPr>
          <p:sp>
            <p:nvSpPr>
              <p:cNvPr id="291896" name="AutoShape 56"/>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1897" name="Text Box 57"/>
              <p:cNvSpPr txBox="1">
                <a:spLocks noChangeArrowheads="1"/>
              </p:cNvSpPr>
              <p:nvPr/>
            </p:nvSpPr>
            <p:spPr bwMode="auto">
              <a:xfrm>
                <a:off x="3190" y="1111"/>
                <a:ext cx="605"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Completed </a:t>
                </a:r>
              </a:p>
            </p:txBody>
          </p:sp>
        </p:grpSp>
        <p:grpSp>
          <p:nvGrpSpPr>
            <p:cNvPr id="7" name="Group 58"/>
            <p:cNvGrpSpPr>
              <a:grpSpLocks/>
            </p:cNvGrpSpPr>
            <p:nvPr/>
          </p:nvGrpSpPr>
          <p:grpSpPr bwMode="auto">
            <a:xfrm>
              <a:off x="3051" y="2994"/>
              <a:ext cx="805" cy="259"/>
              <a:chOff x="3083" y="1078"/>
              <a:chExt cx="805" cy="259"/>
            </a:xfrm>
          </p:grpSpPr>
          <p:sp>
            <p:nvSpPr>
              <p:cNvPr id="291899" name="AutoShape 59"/>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1900" name="Text Box 60"/>
              <p:cNvSpPr txBox="1">
                <a:spLocks noChangeArrowheads="1"/>
              </p:cNvSpPr>
              <p:nvPr/>
            </p:nvSpPr>
            <p:spPr bwMode="auto">
              <a:xfrm>
                <a:off x="3337" y="1111"/>
                <a:ext cx="307"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Paid</a:t>
                </a:r>
              </a:p>
            </p:txBody>
          </p:sp>
        </p:grpSp>
        <p:cxnSp>
          <p:nvCxnSpPr>
            <p:cNvPr id="291901" name="AutoShape 61"/>
            <p:cNvCxnSpPr>
              <a:cxnSpLocks noChangeShapeType="1"/>
              <a:stCxn id="291893" idx="2"/>
              <a:endCxn id="291896" idx="0"/>
            </p:cNvCxnSpPr>
            <p:nvPr/>
          </p:nvCxnSpPr>
          <p:spPr bwMode="auto">
            <a:xfrm>
              <a:off x="3454" y="1668"/>
              <a:ext cx="0" cy="513"/>
            </a:xfrm>
            <a:prstGeom prst="straightConnector1">
              <a:avLst/>
            </a:prstGeom>
            <a:noFill/>
            <a:ln w="9525">
              <a:solidFill>
                <a:schemeClr val="tx1"/>
              </a:solidFill>
              <a:round/>
              <a:headEnd/>
              <a:tailEnd type="arrow" w="lg" len="lg"/>
            </a:ln>
            <a:effectLst/>
          </p:spPr>
        </p:cxnSp>
        <p:cxnSp>
          <p:nvCxnSpPr>
            <p:cNvPr id="291902" name="AutoShape 62"/>
            <p:cNvCxnSpPr>
              <a:cxnSpLocks noChangeShapeType="1"/>
              <a:stCxn id="291896" idx="2"/>
              <a:endCxn id="291899" idx="0"/>
            </p:cNvCxnSpPr>
            <p:nvPr/>
          </p:nvCxnSpPr>
          <p:spPr bwMode="auto">
            <a:xfrm>
              <a:off x="3454" y="2440"/>
              <a:ext cx="0" cy="554"/>
            </a:xfrm>
            <a:prstGeom prst="straightConnector1">
              <a:avLst/>
            </a:prstGeom>
            <a:noFill/>
            <a:ln w="9525">
              <a:solidFill>
                <a:schemeClr val="tx1"/>
              </a:solidFill>
              <a:round/>
              <a:headEnd/>
              <a:tailEnd type="arrow" w="lg" len="lg"/>
            </a:ln>
            <a:effectLst/>
          </p:spPr>
        </p:cxnSp>
        <p:cxnSp>
          <p:nvCxnSpPr>
            <p:cNvPr id="291903" name="AutoShape 63"/>
            <p:cNvCxnSpPr>
              <a:cxnSpLocks noChangeShapeType="1"/>
              <a:stCxn id="291899" idx="1"/>
              <a:endCxn id="291884" idx="6"/>
            </p:cNvCxnSpPr>
            <p:nvPr/>
          </p:nvCxnSpPr>
          <p:spPr bwMode="auto">
            <a:xfrm flipH="1" flipV="1">
              <a:off x="2234" y="3122"/>
              <a:ext cx="817" cy="2"/>
            </a:xfrm>
            <a:prstGeom prst="straightConnector1">
              <a:avLst/>
            </a:prstGeom>
            <a:noFill/>
            <a:ln w="9525">
              <a:solidFill>
                <a:schemeClr val="tx1"/>
              </a:solidFill>
              <a:round/>
              <a:headEnd/>
              <a:tailEnd type="arrow" w="lg" len="lg"/>
            </a:ln>
            <a:effectLst/>
          </p:spPr>
        </p:cxnSp>
        <p:sp>
          <p:nvSpPr>
            <p:cNvPr id="291904" name="Text Box 64"/>
            <p:cNvSpPr txBox="1">
              <a:spLocks noChangeArrowheads="1"/>
            </p:cNvSpPr>
            <p:nvPr/>
          </p:nvSpPr>
          <p:spPr bwMode="auto">
            <a:xfrm>
              <a:off x="3444" y="1673"/>
              <a:ext cx="1116"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campaignCompleted</a:t>
              </a:r>
            </a:p>
            <a:p>
              <a:pPr algn="l" eaLnBrk="1" hangingPunct="1"/>
              <a:r>
                <a:rPr lang="en-GB" sz="1200" b="0">
                  <a:solidFill>
                    <a:srgbClr val="000000"/>
                  </a:solidFill>
                  <a:latin typeface="Arial" charset="0"/>
                </a:rPr>
                <a:t>/prepareFinalStatement</a:t>
              </a:r>
              <a:endParaRPr lang="en-GB" sz="1200" b="0">
                <a:latin typeface="Arial Unicode MS" pitchFamily="34" charset="-128"/>
              </a:endParaRPr>
            </a:p>
          </p:txBody>
        </p:sp>
        <p:sp>
          <p:nvSpPr>
            <p:cNvPr id="291905" name="Line 65"/>
            <p:cNvSpPr>
              <a:spLocks noChangeShapeType="1"/>
            </p:cNvSpPr>
            <p:nvPr/>
          </p:nvSpPr>
          <p:spPr bwMode="auto">
            <a:xfrm>
              <a:off x="3264" y="2440"/>
              <a:ext cx="377" cy="1"/>
            </a:xfrm>
            <a:prstGeom prst="line">
              <a:avLst/>
            </a:prstGeom>
            <a:noFill/>
            <a:ln w="9525">
              <a:solidFill>
                <a:schemeClr val="tx1"/>
              </a:solidFill>
              <a:round/>
              <a:headEnd/>
              <a:tailEnd type="none" w="lg" len="lg"/>
            </a:ln>
            <a:effectLst/>
          </p:spPr>
          <p:txBody>
            <a:bodyPr/>
            <a:lstStyle/>
            <a:p>
              <a:endParaRPr lang="en-GB"/>
            </a:p>
          </p:txBody>
        </p:sp>
        <p:cxnSp>
          <p:nvCxnSpPr>
            <p:cNvPr id="291906" name="AutoShape 66"/>
            <p:cNvCxnSpPr>
              <a:cxnSpLocks noChangeShapeType="1"/>
              <a:stCxn id="291896" idx="3"/>
              <a:endCxn id="291905" idx="1"/>
            </p:cNvCxnSpPr>
            <p:nvPr/>
          </p:nvCxnSpPr>
          <p:spPr bwMode="auto">
            <a:xfrm flipH="1">
              <a:off x="3641" y="2311"/>
              <a:ext cx="215" cy="130"/>
            </a:xfrm>
            <a:prstGeom prst="bentConnector4">
              <a:avLst>
                <a:gd name="adj1" fmla="val -233491"/>
                <a:gd name="adj2" fmla="val 210769"/>
              </a:avLst>
            </a:prstGeom>
            <a:noFill/>
            <a:ln w="9525">
              <a:solidFill>
                <a:schemeClr val="tx1"/>
              </a:solidFill>
              <a:miter lim="800000"/>
              <a:headEnd/>
              <a:tailEnd type="arrow" w="lg" len="lg"/>
            </a:ln>
            <a:effectLst/>
          </p:spPr>
        </p:cxnSp>
        <p:sp>
          <p:nvSpPr>
            <p:cNvPr id="291907" name="Text Box 67"/>
            <p:cNvSpPr txBox="1">
              <a:spLocks noChangeArrowheads="1"/>
            </p:cNvSpPr>
            <p:nvPr/>
          </p:nvSpPr>
          <p:spPr bwMode="auto">
            <a:xfrm>
              <a:off x="3843" y="2016"/>
              <a:ext cx="1461"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&gt; zero]</a:t>
              </a:r>
              <a:endParaRPr lang="en-GB" sz="1200" b="0">
                <a:latin typeface="Arial Unicode MS" pitchFamily="34" charset="-128"/>
              </a:endParaRPr>
            </a:p>
          </p:txBody>
        </p:sp>
        <p:sp>
          <p:nvSpPr>
            <p:cNvPr id="291908" name="Text Box 68"/>
            <p:cNvSpPr txBox="1">
              <a:spLocks noChangeArrowheads="1"/>
            </p:cNvSpPr>
            <p:nvPr/>
          </p:nvSpPr>
          <p:spPr bwMode="auto">
            <a:xfrm>
              <a:off x="2025" y="2512"/>
              <a:ext cx="1461"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 zero]</a:t>
              </a:r>
              <a:endParaRPr lang="en-GB" sz="1200" b="0">
                <a:latin typeface="Arial Unicode MS" pitchFamily="34" charset="-128"/>
              </a:endParaRPr>
            </a:p>
          </p:txBody>
        </p:sp>
        <p:sp>
          <p:nvSpPr>
            <p:cNvPr id="291909" name="Text Box 69"/>
            <p:cNvSpPr txBox="1">
              <a:spLocks noChangeArrowheads="1"/>
            </p:cNvSpPr>
            <p:nvPr/>
          </p:nvSpPr>
          <p:spPr bwMode="auto">
            <a:xfrm>
              <a:off x="2171" y="3169"/>
              <a:ext cx="902" cy="40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archiveCampaign</a:t>
              </a:r>
            </a:p>
            <a:p>
              <a:pPr algn="l" eaLnBrk="1" hangingPunct="1"/>
              <a:r>
                <a:rPr lang="en-GB" sz="1200" b="0">
                  <a:solidFill>
                    <a:srgbClr val="000000"/>
                  </a:solidFill>
                  <a:latin typeface="Arial" charset="0"/>
                </a:rPr>
                <a:t>/unassignStaff;</a:t>
              </a:r>
            </a:p>
            <a:p>
              <a:pPr algn="l" eaLnBrk="1" hangingPunct="1"/>
              <a:r>
                <a:rPr lang="en-GB" sz="1200" b="0">
                  <a:solidFill>
                    <a:srgbClr val="000000"/>
                  </a:solidFill>
                  <a:latin typeface="Arial" charset="0"/>
                </a:rPr>
                <a:t> unassignManager</a:t>
              </a:r>
              <a:endParaRPr lang="en-GB" sz="1200" b="0">
                <a:latin typeface="Arial Unicode MS" pitchFamily="34" charset="-128"/>
              </a:endParaRPr>
            </a:p>
          </p:txBody>
        </p:sp>
        <p:sp>
          <p:nvSpPr>
            <p:cNvPr id="291910" name="Line 70"/>
            <p:cNvSpPr>
              <a:spLocks noChangeShapeType="1"/>
            </p:cNvSpPr>
            <p:nvPr/>
          </p:nvSpPr>
          <p:spPr bwMode="auto">
            <a:xfrm>
              <a:off x="3048" y="3052"/>
              <a:ext cx="0" cy="124"/>
            </a:xfrm>
            <a:prstGeom prst="line">
              <a:avLst/>
            </a:prstGeom>
            <a:noFill/>
            <a:ln w="9525">
              <a:solidFill>
                <a:schemeClr val="tx1"/>
              </a:solidFill>
              <a:round/>
              <a:headEnd/>
              <a:tailEnd type="none" w="lg" len="lg"/>
            </a:ln>
            <a:effectLst/>
          </p:spPr>
          <p:txBody>
            <a:bodyPr/>
            <a:lstStyle/>
            <a:p>
              <a:endParaRPr lang="en-GB"/>
            </a:p>
          </p:txBody>
        </p:sp>
        <p:cxnSp>
          <p:nvCxnSpPr>
            <p:cNvPr id="291911" name="AutoShape 71"/>
            <p:cNvCxnSpPr>
              <a:cxnSpLocks noChangeShapeType="1"/>
              <a:stCxn id="291896" idx="1"/>
              <a:endCxn id="291913" idx="0"/>
            </p:cNvCxnSpPr>
            <p:nvPr/>
          </p:nvCxnSpPr>
          <p:spPr bwMode="auto">
            <a:xfrm flipH="1">
              <a:off x="1857" y="2311"/>
              <a:ext cx="1194" cy="0"/>
            </a:xfrm>
            <a:prstGeom prst="straightConnector1">
              <a:avLst/>
            </a:prstGeom>
            <a:noFill/>
            <a:ln w="9525">
              <a:solidFill>
                <a:schemeClr val="tx1"/>
              </a:solidFill>
              <a:round/>
              <a:headEnd/>
              <a:tailEnd type="none" w="lg" len="lg"/>
            </a:ln>
            <a:effectLst/>
          </p:spPr>
        </p:cxnSp>
        <p:cxnSp>
          <p:nvCxnSpPr>
            <p:cNvPr id="291912" name="AutoShape 72"/>
            <p:cNvCxnSpPr>
              <a:cxnSpLocks noChangeShapeType="1"/>
              <a:stCxn id="291913" idx="1"/>
              <a:endCxn id="291910" idx="0"/>
            </p:cNvCxnSpPr>
            <p:nvPr/>
          </p:nvCxnSpPr>
          <p:spPr bwMode="auto">
            <a:xfrm>
              <a:off x="1857" y="2994"/>
              <a:ext cx="1191" cy="58"/>
            </a:xfrm>
            <a:prstGeom prst="straightConnector1">
              <a:avLst/>
            </a:prstGeom>
            <a:noFill/>
            <a:ln w="9525">
              <a:solidFill>
                <a:schemeClr val="tx1"/>
              </a:solidFill>
              <a:round/>
              <a:headEnd/>
              <a:tailEnd type="arrow" w="lg" len="lg"/>
            </a:ln>
            <a:effectLst/>
          </p:spPr>
        </p:cxnSp>
        <p:sp>
          <p:nvSpPr>
            <p:cNvPr id="291913" name="Line 73"/>
            <p:cNvSpPr>
              <a:spLocks noChangeShapeType="1"/>
            </p:cNvSpPr>
            <p:nvPr/>
          </p:nvSpPr>
          <p:spPr bwMode="auto">
            <a:xfrm>
              <a:off x="1857" y="2311"/>
              <a:ext cx="0" cy="683"/>
            </a:xfrm>
            <a:prstGeom prst="line">
              <a:avLst/>
            </a:prstGeom>
            <a:noFill/>
            <a:ln w="9525">
              <a:solidFill>
                <a:schemeClr val="tx1"/>
              </a:solidFill>
              <a:round/>
              <a:headEnd/>
              <a:tailEnd type="none" w="lg" len="lg"/>
            </a:ln>
            <a:effectLst/>
          </p:spPr>
          <p:txBody>
            <a:bodyPr/>
            <a:lstStyle/>
            <a:p>
              <a:endParaRPr lang="en-GB"/>
            </a:p>
          </p:txBody>
        </p:sp>
        <p:sp>
          <p:nvSpPr>
            <p:cNvPr id="291914" name="Text Box 74"/>
            <p:cNvSpPr txBox="1">
              <a:spLocks noChangeArrowheads="1"/>
            </p:cNvSpPr>
            <p:nvPr/>
          </p:nvSpPr>
          <p:spPr bwMode="auto">
            <a:xfrm>
              <a:off x="1692" y="1902"/>
              <a:ext cx="1461" cy="40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&lt; zero]</a:t>
              </a:r>
            </a:p>
            <a:p>
              <a:pPr algn="l" eaLnBrk="1" hangingPunct="1"/>
              <a:r>
                <a:rPr lang="en-GB" sz="1200" b="0">
                  <a:solidFill>
                    <a:srgbClr val="000000"/>
                  </a:solidFill>
                  <a:latin typeface="Arial" charset="0"/>
                </a:rPr>
                <a:t>/generateRefund</a:t>
              </a:r>
              <a:endParaRPr lang="en-GB" sz="1200" b="0">
                <a:latin typeface="Arial Unicode MS" pitchFamily="34" charset="-128"/>
              </a:endParaRPr>
            </a:p>
          </p:txBody>
        </p:sp>
      </p:grpSp>
      <p:sp>
        <p:nvSpPr>
          <p:cNvPr id="291915" name="Text Box 75"/>
          <p:cNvSpPr txBox="1">
            <a:spLocks noChangeArrowheads="1"/>
          </p:cNvSpPr>
          <p:nvPr/>
        </p:nvSpPr>
        <p:spPr bwMode="auto">
          <a:xfrm>
            <a:off x="90488" y="3941763"/>
            <a:ext cx="2474912" cy="1584325"/>
          </a:xfrm>
          <a:prstGeom prst="rect">
            <a:avLst/>
          </a:prstGeom>
          <a:solidFill>
            <a:srgbClr val="FFFFFF"/>
          </a:solidFill>
          <a:ln w="25400" algn="ctr">
            <a:solidFill>
              <a:srgbClr val="FF0000"/>
            </a:solidFill>
            <a:miter lim="800000"/>
            <a:headEnd/>
            <a:tailEnd/>
          </a:ln>
          <a:effectLst/>
        </p:spPr>
        <p:txBody>
          <a:bodyPr>
            <a:spAutoFit/>
          </a:bodyPr>
          <a:lstStyle/>
          <a:p>
            <a:r>
              <a:rPr lang="en-GB" sz="1600" b="0">
                <a:cs typeface="Times New Roman" pitchFamily="18" charset="0"/>
              </a:rPr>
              <a:t>If the user requirements were to change, so that an overpayment is now to result in the automatic generation of a refund, a new transition is added.</a:t>
            </a:r>
          </a:p>
        </p:txBody>
      </p:sp>
      <p:sp>
        <p:nvSpPr>
          <p:cNvPr id="291916" name="Freeform 76"/>
          <p:cNvSpPr>
            <a:spLocks/>
          </p:cNvSpPr>
          <p:nvPr/>
        </p:nvSpPr>
        <p:spPr bwMode="auto">
          <a:xfrm>
            <a:off x="1349375" y="3367088"/>
            <a:ext cx="1365250" cy="552450"/>
          </a:xfrm>
          <a:custGeom>
            <a:avLst/>
            <a:gdLst/>
            <a:ahLst/>
            <a:cxnLst>
              <a:cxn ang="0">
                <a:pos x="0" y="348"/>
              </a:cxn>
              <a:cxn ang="0">
                <a:pos x="366" y="82"/>
              </a:cxn>
              <a:cxn ang="0">
                <a:pos x="860" y="0"/>
              </a:cxn>
            </a:cxnLst>
            <a:rect l="0" t="0" r="r" b="b"/>
            <a:pathLst>
              <a:path w="860" h="348">
                <a:moveTo>
                  <a:pt x="0" y="348"/>
                </a:moveTo>
                <a:cubicBezTo>
                  <a:pt x="111" y="244"/>
                  <a:pt x="223" y="140"/>
                  <a:pt x="366" y="82"/>
                </a:cubicBezTo>
                <a:cubicBezTo>
                  <a:pt x="509" y="24"/>
                  <a:pt x="684" y="12"/>
                  <a:pt x="860" y="0"/>
                </a:cubicBezTo>
              </a:path>
            </a:pathLst>
          </a:custGeom>
          <a:noFill/>
          <a:ln w="25400" cap="flat" cmpd="sng">
            <a:solidFill>
              <a:srgbClr val="FF0000"/>
            </a:solidFill>
            <a:prstDash val="solid"/>
            <a:round/>
            <a:headEnd type="none" w="med" len="med"/>
            <a:tailEnd type="arrow"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38" name="Slide Number Placeholder 5"/>
          <p:cNvSpPr>
            <a:spLocks noGrp="1"/>
          </p:cNvSpPr>
          <p:nvPr>
            <p:ph type="sldNum" sz="quarter" idx="4294967295"/>
          </p:nvPr>
        </p:nvSpPr>
        <p:spPr>
          <a:xfrm>
            <a:off x="6553200" y="6248400"/>
            <a:ext cx="1905000" cy="457200"/>
          </a:xfrm>
          <a:prstGeom prst="rect">
            <a:avLst/>
          </a:prstGeom>
        </p:spPr>
        <p:txBody>
          <a:bodyPr/>
          <a:lstStyle/>
          <a:p>
            <a:fld id="{756A9BD4-828A-496D-9696-DB0BEACD58CA}" type="slidenum">
              <a:rPr lang="en-GB"/>
              <a:pPr/>
              <a:t>11</a:t>
            </a:fld>
            <a:endParaRPr lang="en-GB"/>
          </a:p>
        </p:txBody>
      </p:sp>
      <p:sp>
        <p:nvSpPr>
          <p:cNvPr id="293890" name="Rectangle 2"/>
          <p:cNvSpPr>
            <a:spLocks noGrp="1" noChangeArrowheads="1"/>
          </p:cNvSpPr>
          <p:nvPr>
            <p:ph type="title"/>
          </p:nvPr>
        </p:nvSpPr>
        <p:spPr>
          <a:xfrm>
            <a:off x="242888" y="195263"/>
            <a:ext cx="8229600" cy="854075"/>
          </a:xfrm>
        </p:spPr>
        <p:txBody>
          <a:bodyPr/>
          <a:lstStyle/>
          <a:p>
            <a:r>
              <a:rPr lang="en-GB"/>
              <a:t>Nested Substates</a:t>
            </a:r>
            <a:endParaRPr lang="en-US"/>
          </a:p>
        </p:txBody>
      </p:sp>
      <p:sp>
        <p:nvSpPr>
          <p:cNvPr id="293891" name="Rectangle 3"/>
          <p:cNvSpPr>
            <a:spLocks noGrp="1" noChangeAspect="1" noChangeArrowheads="1"/>
          </p:cNvSpPr>
          <p:nvPr>
            <p:ph type="body" idx="1"/>
          </p:nvPr>
        </p:nvSpPr>
        <p:spPr>
          <a:xfrm>
            <a:off x="590550" y="2430463"/>
            <a:ext cx="7872413" cy="3709987"/>
          </a:xfrm>
          <a:solidFill>
            <a:schemeClr val="bg1"/>
          </a:solidFill>
        </p:spPr>
        <p:txBody>
          <a:bodyPr/>
          <a:lstStyle/>
          <a:p>
            <a:endParaRPr lang="en-US"/>
          </a:p>
        </p:txBody>
      </p:sp>
      <p:sp>
        <p:nvSpPr>
          <p:cNvPr id="293918" name="Text Box 30"/>
          <p:cNvSpPr txBox="1">
            <a:spLocks noChangeArrowheads="1"/>
          </p:cNvSpPr>
          <p:nvPr/>
        </p:nvSpPr>
        <p:spPr bwMode="auto">
          <a:xfrm>
            <a:off x="585788" y="1752600"/>
            <a:ext cx="3776662" cy="641350"/>
          </a:xfrm>
          <a:prstGeom prst="rect">
            <a:avLst/>
          </a:prstGeom>
          <a:noFill/>
          <a:ln w="9525">
            <a:noFill/>
            <a:miter lim="800000"/>
            <a:headEnd/>
            <a:tailEnd/>
          </a:ln>
          <a:effectLst/>
        </p:spPr>
        <p:txBody>
          <a:bodyPr>
            <a:spAutoFit/>
          </a:bodyPr>
          <a:lstStyle/>
          <a:p>
            <a:pPr algn="l">
              <a:spcBef>
                <a:spcPct val="30000"/>
              </a:spcBef>
            </a:pPr>
            <a:r>
              <a:rPr lang="en-GB" sz="1800" i="1">
                <a:latin typeface="Times New Roman" pitchFamily="18" charset="0"/>
                <a:cs typeface="Times New Roman" pitchFamily="18" charset="0"/>
              </a:rPr>
              <a:t>The </a:t>
            </a:r>
            <a:r>
              <a:rPr lang="en-GB" sz="1800">
                <a:latin typeface="Courier New" pitchFamily="49" charset="0"/>
                <a:cs typeface="Courier New" pitchFamily="49" charset="0"/>
              </a:rPr>
              <a:t>Active</a:t>
            </a:r>
            <a:r>
              <a:rPr lang="en-GB" sz="1800" i="1">
                <a:latin typeface="Times New Roman" pitchFamily="18" charset="0"/>
                <a:cs typeface="Times New Roman" pitchFamily="18" charset="0"/>
              </a:rPr>
              <a:t> state of</a:t>
            </a:r>
            <a:r>
              <a:rPr lang="en-GB" sz="1800">
                <a:latin typeface="Courier New" pitchFamily="49" charset="0"/>
                <a:cs typeface="Courier New" pitchFamily="49" charset="0"/>
              </a:rPr>
              <a:t> Campaign</a:t>
            </a:r>
            <a:r>
              <a:rPr lang="en-GB" sz="1800" i="1">
                <a:latin typeface="Times New Roman" pitchFamily="18" charset="0"/>
                <a:cs typeface="Times New Roman" pitchFamily="18" charset="0"/>
              </a:rPr>
              <a:t> showing nested substates.</a:t>
            </a:r>
            <a:endParaRPr lang="en-US" sz="1800"/>
          </a:p>
        </p:txBody>
      </p:sp>
      <p:sp>
        <p:nvSpPr>
          <p:cNvPr id="293921" name="Text Box 33"/>
          <p:cNvSpPr txBox="1">
            <a:spLocks noChangeArrowheads="1"/>
          </p:cNvSpPr>
          <p:nvPr/>
        </p:nvSpPr>
        <p:spPr bwMode="auto">
          <a:xfrm>
            <a:off x="5475288" y="965200"/>
            <a:ext cx="3273425" cy="1339850"/>
          </a:xfrm>
          <a:prstGeom prst="rect">
            <a:avLst/>
          </a:prstGeom>
          <a:solidFill>
            <a:srgbClr val="FFFFFF"/>
          </a:solidFill>
          <a:ln w="25400" algn="ctr">
            <a:solidFill>
              <a:srgbClr val="FF0000"/>
            </a:solidFill>
            <a:miter lim="800000"/>
            <a:headEnd/>
            <a:tailEnd/>
          </a:ln>
          <a:effectLst/>
        </p:spPr>
        <p:txBody>
          <a:bodyPr>
            <a:spAutoFit/>
          </a:bodyPr>
          <a:lstStyle/>
          <a:p>
            <a:r>
              <a:rPr lang="en-GB" sz="1600" b="0">
                <a:cs typeface="Times New Roman" pitchFamily="18" charset="0"/>
              </a:rPr>
              <a:t>The transition from the initial pseudostate symbol should not be labelled with an event but may be labelled with an action, though it is not required in this example</a:t>
            </a:r>
          </a:p>
        </p:txBody>
      </p:sp>
      <p:grpSp>
        <p:nvGrpSpPr>
          <p:cNvPr id="2" name="Group 34"/>
          <p:cNvGrpSpPr>
            <a:grpSpLocks/>
          </p:cNvGrpSpPr>
          <p:nvPr/>
        </p:nvGrpSpPr>
        <p:grpSpPr bwMode="auto">
          <a:xfrm>
            <a:off x="1449388" y="2811463"/>
            <a:ext cx="6019800" cy="2989262"/>
            <a:chOff x="1160" y="1031"/>
            <a:chExt cx="3792" cy="1883"/>
          </a:xfrm>
        </p:grpSpPr>
        <p:grpSp>
          <p:nvGrpSpPr>
            <p:cNvPr id="3" name="Group 35"/>
            <p:cNvGrpSpPr>
              <a:grpSpLocks/>
            </p:cNvGrpSpPr>
            <p:nvPr/>
          </p:nvGrpSpPr>
          <p:grpSpPr bwMode="auto">
            <a:xfrm>
              <a:off x="1160" y="1031"/>
              <a:ext cx="3792" cy="1593"/>
              <a:chOff x="1160" y="1031"/>
              <a:chExt cx="3792" cy="1593"/>
            </a:xfrm>
          </p:grpSpPr>
          <p:sp>
            <p:nvSpPr>
              <p:cNvPr id="293924" name="AutoShape 36"/>
              <p:cNvSpPr>
                <a:spLocks noChangeArrowheads="1"/>
              </p:cNvSpPr>
              <p:nvPr/>
            </p:nvSpPr>
            <p:spPr bwMode="auto">
              <a:xfrm>
                <a:off x="1162" y="1032"/>
                <a:ext cx="3784" cy="1592"/>
              </a:xfrm>
              <a:prstGeom prst="flowChartAlternateProcess">
                <a:avLst/>
              </a:prstGeom>
              <a:noFill/>
              <a:ln w="9525">
                <a:solidFill>
                  <a:schemeClr val="tx1"/>
                </a:solidFill>
                <a:miter lim="800000"/>
                <a:headEnd/>
                <a:tailEnd type="none" w="lg" len="lg"/>
              </a:ln>
              <a:effectLst/>
            </p:spPr>
            <p:txBody>
              <a:bodyPr wrap="none" anchor="ctr"/>
              <a:lstStyle/>
              <a:p>
                <a:endParaRPr lang="en-GB"/>
              </a:p>
            </p:txBody>
          </p:sp>
          <p:grpSp>
            <p:nvGrpSpPr>
              <p:cNvPr id="4" name="Group 37"/>
              <p:cNvGrpSpPr>
                <a:grpSpLocks/>
              </p:cNvGrpSpPr>
              <p:nvPr/>
            </p:nvGrpSpPr>
            <p:grpSpPr bwMode="auto">
              <a:xfrm>
                <a:off x="2574" y="1459"/>
                <a:ext cx="967" cy="259"/>
                <a:chOff x="3670" y="1986"/>
                <a:chExt cx="967" cy="259"/>
              </a:xfrm>
            </p:grpSpPr>
            <p:sp>
              <p:nvSpPr>
                <p:cNvPr id="293926" name="AutoShape 38"/>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3927" name="Text Box 39"/>
                <p:cNvSpPr txBox="1">
                  <a:spLocks noChangeArrowheads="1"/>
                </p:cNvSpPr>
                <p:nvPr/>
              </p:nvSpPr>
              <p:spPr bwMode="auto">
                <a:xfrm>
                  <a:off x="3705" y="2019"/>
                  <a:ext cx="914"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Advert Preparation</a:t>
                  </a:r>
                </a:p>
              </p:txBody>
            </p:sp>
          </p:grpSp>
          <p:sp>
            <p:nvSpPr>
              <p:cNvPr id="293928" name="Text Box 40"/>
              <p:cNvSpPr txBox="1">
                <a:spLocks noChangeArrowheads="1"/>
              </p:cNvSpPr>
              <p:nvPr/>
            </p:nvSpPr>
            <p:spPr bwMode="auto">
              <a:xfrm>
                <a:off x="1868" y="2161"/>
                <a:ext cx="1116"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campaignCompleted</a:t>
                </a:r>
              </a:p>
              <a:p>
                <a:pPr algn="l" eaLnBrk="1" hangingPunct="1"/>
                <a:r>
                  <a:rPr lang="en-GB" sz="1200" b="0">
                    <a:solidFill>
                      <a:srgbClr val="000000"/>
                    </a:solidFill>
                    <a:latin typeface="Arial" charset="0"/>
                  </a:rPr>
                  <a:t>/prepareFinalStatement</a:t>
                </a:r>
                <a:endParaRPr lang="en-GB" sz="1200" b="0">
                  <a:latin typeface="Arial Unicode MS" pitchFamily="34" charset="-128"/>
                </a:endParaRPr>
              </a:p>
            </p:txBody>
          </p:sp>
          <p:grpSp>
            <p:nvGrpSpPr>
              <p:cNvPr id="5" name="Group 41"/>
              <p:cNvGrpSpPr>
                <a:grpSpLocks/>
              </p:cNvGrpSpPr>
              <p:nvPr/>
            </p:nvGrpSpPr>
            <p:grpSpPr bwMode="auto">
              <a:xfrm>
                <a:off x="1429" y="1798"/>
                <a:ext cx="967" cy="259"/>
                <a:chOff x="3670" y="1986"/>
                <a:chExt cx="967" cy="259"/>
              </a:xfrm>
            </p:grpSpPr>
            <p:sp>
              <p:nvSpPr>
                <p:cNvPr id="293930" name="AutoShape 42"/>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3931" name="Text Box 43"/>
                <p:cNvSpPr txBox="1">
                  <a:spLocks noChangeArrowheads="1"/>
                </p:cNvSpPr>
                <p:nvPr/>
              </p:nvSpPr>
              <p:spPr bwMode="auto">
                <a:xfrm>
                  <a:off x="3755" y="2019"/>
                  <a:ext cx="823"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Running Adverts</a:t>
                  </a:r>
                </a:p>
              </p:txBody>
            </p:sp>
          </p:grpSp>
          <p:grpSp>
            <p:nvGrpSpPr>
              <p:cNvPr id="6" name="Group 44"/>
              <p:cNvGrpSpPr>
                <a:grpSpLocks/>
              </p:cNvGrpSpPr>
              <p:nvPr/>
            </p:nvGrpSpPr>
            <p:grpSpPr bwMode="auto">
              <a:xfrm>
                <a:off x="3619" y="1798"/>
                <a:ext cx="967" cy="259"/>
                <a:chOff x="3670" y="1986"/>
                <a:chExt cx="967" cy="259"/>
              </a:xfrm>
            </p:grpSpPr>
            <p:sp>
              <p:nvSpPr>
                <p:cNvPr id="293933" name="AutoShape 45"/>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93934" name="Text Box 46"/>
                <p:cNvSpPr txBox="1">
                  <a:spLocks noChangeArrowheads="1"/>
                </p:cNvSpPr>
                <p:nvPr/>
              </p:nvSpPr>
              <p:spPr bwMode="auto">
                <a:xfrm>
                  <a:off x="3872" y="2019"/>
                  <a:ext cx="588"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Scheduling</a:t>
                  </a:r>
                </a:p>
              </p:txBody>
            </p:sp>
          </p:grpSp>
          <p:cxnSp>
            <p:nvCxnSpPr>
              <p:cNvPr id="293935" name="AutoShape 47"/>
              <p:cNvCxnSpPr>
                <a:cxnSpLocks noChangeShapeType="1"/>
                <a:stCxn id="293926" idx="3"/>
                <a:endCxn id="293933" idx="0"/>
              </p:cNvCxnSpPr>
              <p:nvPr/>
            </p:nvCxnSpPr>
            <p:spPr bwMode="auto">
              <a:xfrm>
                <a:off x="3541" y="1589"/>
                <a:ext cx="562" cy="209"/>
              </a:xfrm>
              <a:prstGeom prst="bentConnector2">
                <a:avLst/>
              </a:prstGeom>
              <a:noFill/>
              <a:ln w="9525">
                <a:solidFill>
                  <a:schemeClr val="tx1"/>
                </a:solidFill>
                <a:miter lim="800000"/>
                <a:headEnd/>
                <a:tailEnd type="arrow" w="lg" len="lg"/>
              </a:ln>
              <a:effectLst/>
            </p:spPr>
          </p:cxnSp>
          <p:cxnSp>
            <p:nvCxnSpPr>
              <p:cNvPr id="293936" name="AutoShape 48"/>
              <p:cNvCxnSpPr>
                <a:cxnSpLocks noChangeShapeType="1"/>
                <a:stCxn id="293933" idx="1"/>
                <a:endCxn id="293930" idx="3"/>
              </p:cNvCxnSpPr>
              <p:nvPr/>
            </p:nvCxnSpPr>
            <p:spPr bwMode="auto">
              <a:xfrm flipH="1">
                <a:off x="2396" y="1928"/>
                <a:ext cx="1223" cy="0"/>
              </a:xfrm>
              <a:prstGeom prst="straightConnector1">
                <a:avLst/>
              </a:prstGeom>
              <a:noFill/>
              <a:ln w="9525">
                <a:solidFill>
                  <a:schemeClr val="tx1"/>
                </a:solidFill>
                <a:round/>
                <a:headEnd/>
                <a:tailEnd type="arrow" w="lg" len="lg"/>
              </a:ln>
              <a:effectLst/>
            </p:spPr>
          </p:cxnSp>
          <p:cxnSp>
            <p:nvCxnSpPr>
              <p:cNvPr id="293937" name="AutoShape 49"/>
              <p:cNvCxnSpPr>
                <a:cxnSpLocks noChangeShapeType="1"/>
                <a:stCxn id="293930" idx="0"/>
                <a:endCxn id="293926" idx="1"/>
              </p:cNvCxnSpPr>
              <p:nvPr/>
            </p:nvCxnSpPr>
            <p:spPr bwMode="auto">
              <a:xfrm rot="16200000">
                <a:off x="2139" y="1363"/>
                <a:ext cx="209" cy="661"/>
              </a:xfrm>
              <a:prstGeom prst="bentConnector2">
                <a:avLst/>
              </a:prstGeom>
              <a:noFill/>
              <a:ln w="9525">
                <a:solidFill>
                  <a:schemeClr val="tx1"/>
                </a:solidFill>
                <a:miter lim="800000"/>
                <a:headEnd/>
                <a:tailEnd type="arrow" w="lg" len="lg"/>
              </a:ln>
              <a:effectLst/>
            </p:spPr>
          </p:cxnSp>
          <p:cxnSp>
            <p:nvCxnSpPr>
              <p:cNvPr id="293938" name="AutoShape 50"/>
              <p:cNvCxnSpPr>
                <a:cxnSpLocks noChangeShapeType="1"/>
                <a:stCxn id="293930" idx="2"/>
                <a:endCxn id="293943" idx="2"/>
              </p:cNvCxnSpPr>
              <p:nvPr/>
            </p:nvCxnSpPr>
            <p:spPr bwMode="auto">
              <a:xfrm rot="16200000" flipH="1">
                <a:off x="2652" y="1318"/>
                <a:ext cx="430" cy="1908"/>
              </a:xfrm>
              <a:prstGeom prst="bentConnector2">
                <a:avLst/>
              </a:prstGeom>
              <a:noFill/>
              <a:ln w="9525">
                <a:solidFill>
                  <a:schemeClr val="tx1"/>
                </a:solidFill>
                <a:miter lim="800000"/>
                <a:headEnd/>
                <a:tailEnd type="arrow" w="lg" len="lg"/>
              </a:ln>
              <a:effectLst/>
            </p:spPr>
          </p:cxnSp>
          <p:sp>
            <p:nvSpPr>
              <p:cNvPr id="293939" name="Text Box 51"/>
              <p:cNvSpPr txBox="1">
                <a:spLocks noChangeArrowheads="1"/>
              </p:cNvSpPr>
              <p:nvPr/>
            </p:nvSpPr>
            <p:spPr bwMode="auto">
              <a:xfrm>
                <a:off x="2610" y="1917"/>
                <a:ext cx="828" cy="17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confirmSchedule</a:t>
                </a:r>
                <a:endParaRPr lang="en-GB" sz="1200" b="0">
                  <a:latin typeface="Arial Unicode MS" pitchFamily="34" charset="-128"/>
                </a:endParaRPr>
              </a:p>
            </p:txBody>
          </p:sp>
          <p:sp>
            <p:nvSpPr>
              <p:cNvPr id="293940" name="Text Box 52"/>
              <p:cNvSpPr txBox="1">
                <a:spLocks noChangeArrowheads="1"/>
              </p:cNvSpPr>
              <p:nvPr/>
            </p:nvSpPr>
            <p:spPr bwMode="auto">
              <a:xfrm>
                <a:off x="1279" y="1301"/>
                <a:ext cx="838"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extendCampaign</a:t>
                </a:r>
              </a:p>
              <a:p>
                <a:pPr algn="l" eaLnBrk="1" hangingPunct="1"/>
                <a:r>
                  <a:rPr lang="en-GB" sz="1200" b="0">
                    <a:solidFill>
                      <a:srgbClr val="000000"/>
                    </a:solidFill>
                    <a:latin typeface="Arial" charset="0"/>
                  </a:rPr>
                  <a:t>/modify Budget</a:t>
                </a:r>
                <a:endParaRPr lang="en-GB" sz="1200" b="0">
                  <a:latin typeface="Arial Unicode MS" pitchFamily="34" charset="-128"/>
                </a:endParaRPr>
              </a:p>
            </p:txBody>
          </p:sp>
          <p:sp>
            <p:nvSpPr>
              <p:cNvPr id="293941" name="Text Box 53"/>
              <p:cNvSpPr txBox="1">
                <a:spLocks noChangeArrowheads="1"/>
              </p:cNvSpPr>
              <p:nvPr/>
            </p:nvSpPr>
            <p:spPr bwMode="auto">
              <a:xfrm>
                <a:off x="3683" y="1315"/>
                <a:ext cx="839"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advertsApproved</a:t>
                </a:r>
              </a:p>
              <a:p>
                <a:pPr algn="l" eaLnBrk="1" hangingPunct="1"/>
                <a:r>
                  <a:rPr lang="en-GB" sz="1200" b="0">
                    <a:solidFill>
                      <a:srgbClr val="000000"/>
                    </a:solidFill>
                    <a:latin typeface="Arial" charset="0"/>
                  </a:rPr>
                  <a:t>/authorize</a:t>
                </a:r>
                <a:endParaRPr lang="en-GB" sz="1200" b="0">
                  <a:latin typeface="Arial Unicode MS" pitchFamily="34" charset="-128"/>
                </a:endParaRPr>
              </a:p>
            </p:txBody>
          </p:sp>
          <p:grpSp>
            <p:nvGrpSpPr>
              <p:cNvPr id="7" name="Group 54"/>
              <p:cNvGrpSpPr>
                <a:grpSpLocks/>
              </p:cNvGrpSpPr>
              <p:nvPr/>
            </p:nvGrpSpPr>
            <p:grpSpPr bwMode="auto">
              <a:xfrm>
                <a:off x="3821" y="2421"/>
                <a:ext cx="132" cy="132"/>
                <a:chOff x="2269" y="3111"/>
                <a:chExt cx="132" cy="132"/>
              </a:xfrm>
            </p:grpSpPr>
            <p:sp>
              <p:nvSpPr>
                <p:cNvPr id="293943" name="Oval 55"/>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293944" name="Oval 56"/>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sp>
            <p:nvSpPr>
              <p:cNvPr id="293945" name="Oval 57"/>
              <p:cNvSpPr>
                <a:spLocks noChangeAspect="1" noChangeArrowheads="1"/>
              </p:cNvSpPr>
              <p:nvPr/>
            </p:nvSpPr>
            <p:spPr bwMode="auto">
              <a:xfrm>
                <a:off x="2251" y="123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cxnSp>
            <p:nvCxnSpPr>
              <p:cNvPr id="293946" name="AutoShape 58"/>
              <p:cNvCxnSpPr>
                <a:cxnSpLocks noChangeShapeType="1"/>
                <a:stCxn id="293945" idx="6"/>
                <a:endCxn id="293926" idx="0"/>
              </p:cNvCxnSpPr>
              <p:nvPr/>
            </p:nvCxnSpPr>
            <p:spPr bwMode="auto">
              <a:xfrm>
                <a:off x="2337" y="1274"/>
                <a:ext cx="721" cy="185"/>
              </a:xfrm>
              <a:prstGeom prst="bentConnector2">
                <a:avLst/>
              </a:prstGeom>
              <a:noFill/>
              <a:ln w="9525">
                <a:solidFill>
                  <a:schemeClr val="tx1"/>
                </a:solidFill>
                <a:miter lim="800000"/>
                <a:headEnd/>
                <a:tailEnd type="arrow" w="lg" len="lg"/>
              </a:ln>
              <a:effectLst/>
            </p:spPr>
          </p:cxnSp>
          <p:sp>
            <p:nvSpPr>
              <p:cNvPr id="293947" name="Line 59"/>
              <p:cNvSpPr>
                <a:spLocks noChangeShapeType="1"/>
              </p:cNvSpPr>
              <p:nvPr/>
            </p:nvSpPr>
            <p:spPr bwMode="auto">
              <a:xfrm>
                <a:off x="1160" y="1200"/>
                <a:ext cx="3792" cy="0"/>
              </a:xfrm>
              <a:prstGeom prst="line">
                <a:avLst/>
              </a:prstGeom>
              <a:noFill/>
              <a:ln w="9525">
                <a:solidFill>
                  <a:schemeClr val="tx1"/>
                </a:solidFill>
                <a:round/>
                <a:headEnd/>
                <a:tailEnd type="none" w="lg" len="lg"/>
              </a:ln>
              <a:effectLst/>
            </p:spPr>
            <p:txBody>
              <a:bodyPr/>
              <a:lstStyle/>
              <a:p>
                <a:endParaRPr lang="en-GB"/>
              </a:p>
            </p:txBody>
          </p:sp>
          <p:sp>
            <p:nvSpPr>
              <p:cNvPr id="293948" name="Text Box 60"/>
              <p:cNvSpPr txBox="1">
                <a:spLocks noChangeArrowheads="1"/>
              </p:cNvSpPr>
              <p:nvPr/>
            </p:nvSpPr>
            <p:spPr bwMode="auto">
              <a:xfrm>
                <a:off x="1174" y="1031"/>
                <a:ext cx="3753" cy="173"/>
              </a:xfrm>
              <a:prstGeom prst="rect">
                <a:avLst/>
              </a:prstGeom>
              <a:noFill/>
              <a:ln w="9525">
                <a:noFill/>
                <a:miter lim="800000"/>
                <a:headEnd/>
                <a:tailEnd type="none" w="lg" len="lg"/>
              </a:ln>
              <a:effectLst/>
            </p:spPr>
            <p:txBody>
              <a:bodyPr>
                <a:spAutoFit/>
              </a:bodyPr>
              <a:lstStyle/>
              <a:p>
                <a:pPr eaLnBrk="1" hangingPunct="1"/>
                <a:r>
                  <a:rPr lang="en-GB" sz="1200" b="0">
                    <a:latin typeface="Arial Unicode MS" pitchFamily="34" charset="-128"/>
                  </a:rPr>
                  <a:t>Active</a:t>
                </a:r>
              </a:p>
            </p:txBody>
          </p:sp>
        </p:grpSp>
        <p:sp>
          <p:nvSpPr>
            <p:cNvPr id="293949" name="Rectangle 61"/>
            <p:cNvSpPr>
              <a:spLocks noChangeArrowheads="1"/>
            </p:cNvSpPr>
            <p:nvPr/>
          </p:nvSpPr>
          <p:spPr bwMode="auto">
            <a:xfrm>
              <a:off x="2893" y="2799"/>
              <a:ext cx="1261" cy="115"/>
            </a:xfrm>
            <a:prstGeom prst="rect">
              <a:avLst/>
            </a:prstGeom>
            <a:noFill/>
            <a:ln w="9525">
              <a:noFill/>
              <a:miter lim="800000"/>
              <a:headEnd/>
              <a:tailEnd/>
            </a:ln>
          </p:spPr>
          <p:txBody>
            <a:bodyPr lIns="0" tIns="0" rIns="0" bIns="0">
              <a:spAutoFit/>
            </a:bodyPr>
            <a:lstStyle/>
            <a:p>
              <a:pPr eaLnBrk="1" hangingPunct="1"/>
              <a:r>
                <a:rPr lang="en-GB" sz="1200" b="0" i="1">
                  <a:solidFill>
                    <a:srgbClr val="000000"/>
                  </a:solidFill>
                  <a:latin typeface="Times New Roman" pitchFamily="18" charset="0"/>
                </a:rPr>
                <a:t>Decomposition compartment</a:t>
              </a:r>
              <a:endParaRPr lang="en-GB" sz="2400" b="0">
                <a:latin typeface="Times New Roman" pitchFamily="18" charset="0"/>
              </a:endParaRPr>
            </a:p>
          </p:txBody>
        </p:sp>
        <p:sp>
          <p:nvSpPr>
            <p:cNvPr id="293950" name="Line 62"/>
            <p:cNvSpPr>
              <a:spLocks noChangeShapeType="1"/>
            </p:cNvSpPr>
            <p:nvPr/>
          </p:nvSpPr>
          <p:spPr bwMode="auto">
            <a:xfrm flipH="1" flipV="1">
              <a:off x="3328" y="2176"/>
              <a:ext cx="224" cy="592"/>
            </a:xfrm>
            <a:prstGeom prst="line">
              <a:avLst/>
            </a:prstGeom>
            <a:noFill/>
            <a:ln w="9525">
              <a:solidFill>
                <a:schemeClr val="tx1"/>
              </a:solidFill>
              <a:prstDash val="dash"/>
              <a:round/>
              <a:headEnd/>
              <a:tailEnd type="stealth" w="lg" len="lg"/>
            </a:ln>
            <a:effectLst/>
          </p:spPr>
          <p:txBody>
            <a:bodyPr/>
            <a:lstStyle/>
            <a:p>
              <a:endParaRPr lang="en-GB"/>
            </a:p>
          </p:txBody>
        </p:sp>
      </p:grpSp>
      <p:sp>
        <p:nvSpPr>
          <p:cNvPr id="293951" name="Freeform 63"/>
          <p:cNvSpPr>
            <a:spLocks/>
          </p:cNvSpPr>
          <p:nvPr/>
        </p:nvSpPr>
        <p:spPr bwMode="auto">
          <a:xfrm>
            <a:off x="4600575" y="2293938"/>
            <a:ext cx="1757363" cy="1117600"/>
          </a:xfrm>
          <a:custGeom>
            <a:avLst/>
            <a:gdLst/>
            <a:ahLst/>
            <a:cxnLst>
              <a:cxn ang="0">
                <a:pos x="1107" y="0"/>
              </a:cxn>
              <a:cxn ang="0">
                <a:pos x="677" y="566"/>
              </a:cxn>
              <a:cxn ang="0">
                <a:pos x="0" y="704"/>
              </a:cxn>
            </a:cxnLst>
            <a:rect l="0" t="0" r="r" b="b"/>
            <a:pathLst>
              <a:path w="1107" h="704">
                <a:moveTo>
                  <a:pt x="1107" y="0"/>
                </a:moveTo>
                <a:cubicBezTo>
                  <a:pt x="984" y="224"/>
                  <a:pt x="861" y="449"/>
                  <a:pt x="677" y="566"/>
                </a:cubicBezTo>
                <a:cubicBezTo>
                  <a:pt x="493" y="683"/>
                  <a:pt x="246" y="693"/>
                  <a:pt x="0" y="704"/>
                </a:cubicBezTo>
              </a:path>
            </a:pathLst>
          </a:custGeom>
          <a:noFill/>
          <a:ln w="25400" cap="flat" cmpd="sng">
            <a:solidFill>
              <a:srgbClr val="FF0000"/>
            </a:solidFill>
            <a:prstDash val="solid"/>
            <a:round/>
            <a:headEnd type="none" w="med" len="med"/>
            <a:tailEnd type="arrow"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46" name="Slide Number Placeholder 5"/>
          <p:cNvSpPr>
            <a:spLocks noGrp="1"/>
          </p:cNvSpPr>
          <p:nvPr>
            <p:ph type="sldNum" sz="quarter" idx="4294967295"/>
          </p:nvPr>
        </p:nvSpPr>
        <p:spPr>
          <a:xfrm>
            <a:off x="6553200" y="6248400"/>
            <a:ext cx="1905000" cy="457200"/>
          </a:xfrm>
          <a:prstGeom prst="rect">
            <a:avLst/>
          </a:prstGeom>
        </p:spPr>
        <p:txBody>
          <a:bodyPr/>
          <a:lstStyle/>
          <a:p>
            <a:fld id="{8A8364AE-1669-4E81-A393-963C999027B2}" type="slidenum">
              <a:rPr lang="en-GB"/>
              <a:pPr/>
              <a:t>12</a:t>
            </a:fld>
            <a:endParaRPr lang="en-GB"/>
          </a:p>
        </p:txBody>
      </p:sp>
      <p:sp>
        <p:nvSpPr>
          <p:cNvPr id="303106" name="Rectangle 2"/>
          <p:cNvSpPr>
            <a:spLocks noGrp="1" noChangeArrowheads="1"/>
          </p:cNvSpPr>
          <p:nvPr>
            <p:ph type="title"/>
          </p:nvPr>
        </p:nvSpPr>
        <p:spPr/>
        <p:txBody>
          <a:bodyPr/>
          <a:lstStyle/>
          <a:p>
            <a:r>
              <a:rPr lang="en-US"/>
              <a:t>Synchronized </a:t>
            </a:r>
            <a:r>
              <a:rPr lang="en-GB"/>
              <a:t>C</a:t>
            </a:r>
            <a:r>
              <a:rPr lang="en-US"/>
              <a:t>oncurrent </a:t>
            </a:r>
            <a:r>
              <a:rPr lang="en-GB"/>
              <a:t>T</a:t>
            </a:r>
            <a:r>
              <a:rPr lang="en-US"/>
              <a:t>hreads.  </a:t>
            </a:r>
          </a:p>
        </p:txBody>
      </p:sp>
      <p:sp>
        <p:nvSpPr>
          <p:cNvPr id="303107" name="Rectangle 3"/>
          <p:cNvSpPr>
            <a:spLocks noGrp="1" noChangeArrowheads="1"/>
          </p:cNvSpPr>
          <p:nvPr>
            <p:ph type="body" idx="1"/>
          </p:nvPr>
        </p:nvSpPr>
        <p:spPr>
          <a:xfrm>
            <a:off x="338138" y="2181225"/>
            <a:ext cx="8120062" cy="2009775"/>
          </a:xfrm>
          <a:solidFill>
            <a:schemeClr val="bg1"/>
          </a:solidFill>
        </p:spPr>
        <p:txBody>
          <a:bodyPr/>
          <a:lstStyle/>
          <a:p>
            <a:endParaRPr lang="en-US"/>
          </a:p>
        </p:txBody>
      </p:sp>
      <p:sp>
        <p:nvSpPr>
          <p:cNvPr id="303153" name="Text Box 49"/>
          <p:cNvSpPr txBox="1">
            <a:spLocks noChangeArrowheads="1"/>
          </p:cNvSpPr>
          <p:nvPr/>
        </p:nvSpPr>
        <p:spPr bwMode="auto">
          <a:xfrm>
            <a:off x="1287463" y="4410075"/>
            <a:ext cx="6948487" cy="1558925"/>
          </a:xfrm>
          <a:prstGeom prst="rect">
            <a:avLst/>
          </a:prstGeom>
          <a:noFill/>
          <a:ln w="9525">
            <a:noFill/>
            <a:miter lim="800000"/>
            <a:headEnd/>
            <a:tailEnd/>
          </a:ln>
          <a:effectLst/>
        </p:spPr>
        <p:txBody>
          <a:bodyPr>
            <a:spAutoFit/>
          </a:bodyPr>
          <a:lstStyle/>
          <a:p>
            <a:pPr algn="l">
              <a:buFontTx/>
              <a:buChar char="•"/>
            </a:pPr>
            <a:r>
              <a:rPr lang="en-GB" sz="1600">
                <a:cs typeface="Times New Roman" pitchFamily="18" charset="0"/>
              </a:rPr>
              <a:t>Explicitly showing how an event triggering a transition to a state with nested concurrent states causes specific concurrent substates to be entered.</a:t>
            </a:r>
          </a:p>
          <a:p>
            <a:pPr algn="l">
              <a:buFontTx/>
              <a:buChar char="•"/>
            </a:pPr>
            <a:endParaRPr lang="en-GB" sz="1600">
              <a:cs typeface="Times New Roman" pitchFamily="18" charset="0"/>
            </a:endParaRPr>
          </a:p>
          <a:p>
            <a:pPr algn="l">
              <a:buFontTx/>
              <a:buChar char="•"/>
            </a:pPr>
            <a:r>
              <a:rPr lang="en-GB" sz="1600">
                <a:cs typeface="Times New Roman" pitchFamily="18" charset="0"/>
              </a:rPr>
              <a:t>Shows that the composite state is not exited until both concurrent nested state machines are exited.</a:t>
            </a:r>
            <a:endParaRPr lang="en-US" sz="1600"/>
          </a:p>
        </p:txBody>
      </p:sp>
      <p:grpSp>
        <p:nvGrpSpPr>
          <p:cNvPr id="2" name="Group 51"/>
          <p:cNvGrpSpPr>
            <a:grpSpLocks/>
          </p:cNvGrpSpPr>
          <p:nvPr/>
        </p:nvGrpSpPr>
        <p:grpSpPr bwMode="auto">
          <a:xfrm>
            <a:off x="1511300" y="2595563"/>
            <a:ext cx="5511800" cy="1531937"/>
            <a:chOff x="952" y="1635"/>
            <a:chExt cx="3472" cy="965"/>
          </a:xfrm>
        </p:grpSpPr>
        <p:sp>
          <p:nvSpPr>
            <p:cNvPr id="303156" name="Rectangle 52"/>
            <p:cNvSpPr>
              <a:spLocks noChangeArrowheads="1"/>
            </p:cNvSpPr>
            <p:nvPr/>
          </p:nvSpPr>
          <p:spPr bwMode="auto">
            <a:xfrm>
              <a:off x="1375" y="2449"/>
              <a:ext cx="1026" cy="151"/>
            </a:xfrm>
            <a:prstGeom prst="rect">
              <a:avLst/>
            </a:prstGeom>
            <a:noFill/>
            <a:ln w="9525">
              <a:noFill/>
              <a:miter lim="800000"/>
              <a:headEnd/>
              <a:tailEnd/>
            </a:ln>
          </p:spPr>
          <p:txBody>
            <a:bodyPr/>
            <a:lstStyle/>
            <a:p>
              <a:endParaRPr lang="en-GB"/>
            </a:p>
          </p:txBody>
        </p:sp>
        <p:sp>
          <p:nvSpPr>
            <p:cNvPr id="303157" name="Rectangle 53"/>
            <p:cNvSpPr>
              <a:spLocks noChangeArrowheads="1"/>
            </p:cNvSpPr>
            <p:nvPr/>
          </p:nvSpPr>
          <p:spPr bwMode="auto">
            <a:xfrm>
              <a:off x="1474" y="2389"/>
              <a:ext cx="848" cy="150"/>
            </a:xfrm>
            <a:prstGeom prst="rect">
              <a:avLst/>
            </a:prstGeom>
            <a:noFill/>
            <a:ln w="9525">
              <a:noFill/>
              <a:miter lim="800000"/>
              <a:headEnd/>
              <a:tailEnd/>
            </a:ln>
          </p:spPr>
          <p:txBody>
            <a:bodyPr/>
            <a:lstStyle/>
            <a:p>
              <a:endParaRPr lang="en-GB"/>
            </a:p>
          </p:txBody>
        </p:sp>
        <p:sp>
          <p:nvSpPr>
            <p:cNvPr id="303158" name="Rectangle 54"/>
            <p:cNvSpPr>
              <a:spLocks noChangeArrowheads="1"/>
            </p:cNvSpPr>
            <p:nvPr/>
          </p:nvSpPr>
          <p:spPr bwMode="auto">
            <a:xfrm>
              <a:off x="1408" y="1635"/>
              <a:ext cx="187" cy="115"/>
            </a:xfrm>
            <a:prstGeom prst="rect">
              <a:avLst/>
            </a:prstGeom>
            <a:noFill/>
            <a:ln w="9525">
              <a:noFill/>
              <a:miter lim="800000"/>
              <a:headEnd/>
              <a:tailEnd/>
            </a:ln>
          </p:spPr>
          <p:txBody>
            <a:bodyPr wrap="none" lIns="0" tIns="0" rIns="0" bIns="0">
              <a:spAutoFit/>
            </a:bodyPr>
            <a:lstStyle/>
            <a:p>
              <a:pPr eaLnBrk="1" hangingPunct="1"/>
              <a:r>
                <a:rPr lang="en-GB" sz="1200" b="0" i="1">
                  <a:solidFill>
                    <a:srgbClr val="000000"/>
                  </a:solidFill>
                  <a:latin typeface="Times New Roman" pitchFamily="18" charset="0"/>
                </a:rPr>
                <a:t>Fork</a:t>
              </a:r>
              <a:endParaRPr lang="en-GB" sz="1200" b="0">
                <a:latin typeface="Times New Roman" pitchFamily="18" charset="0"/>
              </a:endParaRPr>
            </a:p>
          </p:txBody>
        </p:sp>
        <p:sp>
          <p:nvSpPr>
            <p:cNvPr id="303159" name="Rectangle 55"/>
            <p:cNvSpPr>
              <a:spLocks noChangeArrowheads="1"/>
            </p:cNvSpPr>
            <p:nvPr/>
          </p:nvSpPr>
          <p:spPr bwMode="auto">
            <a:xfrm>
              <a:off x="2227" y="2443"/>
              <a:ext cx="18" cy="86"/>
            </a:xfrm>
            <a:prstGeom prst="rect">
              <a:avLst/>
            </a:prstGeom>
            <a:noFill/>
            <a:ln w="9525">
              <a:noFill/>
              <a:miter lim="800000"/>
              <a:headEnd/>
              <a:tailEnd/>
            </a:ln>
          </p:spPr>
          <p:txBody>
            <a:bodyPr wrap="none" lIns="0" tIns="0" rIns="0" bIns="0">
              <a:spAutoFit/>
            </a:bodyPr>
            <a:lstStyle/>
            <a:p>
              <a:pPr eaLnBrk="1" hangingPunct="1"/>
              <a:r>
                <a:rPr lang="en-GB" sz="900" b="0" i="1">
                  <a:solidFill>
                    <a:srgbClr val="000000"/>
                  </a:solidFill>
                  <a:latin typeface="Times New Roman" pitchFamily="18" charset="0"/>
                </a:rPr>
                <a:t> </a:t>
              </a:r>
              <a:endParaRPr lang="en-GB" sz="2400" b="0">
                <a:latin typeface="Times New Roman" pitchFamily="18" charset="0"/>
              </a:endParaRPr>
            </a:p>
          </p:txBody>
        </p:sp>
        <p:sp>
          <p:nvSpPr>
            <p:cNvPr id="303160" name="Rectangle 56"/>
            <p:cNvSpPr>
              <a:spLocks noChangeArrowheads="1"/>
            </p:cNvSpPr>
            <p:nvPr/>
          </p:nvSpPr>
          <p:spPr bwMode="auto">
            <a:xfrm>
              <a:off x="2230" y="2419"/>
              <a:ext cx="72" cy="114"/>
            </a:xfrm>
            <a:prstGeom prst="rect">
              <a:avLst/>
            </a:prstGeom>
            <a:noFill/>
            <a:ln w="9525">
              <a:noFill/>
              <a:miter lim="800000"/>
              <a:headEnd/>
              <a:tailEnd/>
            </a:ln>
          </p:spPr>
          <p:txBody>
            <a:bodyPr/>
            <a:lstStyle/>
            <a:p>
              <a:endParaRPr lang="en-GB"/>
            </a:p>
          </p:txBody>
        </p:sp>
        <p:sp>
          <p:nvSpPr>
            <p:cNvPr id="303161" name="Rectangle 57"/>
            <p:cNvSpPr>
              <a:spLocks noChangeArrowheads="1"/>
            </p:cNvSpPr>
            <p:nvPr/>
          </p:nvSpPr>
          <p:spPr bwMode="auto">
            <a:xfrm>
              <a:off x="2285" y="2437"/>
              <a:ext cx="20" cy="86"/>
            </a:xfrm>
            <a:prstGeom prst="rect">
              <a:avLst/>
            </a:prstGeom>
            <a:noFill/>
            <a:ln w="9525">
              <a:noFill/>
              <a:miter lim="800000"/>
              <a:headEnd/>
              <a:tailEnd/>
            </a:ln>
          </p:spPr>
          <p:txBody>
            <a:bodyPr wrap="none" lIns="0" tIns="0" rIns="0" bIns="0">
              <a:spAutoFit/>
            </a:bodyPr>
            <a:lstStyle/>
            <a:p>
              <a:pPr eaLnBrk="1" hangingPunct="1"/>
              <a:r>
                <a:rPr lang="en-GB" sz="900" b="0">
                  <a:solidFill>
                    <a:srgbClr val="000000"/>
                  </a:solidFill>
                  <a:latin typeface="Arial" charset="0"/>
                </a:rPr>
                <a:t> </a:t>
              </a:r>
              <a:endParaRPr lang="en-GB" sz="2400" b="0">
                <a:latin typeface="Times New Roman" pitchFamily="18" charset="0"/>
              </a:endParaRPr>
            </a:p>
          </p:txBody>
        </p:sp>
        <p:sp>
          <p:nvSpPr>
            <p:cNvPr id="303162" name="Rectangle 58"/>
            <p:cNvSpPr>
              <a:spLocks noChangeArrowheads="1"/>
            </p:cNvSpPr>
            <p:nvPr/>
          </p:nvSpPr>
          <p:spPr bwMode="auto">
            <a:xfrm>
              <a:off x="2311" y="2419"/>
              <a:ext cx="27" cy="115"/>
            </a:xfrm>
            <a:prstGeom prst="rect">
              <a:avLst/>
            </a:prstGeom>
            <a:noFill/>
            <a:ln w="9525">
              <a:noFill/>
              <a:miter lim="800000"/>
              <a:headEnd/>
              <a:tailEnd/>
            </a:ln>
          </p:spPr>
          <p:txBody>
            <a:bodyPr wrap="none" lIns="0" tIns="0" rIns="0" bIns="0">
              <a:spAutoFit/>
            </a:bodyPr>
            <a:lstStyle/>
            <a:p>
              <a:pPr eaLnBrk="1" hangingPunct="1"/>
              <a:r>
                <a:rPr lang="en-GB" sz="1200" b="0">
                  <a:solidFill>
                    <a:srgbClr val="000000"/>
                  </a:solidFill>
                  <a:latin typeface="Arial" charset="0"/>
                </a:rPr>
                <a:t> </a:t>
              </a:r>
              <a:endParaRPr lang="en-GB" sz="2400" b="0">
                <a:latin typeface="Times New Roman" pitchFamily="18" charset="0"/>
              </a:endParaRPr>
            </a:p>
          </p:txBody>
        </p:sp>
        <p:sp>
          <p:nvSpPr>
            <p:cNvPr id="303163" name="AutoShape 59"/>
            <p:cNvSpPr>
              <a:spLocks noChangeArrowheads="1"/>
            </p:cNvSpPr>
            <p:nvPr/>
          </p:nvSpPr>
          <p:spPr bwMode="auto">
            <a:xfrm>
              <a:off x="2168" y="1848"/>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03164" name="AutoShape 60"/>
            <p:cNvSpPr>
              <a:spLocks noChangeArrowheads="1"/>
            </p:cNvSpPr>
            <p:nvPr/>
          </p:nvSpPr>
          <p:spPr bwMode="auto">
            <a:xfrm>
              <a:off x="2952" y="1847"/>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cxnSp>
          <p:nvCxnSpPr>
            <p:cNvPr id="303165" name="AutoShape 61"/>
            <p:cNvCxnSpPr>
              <a:cxnSpLocks noChangeShapeType="1"/>
              <a:stCxn id="303163" idx="3"/>
              <a:endCxn id="303164" idx="1"/>
            </p:cNvCxnSpPr>
            <p:nvPr/>
          </p:nvCxnSpPr>
          <p:spPr bwMode="auto">
            <a:xfrm flipV="1">
              <a:off x="2488" y="1915"/>
              <a:ext cx="464" cy="1"/>
            </a:xfrm>
            <a:prstGeom prst="straightConnector1">
              <a:avLst/>
            </a:prstGeom>
            <a:noFill/>
            <a:ln w="9525">
              <a:solidFill>
                <a:schemeClr val="tx1"/>
              </a:solidFill>
              <a:round/>
              <a:headEnd/>
              <a:tailEnd type="arrow" w="med" len="med"/>
            </a:ln>
            <a:effectLst/>
          </p:spPr>
        </p:cxnSp>
        <p:sp>
          <p:nvSpPr>
            <p:cNvPr id="303166" name="AutoShape 62"/>
            <p:cNvSpPr>
              <a:spLocks noChangeArrowheads="1"/>
            </p:cNvSpPr>
            <p:nvPr/>
          </p:nvSpPr>
          <p:spPr bwMode="auto">
            <a:xfrm>
              <a:off x="2160" y="2224"/>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03167" name="AutoShape 63"/>
            <p:cNvSpPr>
              <a:spLocks noChangeArrowheads="1"/>
            </p:cNvSpPr>
            <p:nvPr/>
          </p:nvSpPr>
          <p:spPr bwMode="auto">
            <a:xfrm>
              <a:off x="2944" y="2223"/>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cxnSp>
          <p:nvCxnSpPr>
            <p:cNvPr id="303168" name="AutoShape 64"/>
            <p:cNvCxnSpPr>
              <a:cxnSpLocks noChangeShapeType="1"/>
              <a:stCxn id="303166" idx="3"/>
              <a:endCxn id="303167" idx="1"/>
            </p:cNvCxnSpPr>
            <p:nvPr/>
          </p:nvCxnSpPr>
          <p:spPr bwMode="auto">
            <a:xfrm flipV="1">
              <a:off x="2480" y="2291"/>
              <a:ext cx="464" cy="1"/>
            </a:xfrm>
            <a:prstGeom prst="straightConnector1">
              <a:avLst/>
            </a:prstGeom>
            <a:noFill/>
            <a:ln w="9525">
              <a:solidFill>
                <a:schemeClr val="tx1"/>
              </a:solidFill>
              <a:round/>
              <a:headEnd/>
              <a:tailEnd type="arrow" w="med" len="med"/>
            </a:ln>
            <a:effectLst/>
          </p:spPr>
        </p:cxnSp>
        <p:sp>
          <p:nvSpPr>
            <p:cNvPr id="303169" name="AutoShape 65"/>
            <p:cNvSpPr>
              <a:spLocks noChangeArrowheads="1"/>
            </p:cNvSpPr>
            <p:nvPr/>
          </p:nvSpPr>
          <p:spPr bwMode="auto">
            <a:xfrm>
              <a:off x="952" y="2064"/>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grpSp>
          <p:nvGrpSpPr>
            <p:cNvPr id="3" name="Group 66"/>
            <p:cNvGrpSpPr>
              <a:grpSpLocks/>
            </p:cNvGrpSpPr>
            <p:nvPr/>
          </p:nvGrpSpPr>
          <p:grpSpPr bwMode="auto">
            <a:xfrm>
              <a:off x="1712" y="2016"/>
              <a:ext cx="0" cy="256"/>
              <a:chOff x="2016" y="632"/>
              <a:chExt cx="0" cy="256"/>
            </a:xfrm>
          </p:grpSpPr>
          <p:sp>
            <p:nvSpPr>
              <p:cNvPr id="303171" name="Line 67"/>
              <p:cNvSpPr>
                <a:spLocks noChangeShapeType="1"/>
              </p:cNvSpPr>
              <p:nvPr/>
            </p:nvSpPr>
            <p:spPr bwMode="auto">
              <a:xfrm>
                <a:off x="2016" y="632"/>
                <a:ext cx="0" cy="128"/>
              </a:xfrm>
              <a:prstGeom prst="line">
                <a:avLst/>
              </a:prstGeom>
              <a:noFill/>
              <a:ln w="38100">
                <a:solidFill>
                  <a:schemeClr val="tx1"/>
                </a:solidFill>
                <a:round/>
                <a:headEnd/>
                <a:tailEnd/>
              </a:ln>
              <a:effectLst/>
            </p:spPr>
            <p:txBody>
              <a:bodyPr wrap="none" anchor="ctr"/>
              <a:lstStyle/>
              <a:p>
                <a:endParaRPr lang="en-GB"/>
              </a:p>
            </p:txBody>
          </p:sp>
          <p:sp>
            <p:nvSpPr>
              <p:cNvPr id="303172" name="Line 68"/>
              <p:cNvSpPr>
                <a:spLocks noChangeShapeType="1"/>
              </p:cNvSpPr>
              <p:nvPr/>
            </p:nvSpPr>
            <p:spPr bwMode="auto">
              <a:xfrm>
                <a:off x="2016" y="760"/>
                <a:ext cx="0" cy="128"/>
              </a:xfrm>
              <a:prstGeom prst="line">
                <a:avLst/>
              </a:prstGeom>
              <a:noFill/>
              <a:ln w="38100">
                <a:solidFill>
                  <a:schemeClr val="tx1"/>
                </a:solidFill>
                <a:round/>
                <a:headEnd/>
                <a:tailEnd/>
              </a:ln>
              <a:effectLst/>
            </p:spPr>
            <p:txBody>
              <a:bodyPr wrap="none" anchor="ctr"/>
              <a:lstStyle/>
              <a:p>
                <a:endParaRPr lang="en-GB"/>
              </a:p>
            </p:txBody>
          </p:sp>
        </p:grpSp>
        <p:cxnSp>
          <p:nvCxnSpPr>
            <p:cNvPr id="303173" name="AutoShape 69"/>
            <p:cNvCxnSpPr>
              <a:cxnSpLocks noChangeShapeType="1"/>
              <a:stCxn id="303169" idx="3"/>
            </p:cNvCxnSpPr>
            <p:nvPr/>
          </p:nvCxnSpPr>
          <p:spPr bwMode="auto">
            <a:xfrm>
              <a:off x="1272" y="2132"/>
              <a:ext cx="440" cy="4"/>
            </a:xfrm>
            <a:prstGeom prst="straightConnector1">
              <a:avLst/>
            </a:prstGeom>
            <a:noFill/>
            <a:ln w="9525">
              <a:solidFill>
                <a:schemeClr val="tx1"/>
              </a:solidFill>
              <a:round/>
              <a:headEnd/>
              <a:tailEnd type="arrow" w="med" len="med"/>
            </a:ln>
            <a:effectLst/>
          </p:spPr>
        </p:cxnSp>
        <p:sp>
          <p:nvSpPr>
            <p:cNvPr id="303174" name="AutoShape 70"/>
            <p:cNvSpPr>
              <a:spLocks noChangeArrowheads="1"/>
            </p:cNvSpPr>
            <p:nvPr/>
          </p:nvSpPr>
          <p:spPr bwMode="auto">
            <a:xfrm>
              <a:off x="2024" y="1736"/>
              <a:ext cx="1416" cy="712"/>
            </a:xfrm>
            <a:prstGeom prst="roundRect">
              <a:avLst>
                <a:gd name="adj" fmla="val 16667"/>
              </a:avLst>
            </a:prstGeom>
            <a:noFill/>
            <a:ln w="9525">
              <a:solidFill>
                <a:schemeClr val="tx1"/>
              </a:solidFill>
              <a:round/>
              <a:headEnd/>
              <a:tailEnd/>
            </a:ln>
            <a:effectLst/>
          </p:spPr>
          <p:txBody>
            <a:bodyPr wrap="none" anchor="ctr"/>
            <a:lstStyle/>
            <a:p>
              <a:endParaRPr lang="en-GB"/>
            </a:p>
          </p:txBody>
        </p:sp>
        <p:cxnSp>
          <p:nvCxnSpPr>
            <p:cNvPr id="303175" name="AutoShape 71"/>
            <p:cNvCxnSpPr>
              <a:cxnSpLocks noChangeShapeType="1"/>
              <a:stCxn id="303174" idx="1"/>
              <a:endCxn id="303174" idx="3"/>
            </p:cNvCxnSpPr>
            <p:nvPr/>
          </p:nvCxnSpPr>
          <p:spPr bwMode="auto">
            <a:xfrm>
              <a:off x="2024" y="2092"/>
              <a:ext cx="1416" cy="0"/>
            </a:xfrm>
            <a:prstGeom prst="straightConnector1">
              <a:avLst/>
            </a:prstGeom>
            <a:noFill/>
            <a:ln w="9525">
              <a:solidFill>
                <a:schemeClr val="tx1"/>
              </a:solidFill>
              <a:prstDash val="dash"/>
              <a:round/>
              <a:headEnd/>
              <a:tailEnd/>
            </a:ln>
            <a:effectLst/>
          </p:spPr>
        </p:cxnSp>
        <p:sp>
          <p:nvSpPr>
            <p:cNvPr id="303176" name="AutoShape 72"/>
            <p:cNvSpPr>
              <a:spLocks noChangeArrowheads="1"/>
            </p:cNvSpPr>
            <p:nvPr/>
          </p:nvSpPr>
          <p:spPr bwMode="auto">
            <a:xfrm flipH="1">
              <a:off x="4104" y="2072"/>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grpSp>
          <p:nvGrpSpPr>
            <p:cNvPr id="4" name="Group 73"/>
            <p:cNvGrpSpPr>
              <a:grpSpLocks/>
            </p:cNvGrpSpPr>
            <p:nvPr/>
          </p:nvGrpSpPr>
          <p:grpSpPr bwMode="auto">
            <a:xfrm flipH="1">
              <a:off x="3664" y="2016"/>
              <a:ext cx="0" cy="256"/>
              <a:chOff x="2016" y="632"/>
              <a:chExt cx="0" cy="256"/>
            </a:xfrm>
          </p:grpSpPr>
          <p:sp>
            <p:nvSpPr>
              <p:cNvPr id="303178" name="Line 74"/>
              <p:cNvSpPr>
                <a:spLocks noChangeShapeType="1"/>
              </p:cNvSpPr>
              <p:nvPr/>
            </p:nvSpPr>
            <p:spPr bwMode="auto">
              <a:xfrm>
                <a:off x="2016" y="632"/>
                <a:ext cx="0" cy="128"/>
              </a:xfrm>
              <a:prstGeom prst="line">
                <a:avLst/>
              </a:prstGeom>
              <a:noFill/>
              <a:ln w="38100">
                <a:solidFill>
                  <a:schemeClr val="tx1"/>
                </a:solidFill>
                <a:round/>
                <a:headEnd/>
                <a:tailEnd/>
              </a:ln>
              <a:effectLst/>
            </p:spPr>
            <p:txBody>
              <a:bodyPr wrap="none" anchor="ctr"/>
              <a:lstStyle/>
              <a:p>
                <a:endParaRPr lang="en-GB"/>
              </a:p>
            </p:txBody>
          </p:sp>
          <p:sp>
            <p:nvSpPr>
              <p:cNvPr id="303179" name="Line 75"/>
              <p:cNvSpPr>
                <a:spLocks noChangeShapeType="1"/>
              </p:cNvSpPr>
              <p:nvPr/>
            </p:nvSpPr>
            <p:spPr bwMode="auto">
              <a:xfrm>
                <a:off x="2016" y="760"/>
                <a:ext cx="0" cy="128"/>
              </a:xfrm>
              <a:prstGeom prst="line">
                <a:avLst/>
              </a:prstGeom>
              <a:noFill/>
              <a:ln w="38100">
                <a:solidFill>
                  <a:schemeClr val="tx1"/>
                </a:solidFill>
                <a:round/>
                <a:headEnd/>
                <a:tailEnd/>
              </a:ln>
              <a:effectLst/>
            </p:spPr>
            <p:txBody>
              <a:bodyPr wrap="none" anchor="ctr"/>
              <a:lstStyle/>
              <a:p>
                <a:endParaRPr lang="en-GB"/>
              </a:p>
            </p:txBody>
          </p:sp>
        </p:grpSp>
        <p:cxnSp>
          <p:nvCxnSpPr>
            <p:cNvPr id="303180" name="AutoShape 76"/>
            <p:cNvCxnSpPr>
              <a:cxnSpLocks noChangeShapeType="1"/>
            </p:cNvCxnSpPr>
            <p:nvPr/>
          </p:nvCxnSpPr>
          <p:spPr bwMode="auto">
            <a:xfrm flipH="1">
              <a:off x="3664" y="2139"/>
              <a:ext cx="440" cy="1"/>
            </a:xfrm>
            <a:prstGeom prst="straightConnector1">
              <a:avLst/>
            </a:prstGeom>
            <a:noFill/>
            <a:ln w="9525">
              <a:solidFill>
                <a:schemeClr val="tx1"/>
              </a:solidFill>
              <a:round/>
              <a:headEnd type="arrow" w="med" len="med"/>
              <a:tailEnd/>
            </a:ln>
            <a:effectLst/>
          </p:spPr>
        </p:cxnSp>
        <p:sp>
          <p:nvSpPr>
            <p:cNvPr id="303181" name="Line 77"/>
            <p:cNvSpPr>
              <a:spLocks noChangeShapeType="1"/>
            </p:cNvSpPr>
            <p:nvPr/>
          </p:nvSpPr>
          <p:spPr bwMode="auto">
            <a:xfrm>
              <a:off x="1708" y="2072"/>
              <a:ext cx="1" cy="11"/>
            </a:xfrm>
            <a:prstGeom prst="line">
              <a:avLst/>
            </a:prstGeom>
            <a:noFill/>
            <a:ln w="9525">
              <a:solidFill>
                <a:schemeClr val="tx1"/>
              </a:solidFill>
              <a:round/>
              <a:headEnd/>
              <a:tailEnd/>
            </a:ln>
            <a:effectLst/>
          </p:spPr>
          <p:txBody>
            <a:bodyPr wrap="none" anchor="ctr"/>
            <a:lstStyle/>
            <a:p>
              <a:endParaRPr lang="en-GB"/>
            </a:p>
          </p:txBody>
        </p:sp>
        <p:sp>
          <p:nvSpPr>
            <p:cNvPr id="303182" name="Line 78"/>
            <p:cNvSpPr>
              <a:spLocks noChangeShapeType="1"/>
            </p:cNvSpPr>
            <p:nvPr/>
          </p:nvSpPr>
          <p:spPr bwMode="auto">
            <a:xfrm>
              <a:off x="1714" y="2201"/>
              <a:ext cx="1" cy="11"/>
            </a:xfrm>
            <a:prstGeom prst="line">
              <a:avLst/>
            </a:prstGeom>
            <a:noFill/>
            <a:ln w="9525">
              <a:solidFill>
                <a:schemeClr val="tx1"/>
              </a:solidFill>
              <a:round/>
              <a:headEnd/>
              <a:tailEnd/>
            </a:ln>
            <a:effectLst/>
          </p:spPr>
          <p:txBody>
            <a:bodyPr wrap="none" anchor="ctr"/>
            <a:lstStyle/>
            <a:p>
              <a:endParaRPr lang="en-GB"/>
            </a:p>
          </p:txBody>
        </p:sp>
        <p:cxnSp>
          <p:nvCxnSpPr>
            <p:cNvPr id="303183" name="AutoShape 79"/>
            <p:cNvCxnSpPr>
              <a:cxnSpLocks noChangeShapeType="1"/>
              <a:stCxn id="303181" idx="1"/>
              <a:endCxn id="303163" idx="1"/>
            </p:cNvCxnSpPr>
            <p:nvPr/>
          </p:nvCxnSpPr>
          <p:spPr bwMode="auto">
            <a:xfrm flipV="1">
              <a:off x="1709" y="1916"/>
              <a:ext cx="459" cy="167"/>
            </a:xfrm>
            <a:prstGeom prst="straightConnector1">
              <a:avLst/>
            </a:prstGeom>
            <a:noFill/>
            <a:ln w="9525">
              <a:solidFill>
                <a:schemeClr val="tx1"/>
              </a:solidFill>
              <a:round/>
              <a:headEnd/>
              <a:tailEnd type="arrow" w="med" len="med"/>
            </a:ln>
            <a:effectLst/>
          </p:spPr>
        </p:cxnSp>
        <p:cxnSp>
          <p:nvCxnSpPr>
            <p:cNvPr id="303184" name="AutoShape 80"/>
            <p:cNvCxnSpPr>
              <a:cxnSpLocks noChangeShapeType="1"/>
              <a:stCxn id="303182" idx="0"/>
              <a:endCxn id="303166" idx="1"/>
            </p:cNvCxnSpPr>
            <p:nvPr/>
          </p:nvCxnSpPr>
          <p:spPr bwMode="auto">
            <a:xfrm>
              <a:off x="1714" y="2201"/>
              <a:ext cx="446" cy="91"/>
            </a:xfrm>
            <a:prstGeom prst="straightConnector1">
              <a:avLst/>
            </a:prstGeom>
            <a:noFill/>
            <a:ln w="9525">
              <a:solidFill>
                <a:schemeClr val="tx1"/>
              </a:solidFill>
              <a:round/>
              <a:headEnd/>
              <a:tailEnd type="arrow" w="med" len="med"/>
            </a:ln>
            <a:effectLst/>
          </p:spPr>
        </p:cxnSp>
        <p:sp>
          <p:nvSpPr>
            <p:cNvPr id="303185" name="Line 81"/>
            <p:cNvSpPr>
              <a:spLocks noChangeShapeType="1"/>
            </p:cNvSpPr>
            <p:nvPr/>
          </p:nvSpPr>
          <p:spPr bwMode="auto">
            <a:xfrm>
              <a:off x="3664" y="2078"/>
              <a:ext cx="1" cy="11"/>
            </a:xfrm>
            <a:prstGeom prst="line">
              <a:avLst/>
            </a:prstGeom>
            <a:noFill/>
            <a:ln w="9525">
              <a:solidFill>
                <a:schemeClr val="tx1"/>
              </a:solidFill>
              <a:round/>
              <a:headEnd/>
              <a:tailEnd/>
            </a:ln>
            <a:effectLst/>
          </p:spPr>
          <p:txBody>
            <a:bodyPr wrap="none" anchor="ctr"/>
            <a:lstStyle/>
            <a:p>
              <a:endParaRPr lang="en-GB"/>
            </a:p>
          </p:txBody>
        </p:sp>
        <p:sp>
          <p:nvSpPr>
            <p:cNvPr id="303186" name="Line 82"/>
            <p:cNvSpPr>
              <a:spLocks noChangeShapeType="1"/>
            </p:cNvSpPr>
            <p:nvPr/>
          </p:nvSpPr>
          <p:spPr bwMode="auto">
            <a:xfrm>
              <a:off x="3652" y="2198"/>
              <a:ext cx="1" cy="11"/>
            </a:xfrm>
            <a:prstGeom prst="line">
              <a:avLst/>
            </a:prstGeom>
            <a:noFill/>
            <a:ln w="9525">
              <a:solidFill>
                <a:schemeClr val="tx1"/>
              </a:solidFill>
              <a:round/>
              <a:headEnd/>
              <a:tailEnd/>
            </a:ln>
            <a:effectLst/>
          </p:spPr>
          <p:txBody>
            <a:bodyPr wrap="none" anchor="ctr"/>
            <a:lstStyle/>
            <a:p>
              <a:endParaRPr lang="en-GB"/>
            </a:p>
          </p:txBody>
        </p:sp>
        <p:cxnSp>
          <p:nvCxnSpPr>
            <p:cNvPr id="303187" name="AutoShape 83"/>
            <p:cNvCxnSpPr>
              <a:cxnSpLocks noChangeShapeType="1"/>
              <a:stCxn id="303164" idx="3"/>
              <a:endCxn id="303185" idx="0"/>
            </p:cNvCxnSpPr>
            <p:nvPr/>
          </p:nvCxnSpPr>
          <p:spPr bwMode="auto">
            <a:xfrm>
              <a:off x="3272" y="1915"/>
              <a:ext cx="392" cy="163"/>
            </a:xfrm>
            <a:prstGeom prst="straightConnector1">
              <a:avLst/>
            </a:prstGeom>
            <a:noFill/>
            <a:ln w="9525">
              <a:solidFill>
                <a:schemeClr val="tx1"/>
              </a:solidFill>
              <a:round/>
              <a:headEnd/>
              <a:tailEnd type="arrow" w="med" len="med"/>
            </a:ln>
            <a:effectLst/>
          </p:spPr>
        </p:cxnSp>
        <p:cxnSp>
          <p:nvCxnSpPr>
            <p:cNvPr id="303188" name="AutoShape 84"/>
            <p:cNvCxnSpPr>
              <a:cxnSpLocks noChangeShapeType="1"/>
              <a:stCxn id="303167" idx="3"/>
              <a:endCxn id="303186" idx="1"/>
            </p:cNvCxnSpPr>
            <p:nvPr/>
          </p:nvCxnSpPr>
          <p:spPr bwMode="auto">
            <a:xfrm flipV="1">
              <a:off x="3264" y="2209"/>
              <a:ext cx="389" cy="82"/>
            </a:xfrm>
            <a:prstGeom prst="straightConnector1">
              <a:avLst/>
            </a:prstGeom>
            <a:noFill/>
            <a:ln w="9525">
              <a:solidFill>
                <a:schemeClr val="tx1"/>
              </a:solidFill>
              <a:round/>
              <a:headEnd/>
              <a:tailEnd type="arrow" w="med" len="med"/>
            </a:ln>
            <a:effectLst/>
          </p:spPr>
        </p:cxnSp>
        <p:sp>
          <p:nvSpPr>
            <p:cNvPr id="303189" name="Rectangle 85"/>
            <p:cNvSpPr>
              <a:spLocks noChangeArrowheads="1"/>
            </p:cNvSpPr>
            <p:nvPr/>
          </p:nvSpPr>
          <p:spPr bwMode="auto">
            <a:xfrm>
              <a:off x="3859" y="1635"/>
              <a:ext cx="166" cy="115"/>
            </a:xfrm>
            <a:prstGeom prst="rect">
              <a:avLst/>
            </a:prstGeom>
            <a:noFill/>
            <a:ln w="9525">
              <a:noFill/>
              <a:miter lim="800000"/>
              <a:headEnd/>
              <a:tailEnd/>
            </a:ln>
          </p:spPr>
          <p:txBody>
            <a:bodyPr wrap="none" lIns="0" tIns="0" rIns="0" bIns="0">
              <a:spAutoFit/>
            </a:bodyPr>
            <a:lstStyle/>
            <a:p>
              <a:pPr eaLnBrk="1" hangingPunct="1"/>
              <a:r>
                <a:rPr lang="en-GB" sz="1200" b="0" i="1">
                  <a:solidFill>
                    <a:srgbClr val="000000"/>
                  </a:solidFill>
                  <a:latin typeface="Times New Roman" pitchFamily="18" charset="0"/>
                </a:rPr>
                <a:t>Join</a:t>
              </a:r>
              <a:endParaRPr lang="en-GB" sz="1200" b="0">
                <a:latin typeface="Times New Roman" pitchFamily="18" charset="0"/>
              </a:endParaRPr>
            </a:p>
          </p:txBody>
        </p:sp>
        <p:sp>
          <p:nvSpPr>
            <p:cNvPr id="303190" name="Line 86"/>
            <p:cNvSpPr>
              <a:spLocks noChangeShapeType="1"/>
            </p:cNvSpPr>
            <p:nvPr/>
          </p:nvSpPr>
          <p:spPr bwMode="auto">
            <a:xfrm>
              <a:off x="1600" y="1760"/>
              <a:ext cx="88" cy="200"/>
            </a:xfrm>
            <a:prstGeom prst="line">
              <a:avLst/>
            </a:prstGeom>
            <a:noFill/>
            <a:ln w="9525">
              <a:solidFill>
                <a:schemeClr val="tx1"/>
              </a:solidFill>
              <a:prstDash val="dash"/>
              <a:round/>
              <a:headEnd/>
              <a:tailEnd type="stealth" w="lg" len="lg"/>
            </a:ln>
            <a:effectLst/>
          </p:spPr>
          <p:txBody>
            <a:bodyPr/>
            <a:lstStyle/>
            <a:p>
              <a:endParaRPr lang="en-GB"/>
            </a:p>
          </p:txBody>
        </p:sp>
        <p:sp>
          <p:nvSpPr>
            <p:cNvPr id="303191" name="Line 87"/>
            <p:cNvSpPr>
              <a:spLocks noChangeShapeType="1"/>
            </p:cNvSpPr>
            <p:nvPr/>
          </p:nvSpPr>
          <p:spPr bwMode="auto">
            <a:xfrm flipH="1">
              <a:off x="3712" y="1752"/>
              <a:ext cx="104" cy="192"/>
            </a:xfrm>
            <a:prstGeom prst="line">
              <a:avLst/>
            </a:prstGeom>
            <a:noFill/>
            <a:ln w="9525">
              <a:solidFill>
                <a:schemeClr val="tx1"/>
              </a:solidFill>
              <a:prstDash val="dash"/>
              <a:round/>
              <a:headEnd/>
              <a:tailEnd type="stealth" w="lg" len="lg"/>
            </a:ln>
            <a:effectLst/>
          </p:spPr>
          <p:txBody>
            <a:bodyPr/>
            <a:lstStyle/>
            <a:p>
              <a:endParaRPr lang="en-GB"/>
            </a:p>
          </p:txBody>
        </p:sp>
      </p:grpSp>
      <p:sp>
        <p:nvSpPr>
          <p:cNvPr id="303192" name="Freeform 88"/>
          <p:cNvSpPr>
            <a:spLocks/>
          </p:cNvSpPr>
          <p:nvPr/>
        </p:nvSpPr>
        <p:spPr bwMode="auto">
          <a:xfrm>
            <a:off x="2065338" y="2374900"/>
            <a:ext cx="663575" cy="574675"/>
          </a:xfrm>
          <a:custGeom>
            <a:avLst/>
            <a:gdLst/>
            <a:ahLst/>
            <a:cxnLst>
              <a:cxn ang="0">
                <a:pos x="116" y="13"/>
              </a:cxn>
              <a:cxn ang="0">
                <a:pos x="52" y="50"/>
              </a:cxn>
              <a:cxn ang="0">
                <a:pos x="16" y="96"/>
              </a:cxn>
              <a:cxn ang="0">
                <a:pos x="98" y="315"/>
              </a:cxn>
              <a:cxn ang="0">
                <a:pos x="272" y="352"/>
              </a:cxn>
              <a:cxn ang="0">
                <a:pos x="418" y="297"/>
              </a:cxn>
              <a:cxn ang="0">
                <a:pos x="409" y="114"/>
              </a:cxn>
              <a:cxn ang="0">
                <a:pos x="390" y="96"/>
              </a:cxn>
              <a:cxn ang="0">
                <a:pos x="116" y="13"/>
              </a:cxn>
            </a:cxnLst>
            <a:rect l="0" t="0" r="r" b="b"/>
            <a:pathLst>
              <a:path w="418" h="362">
                <a:moveTo>
                  <a:pt x="116" y="13"/>
                </a:moveTo>
                <a:cubicBezTo>
                  <a:pt x="106" y="18"/>
                  <a:pt x="62" y="40"/>
                  <a:pt x="52" y="50"/>
                </a:cubicBezTo>
                <a:cubicBezTo>
                  <a:pt x="38" y="64"/>
                  <a:pt x="29" y="82"/>
                  <a:pt x="16" y="96"/>
                </a:cubicBezTo>
                <a:cubicBezTo>
                  <a:pt x="22" y="187"/>
                  <a:pt x="0" y="284"/>
                  <a:pt x="98" y="315"/>
                </a:cubicBezTo>
                <a:cubicBezTo>
                  <a:pt x="153" y="352"/>
                  <a:pt x="203" y="346"/>
                  <a:pt x="272" y="352"/>
                </a:cubicBezTo>
                <a:cubicBezTo>
                  <a:pt x="374" y="343"/>
                  <a:pt x="375" y="362"/>
                  <a:pt x="418" y="297"/>
                </a:cubicBezTo>
                <a:cubicBezTo>
                  <a:pt x="415" y="236"/>
                  <a:pt x="417" y="174"/>
                  <a:pt x="409" y="114"/>
                </a:cubicBezTo>
                <a:cubicBezTo>
                  <a:pt x="408" y="105"/>
                  <a:pt x="396" y="102"/>
                  <a:pt x="390" y="96"/>
                </a:cubicBezTo>
                <a:cubicBezTo>
                  <a:pt x="294" y="0"/>
                  <a:pt x="267" y="13"/>
                  <a:pt x="116" y="13"/>
                </a:cubicBezTo>
                <a:close/>
              </a:path>
            </a:pathLst>
          </a:custGeom>
          <a:noFill/>
          <a:ln w="25400" cap="flat" cmpd="sng">
            <a:solidFill>
              <a:srgbClr val="FF0000"/>
            </a:solidFill>
            <a:prstDash val="solid"/>
            <a:round/>
            <a:headEnd type="none" w="med" len="med"/>
            <a:tailEnd type="none" w="lg" len="lg"/>
          </a:ln>
          <a:effectLst/>
        </p:spPr>
        <p:txBody>
          <a:bodyPr/>
          <a:lstStyle/>
          <a:p>
            <a:endParaRPr lang="en-GB"/>
          </a:p>
        </p:txBody>
      </p:sp>
      <p:sp>
        <p:nvSpPr>
          <p:cNvPr id="303193" name="Freeform 89"/>
          <p:cNvSpPr>
            <a:spLocks/>
          </p:cNvSpPr>
          <p:nvPr/>
        </p:nvSpPr>
        <p:spPr bwMode="auto">
          <a:xfrm>
            <a:off x="5946775" y="2409825"/>
            <a:ext cx="644525" cy="493713"/>
          </a:xfrm>
          <a:custGeom>
            <a:avLst/>
            <a:gdLst/>
            <a:ahLst/>
            <a:cxnLst>
              <a:cxn ang="0">
                <a:pos x="103" y="9"/>
              </a:cxn>
              <a:cxn ang="0">
                <a:pos x="21" y="100"/>
              </a:cxn>
              <a:cxn ang="0">
                <a:pos x="57" y="219"/>
              </a:cxn>
              <a:cxn ang="0">
                <a:pos x="103" y="265"/>
              </a:cxn>
              <a:cxn ang="0">
                <a:pos x="158" y="292"/>
              </a:cxn>
              <a:cxn ang="0">
                <a:pos x="213" y="311"/>
              </a:cxn>
              <a:cxn ang="0">
                <a:pos x="387" y="256"/>
              </a:cxn>
              <a:cxn ang="0">
                <a:pos x="396" y="183"/>
              </a:cxn>
              <a:cxn ang="0">
                <a:pos x="405" y="146"/>
              </a:cxn>
              <a:cxn ang="0">
                <a:pos x="277" y="0"/>
              </a:cxn>
              <a:cxn ang="0">
                <a:pos x="149" y="9"/>
              </a:cxn>
              <a:cxn ang="0">
                <a:pos x="112" y="18"/>
              </a:cxn>
              <a:cxn ang="0">
                <a:pos x="85" y="27"/>
              </a:cxn>
              <a:cxn ang="0">
                <a:pos x="103" y="9"/>
              </a:cxn>
            </a:cxnLst>
            <a:rect l="0" t="0" r="r" b="b"/>
            <a:pathLst>
              <a:path w="406" h="311">
                <a:moveTo>
                  <a:pt x="103" y="9"/>
                </a:moveTo>
                <a:cubicBezTo>
                  <a:pt x="21" y="62"/>
                  <a:pt x="67" y="30"/>
                  <a:pt x="21" y="100"/>
                </a:cubicBezTo>
                <a:cubicBezTo>
                  <a:pt x="37" y="275"/>
                  <a:pt x="0" y="162"/>
                  <a:pt x="57" y="219"/>
                </a:cubicBezTo>
                <a:cubicBezTo>
                  <a:pt x="98" y="260"/>
                  <a:pt x="51" y="236"/>
                  <a:pt x="103" y="265"/>
                </a:cubicBezTo>
                <a:cubicBezTo>
                  <a:pt x="121" y="275"/>
                  <a:pt x="139" y="284"/>
                  <a:pt x="158" y="292"/>
                </a:cubicBezTo>
                <a:cubicBezTo>
                  <a:pt x="176" y="299"/>
                  <a:pt x="213" y="311"/>
                  <a:pt x="213" y="311"/>
                </a:cubicBezTo>
                <a:cubicBezTo>
                  <a:pt x="293" y="303"/>
                  <a:pt x="332" y="308"/>
                  <a:pt x="387" y="256"/>
                </a:cubicBezTo>
                <a:cubicBezTo>
                  <a:pt x="390" y="232"/>
                  <a:pt x="392" y="207"/>
                  <a:pt x="396" y="183"/>
                </a:cubicBezTo>
                <a:cubicBezTo>
                  <a:pt x="398" y="170"/>
                  <a:pt x="406" y="159"/>
                  <a:pt x="405" y="146"/>
                </a:cubicBezTo>
                <a:cubicBezTo>
                  <a:pt x="399" y="81"/>
                  <a:pt x="335" y="19"/>
                  <a:pt x="277" y="0"/>
                </a:cubicBezTo>
                <a:cubicBezTo>
                  <a:pt x="234" y="3"/>
                  <a:pt x="192" y="4"/>
                  <a:pt x="149" y="9"/>
                </a:cubicBezTo>
                <a:cubicBezTo>
                  <a:pt x="136" y="10"/>
                  <a:pt x="124" y="15"/>
                  <a:pt x="112" y="18"/>
                </a:cubicBezTo>
                <a:cubicBezTo>
                  <a:pt x="103" y="21"/>
                  <a:pt x="92" y="34"/>
                  <a:pt x="85" y="27"/>
                </a:cubicBezTo>
                <a:cubicBezTo>
                  <a:pt x="79" y="21"/>
                  <a:pt x="97" y="15"/>
                  <a:pt x="103" y="9"/>
                </a:cubicBezTo>
                <a:close/>
              </a:path>
            </a:pathLst>
          </a:custGeom>
          <a:noFill/>
          <a:ln w="25400" cap="flat" cmpd="sng">
            <a:solidFill>
              <a:srgbClr val="FF0000"/>
            </a:solidFill>
            <a:prstDash val="solid"/>
            <a:round/>
            <a:headEnd type="none" w="med" len="med"/>
            <a:tailEnd type="none"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74" name="Slide Number Placeholder 5"/>
          <p:cNvSpPr>
            <a:spLocks noGrp="1"/>
          </p:cNvSpPr>
          <p:nvPr>
            <p:ph type="sldNum" sz="quarter" idx="4294967295"/>
          </p:nvPr>
        </p:nvSpPr>
        <p:spPr>
          <a:xfrm>
            <a:off x="6553200" y="6248400"/>
            <a:ext cx="1905000" cy="457200"/>
          </a:xfrm>
          <a:prstGeom prst="rect">
            <a:avLst/>
          </a:prstGeom>
        </p:spPr>
        <p:txBody>
          <a:bodyPr/>
          <a:lstStyle/>
          <a:p>
            <a:fld id="{EF2462E5-2A46-4CBE-8AB3-3E017468B057}" type="slidenum">
              <a:rPr lang="en-GB"/>
              <a:pPr/>
              <a:t>13</a:t>
            </a:fld>
            <a:endParaRPr lang="en-GB"/>
          </a:p>
        </p:txBody>
      </p:sp>
      <p:sp>
        <p:nvSpPr>
          <p:cNvPr id="326658" name="Rectangle 2"/>
          <p:cNvSpPr>
            <a:spLocks noGrp="1" noChangeArrowheads="1"/>
          </p:cNvSpPr>
          <p:nvPr>
            <p:ph type="title"/>
          </p:nvPr>
        </p:nvSpPr>
        <p:spPr>
          <a:xfrm>
            <a:off x="228600" y="0"/>
            <a:ext cx="8229600" cy="1143000"/>
          </a:xfrm>
        </p:spPr>
        <p:txBody>
          <a:bodyPr/>
          <a:lstStyle/>
          <a:p>
            <a:r>
              <a:rPr lang="en-GB" sz="2800" dirty="0"/>
              <a:t>Entry &amp; Exit </a:t>
            </a:r>
            <a:r>
              <a:rPr lang="en-GB" sz="2800" dirty="0" err="1"/>
              <a:t>Pseudostates</a:t>
            </a:r>
            <a:endParaRPr lang="en-GB" sz="2800" dirty="0"/>
          </a:p>
        </p:txBody>
      </p:sp>
      <p:sp>
        <p:nvSpPr>
          <p:cNvPr id="326659" name="Rectangle 3"/>
          <p:cNvSpPr>
            <a:spLocks noGrp="1" noChangeArrowheads="1"/>
          </p:cNvSpPr>
          <p:nvPr>
            <p:ph type="body" idx="1"/>
          </p:nvPr>
        </p:nvSpPr>
        <p:spPr>
          <a:xfrm>
            <a:off x="966788" y="1284288"/>
            <a:ext cx="7669212" cy="4999037"/>
          </a:xfrm>
          <a:solidFill>
            <a:srgbClr val="FFFFFF"/>
          </a:solidFill>
        </p:spPr>
        <p:txBody>
          <a:bodyPr/>
          <a:lstStyle/>
          <a:p>
            <a:endParaRPr lang="en-US"/>
          </a:p>
        </p:txBody>
      </p:sp>
      <p:grpSp>
        <p:nvGrpSpPr>
          <p:cNvPr id="2" name="Group 4"/>
          <p:cNvGrpSpPr>
            <a:grpSpLocks/>
          </p:cNvGrpSpPr>
          <p:nvPr/>
        </p:nvGrpSpPr>
        <p:grpSpPr bwMode="auto">
          <a:xfrm>
            <a:off x="1104900" y="1366838"/>
            <a:ext cx="7272338" cy="4813300"/>
            <a:chOff x="300" y="843"/>
            <a:chExt cx="4581" cy="3032"/>
          </a:xfrm>
        </p:grpSpPr>
        <p:sp>
          <p:nvSpPr>
            <p:cNvPr id="326661" name="AutoShape 5"/>
            <p:cNvSpPr>
              <a:spLocks noChangeArrowheads="1"/>
            </p:cNvSpPr>
            <p:nvPr/>
          </p:nvSpPr>
          <p:spPr bwMode="auto">
            <a:xfrm>
              <a:off x="3123" y="1024"/>
              <a:ext cx="823" cy="566"/>
            </a:xfrm>
            <a:prstGeom prst="roundRect">
              <a:avLst>
                <a:gd name="adj" fmla="val 16667"/>
              </a:avLst>
            </a:prstGeom>
            <a:solidFill>
              <a:srgbClr val="FFFFFF"/>
            </a:solidFill>
            <a:ln w="9525" algn="ctr">
              <a:solidFill>
                <a:schemeClr val="tx1"/>
              </a:solidFill>
              <a:round/>
              <a:headEnd/>
              <a:tailEnd type="none" w="lg" len="lg"/>
            </a:ln>
            <a:effectLst/>
          </p:spPr>
          <p:txBody>
            <a:bodyPr wrap="none" anchor="ctr"/>
            <a:lstStyle/>
            <a:p>
              <a:pPr eaLnBrk="1" hangingPunct="1"/>
              <a:r>
                <a:rPr lang="en-GB" sz="1200" b="0">
                  <a:latin typeface="Arial" charset="0"/>
                </a:rPr>
                <a:t>StoryBoard</a:t>
              </a:r>
            </a:p>
          </p:txBody>
        </p:sp>
        <p:sp>
          <p:nvSpPr>
            <p:cNvPr id="326662" name="AutoShape 6"/>
            <p:cNvSpPr>
              <a:spLocks noChangeArrowheads="1"/>
            </p:cNvSpPr>
            <p:nvPr/>
          </p:nvSpPr>
          <p:spPr bwMode="auto">
            <a:xfrm>
              <a:off x="3113" y="2120"/>
              <a:ext cx="850" cy="566"/>
            </a:xfrm>
            <a:prstGeom prst="roundRect">
              <a:avLst>
                <a:gd name="adj" fmla="val 16667"/>
              </a:avLst>
            </a:prstGeom>
            <a:solidFill>
              <a:srgbClr val="FFFFFF"/>
            </a:solidFill>
            <a:ln w="9525" algn="ctr">
              <a:solidFill>
                <a:schemeClr val="tx1"/>
              </a:solidFill>
              <a:round/>
              <a:headEnd/>
              <a:tailEnd type="none" w="lg" len="lg"/>
            </a:ln>
            <a:effectLst/>
          </p:spPr>
          <p:txBody>
            <a:bodyPr wrap="none" anchor="ctr"/>
            <a:lstStyle/>
            <a:p>
              <a:pPr eaLnBrk="1" hangingPunct="1"/>
              <a:r>
                <a:rPr lang="en-GB" sz="1200" b="0">
                  <a:latin typeface="Arial" charset="0"/>
                </a:rPr>
                <a:t>AdvertPrep:</a:t>
              </a:r>
            </a:p>
            <a:p>
              <a:pPr eaLnBrk="1" hangingPunct="1"/>
              <a:r>
                <a:rPr lang="en-GB" sz="1200" b="0">
                  <a:latin typeface="Arial" charset="0"/>
                </a:rPr>
                <a:t>AdvertPrepSM</a:t>
              </a:r>
            </a:p>
          </p:txBody>
        </p:sp>
        <p:sp>
          <p:nvSpPr>
            <p:cNvPr id="326663" name="AutoShape 7"/>
            <p:cNvSpPr>
              <a:spLocks noChangeArrowheads="1"/>
            </p:cNvSpPr>
            <p:nvPr/>
          </p:nvSpPr>
          <p:spPr bwMode="auto">
            <a:xfrm>
              <a:off x="3112" y="3188"/>
              <a:ext cx="850" cy="566"/>
            </a:xfrm>
            <a:prstGeom prst="roundRect">
              <a:avLst>
                <a:gd name="adj" fmla="val 16667"/>
              </a:avLst>
            </a:prstGeom>
            <a:solidFill>
              <a:srgbClr val="FFFFFF"/>
            </a:solidFill>
            <a:ln w="9525" algn="ctr">
              <a:solidFill>
                <a:schemeClr val="tx1"/>
              </a:solidFill>
              <a:round/>
              <a:headEnd/>
              <a:tailEnd type="none" w="lg" len="lg"/>
            </a:ln>
            <a:effectLst/>
          </p:spPr>
          <p:txBody>
            <a:bodyPr wrap="none" anchor="ctr"/>
            <a:lstStyle/>
            <a:p>
              <a:pPr eaLnBrk="1" hangingPunct="1"/>
              <a:r>
                <a:rPr lang="en-GB" sz="1200" b="0">
                  <a:latin typeface="Arial" charset="0"/>
                </a:rPr>
                <a:t>AdvertRunning</a:t>
              </a:r>
            </a:p>
          </p:txBody>
        </p:sp>
        <p:grpSp>
          <p:nvGrpSpPr>
            <p:cNvPr id="3" name="Group 8"/>
            <p:cNvGrpSpPr>
              <a:grpSpLocks/>
            </p:cNvGrpSpPr>
            <p:nvPr/>
          </p:nvGrpSpPr>
          <p:grpSpPr bwMode="auto">
            <a:xfrm>
              <a:off x="4681" y="2500"/>
              <a:ext cx="132" cy="132"/>
              <a:chOff x="2269" y="3111"/>
              <a:chExt cx="132" cy="132"/>
            </a:xfrm>
          </p:grpSpPr>
          <p:sp>
            <p:nvSpPr>
              <p:cNvPr id="326665" name="Oval 9"/>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326666" name="Oval 10"/>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grpSp>
          <p:nvGrpSpPr>
            <p:cNvPr id="4" name="Group 11"/>
            <p:cNvGrpSpPr>
              <a:grpSpLocks noChangeAspect="1"/>
            </p:cNvGrpSpPr>
            <p:nvPr/>
          </p:nvGrpSpPr>
          <p:grpSpPr bwMode="auto">
            <a:xfrm rot="18900000">
              <a:off x="3871" y="2480"/>
              <a:ext cx="163" cy="163"/>
              <a:chOff x="3908" y="2343"/>
              <a:chExt cx="204" cy="204"/>
            </a:xfrm>
          </p:grpSpPr>
          <p:sp>
            <p:nvSpPr>
              <p:cNvPr id="326668" name="AutoShape 12"/>
              <p:cNvSpPr>
                <a:spLocks noChangeAspect="1" noChangeArrowheads="1"/>
              </p:cNvSpPr>
              <p:nvPr/>
            </p:nvSpPr>
            <p:spPr bwMode="auto">
              <a:xfrm>
                <a:off x="3908" y="2344"/>
                <a:ext cx="202" cy="202"/>
              </a:xfrm>
              <a:prstGeom prst="flowChartConnector">
                <a:avLst/>
              </a:prstGeom>
              <a:solidFill>
                <a:srgbClr val="FFFFFF"/>
              </a:solidFill>
              <a:ln w="9525" algn="ctr">
                <a:solidFill>
                  <a:schemeClr val="tx1"/>
                </a:solidFill>
                <a:round/>
                <a:headEnd/>
                <a:tailEnd type="none" w="lg" len="lg"/>
              </a:ln>
              <a:effectLst/>
            </p:spPr>
            <p:txBody>
              <a:bodyPr wrap="none" anchor="ctr"/>
              <a:lstStyle/>
              <a:p>
                <a:endParaRPr lang="en-GB"/>
              </a:p>
            </p:txBody>
          </p:sp>
          <p:sp>
            <p:nvSpPr>
              <p:cNvPr id="326669" name="Line 13"/>
              <p:cNvSpPr>
                <a:spLocks noChangeAspect="1" noChangeShapeType="1"/>
              </p:cNvSpPr>
              <p:nvPr/>
            </p:nvSpPr>
            <p:spPr bwMode="auto">
              <a:xfrm>
                <a:off x="3910" y="2444"/>
                <a:ext cx="202" cy="0"/>
              </a:xfrm>
              <a:prstGeom prst="line">
                <a:avLst/>
              </a:prstGeom>
              <a:noFill/>
              <a:ln w="9525">
                <a:solidFill>
                  <a:schemeClr val="tx1"/>
                </a:solidFill>
                <a:round/>
                <a:headEnd/>
                <a:tailEnd type="none" w="lg" len="lg"/>
              </a:ln>
              <a:effectLst/>
            </p:spPr>
            <p:txBody>
              <a:bodyPr/>
              <a:lstStyle/>
              <a:p>
                <a:endParaRPr lang="en-GB"/>
              </a:p>
            </p:txBody>
          </p:sp>
          <p:sp>
            <p:nvSpPr>
              <p:cNvPr id="326670" name="Line 14"/>
              <p:cNvSpPr>
                <a:spLocks noChangeAspect="1" noChangeShapeType="1"/>
              </p:cNvSpPr>
              <p:nvPr/>
            </p:nvSpPr>
            <p:spPr bwMode="auto">
              <a:xfrm>
                <a:off x="4011" y="2343"/>
                <a:ext cx="0" cy="204"/>
              </a:xfrm>
              <a:prstGeom prst="line">
                <a:avLst/>
              </a:prstGeom>
              <a:noFill/>
              <a:ln w="9525">
                <a:solidFill>
                  <a:schemeClr val="tx1"/>
                </a:solidFill>
                <a:round/>
                <a:headEnd/>
                <a:tailEnd type="none" w="lg" len="lg"/>
              </a:ln>
              <a:effectLst/>
            </p:spPr>
            <p:txBody>
              <a:bodyPr/>
              <a:lstStyle/>
              <a:p>
                <a:endParaRPr lang="en-GB"/>
              </a:p>
            </p:txBody>
          </p:sp>
        </p:grpSp>
        <p:cxnSp>
          <p:nvCxnSpPr>
            <p:cNvPr id="326671" name="AutoShape 15"/>
            <p:cNvCxnSpPr>
              <a:cxnSpLocks noChangeShapeType="1"/>
              <a:stCxn id="326661" idx="2"/>
              <a:endCxn id="326662" idx="0"/>
            </p:cNvCxnSpPr>
            <p:nvPr/>
          </p:nvCxnSpPr>
          <p:spPr bwMode="auto">
            <a:xfrm rot="16200000" flipH="1">
              <a:off x="3272" y="1853"/>
              <a:ext cx="530" cy="3"/>
            </a:xfrm>
            <a:prstGeom prst="bentConnector3">
              <a:avLst>
                <a:gd name="adj1" fmla="val 50000"/>
              </a:avLst>
            </a:prstGeom>
            <a:noFill/>
            <a:ln w="9525">
              <a:solidFill>
                <a:schemeClr val="tx1"/>
              </a:solidFill>
              <a:miter lim="800000"/>
              <a:headEnd/>
              <a:tailEnd type="arrow" w="lg" len="lg"/>
            </a:ln>
            <a:effectLst/>
          </p:spPr>
        </p:cxnSp>
        <p:cxnSp>
          <p:nvCxnSpPr>
            <p:cNvPr id="326672" name="AutoShape 16"/>
            <p:cNvCxnSpPr>
              <a:cxnSpLocks noChangeShapeType="1"/>
              <a:stCxn id="326662" idx="2"/>
              <a:endCxn id="326663" idx="0"/>
            </p:cNvCxnSpPr>
            <p:nvPr/>
          </p:nvCxnSpPr>
          <p:spPr bwMode="auto">
            <a:xfrm flipH="1">
              <a:off x="3537" y="2686"/>
              <a:ext cx="1" cy="502"/>
            </a:xfrm>
            <a:prstGeom prst="straightConnector1">
              <a:avLst/>
            </a:prstGeom>
            <a:noFill/>
            <a:ln w="9525">
              <a:solidFill>
                <a:schemeClr val="tx1"/>
              </a:solidFill>
              <a:round/>
              <a:headEnd/>
              <a:tailEnd type="arrow" w="lg" len="lg"/>
            </a:ln>
            <a:effectLst/>
          </p:spPr>
        </p:cxnSp>
        <p:cxnSp>
          <p:nvCxnSpPr>
            <p:cNvPr id="326673" name="AutoShape 17"/>
            <p:cNvCxnSpPr>
              <a:cxnSpLocks noChangeShapeType="1"/>
              <a:stCxn id="326668" idx="5"/>
              <a:endCxn id="326666" idx="2"/>
            </p:cNvCxnSpPr>
            <p:nvPr/>
          </p:nvCxnSpPr>
          <p:spPr bwMode="auto">
            <a:xfrm>
              <a:off x="4031" y="2562"/>
              <a:ext cx="671" cy="3"/>
            </a:xfrm>
            <a:prstGeom prst="straightConnector1">
              <a:avLst/>
            </a:prstGeom>
            <a:noFill/>
            <a:ln w="9525">
              <a:solidFill>
                <a:schemeClr val="tx1"/>
              </a:solidFill>
              <a:round/>
              <a:headEnd/>
              <a:tailEnd type="arrow" w="lg" len="lg"/>
            </a:ln>
            <a:effectLst/>
          </p:spPr>
        </p:cxnSp>
        <p:sp>
          <p:nvSpPr>
            <p:cNvPr id="326674" name="Text Box 18"/>
            <p:cNvSpPr txBox="1">
              <a:spLocks noChangeArrowheads="1"/>
            </p:cNvSpPr>
            <p:nvPr/>
          </p:nvSpPr>
          <p:spPr bwMode="auto">
            <a:xfrm>
              <a:off x="4149" y="2390"/>
              <a:ext cx="334" cy="173"/>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abort</a:t>
              </a:r>
            </a:p>
          </p:txBody>
        </p:sp>
        <p:sp>
          <p:nvSpPr>
            <p:cNvPr id="326675" name="Rectangle 19"/>
            <p:cNvSpPr>
              <a:spLocks noChangeArrowheads="1"/>
            </p:cNvSpPr>
            <p:nvPr/>
          </p:nvSpPr>
          <p:spPr bwMode="auto">
            <a:xfrm>
              <a:off x="904" y="1310"/>
              <a:ext cx="1249" cy="2072"/>
            </a:xfrm>
            <a:prstGeom prst="rect">
              <a:avLst/>
            </a:prstGeom>
            <a:noFill/>
            <a:ln w="12700">
              <a:solidFill>
                <a:schemeClr val="tx1"/>
              </a:solidFill>
              <a:miter lim="800000"/>
              <a:headEnd/>
              <a:tailEnd/>
            </a:ln>
            <a:effectLst/>
          </p:spPr>
          <p:txBody>
            <a:bodyPr anchor="ctr">
              <a:spAutoFit/>
            </a:bodyPr>
            <a:lstStyle/>
            <a:p>
              <a:endParaRPr lang="en-GB"/>
            </a:p>
          </p:txBody>
        </p:sp>
        <p:grpSp>
          <p:nvGrpSpPr>
            <p:cNvPr id="5" name="Group 20"/>
            <p:cNvGrpSpPr>
              <a:grpSpLocks/>
            </p:cNvGrpSpPr>
            <p:nvPr/>
          </p:nvGrpSpPr>
          <p:grpSpPr bwMode="auto">
            <a:xfrm>
              <a:off x="903" y="1310"/>
              <a:ext cx="909" cy="128"/>
              <a:chOff x="170" y="276"/>
              <a:chExt cx="1452" cy="203"/>
            </a:xfrm>
          </p:grpSpPr>
          <p:sp>
            <p:nvSpPr>
              <p:cNvPr id="326677" name="Line 21"/>
              <p:cNvSpPr>
                <a:spLocks noChangeShapeType="1"/>
              </p:cNvSpPr>
              <p:nvPr/>
            </p:nvSpPr>
            <p:spPr bwMode="auto">
              <a:xfrm>
                <a:off x="170" y="479"/>
                <a:ext cx="1363" cy="0"/>
              </a:xfrm>
              <a:prstGeom prst="line">
                <a:avLst/>
              </a:prstGeom>
              <a:noFill/>
              <a:ln w="12700">
                <a:solidFill>
                  <a:schemeClr val="tx1"/>
                </a:solidFill>
                <a:round/>
                <a:headEnd/>
                <a:tailEnd/>
              </a:ln>
              <a:effectLst/>
            </p:spPr>
            <p:txBody>
              <a:bodyPr>
                <a:spAutoFit/>
              </a:bodyPr>
              <a:lstStyle/>
              <a:p>
                <a:endParaRPr lang="en-GB"/>
              </a:p>
            </p:txBody>
          </p:sp>
          <p:sp>
            <p:nvSpPr>
              <p:cNvPr id="326678" name="Line 22"/>
              <p:cNvSpPr>
                <a:spLocks noChangeShapeType="1"/>
              </p:cNvSpPr>
              <p:nvPr/>
            </p:nvSpPr>
            <p:spPr bwMode="auto">
              <a:xfrm>
                <a:off x="1622" y="276"/>
                <a:ext cx="0" cy="124"/>
              </a:xfrm>
              <a:prstGeom prst="line">
                <a:avLst/>
              </a:prstGeom>
              <a:noFill/>
              <a:ln w="12700">
                <a:solidFill>
                  <a:schemeClr val="tx1"/>
                </a:solidFill>
                <a:round/>
                <a:headEnd/>
                <a:tailEnd/>
              </a:ln>
              <a:effectLst/>
            </p:spPr>
            <p:txBody>
              <a:bodyPr>
                <a:spAutoFit/>
              </a:bodyPr>
              <a:lstStyle/>
              <a:p>
                <a:endParaRPr lang="en-GB"/>
              </a:p>
            </p:txBody>
          </p:sp>
          <p:sp>
            <p:nvSpPr>
              <p:cNvPr id="326679" name="Line 23"/>
              <p:cNvSpPr>
                <a:spLocks noChangeShapeType="1"/>
              </p:cNvSpPr>
              <p:nvPr/>
            </p:nvSpPr>
            <p:spPr bwMode="auto">
              <a:xfrm flipV="1">
                <a:off x="1533" y="400"/>
                <a:ext cx="89" cy="79"/>
              </a:xfrm>
              <a:prstGeom prst="line">
                <a:avLst/>
              </a:prstGeom>
              <a:noFill/>
              <a:ln w="12700">
                <a:solidFill>
                  <a:schemeClr val="tx1"/>
                </a:solidFill>
                <a:round/>
                <a:headEnd/>
                <a:tailEnd/>
              </a:ln>
              <a:effectLst/>
            </p:spPr>
            <p:txBody>
              <a:bodyPr>
                <a:spAutoFit/>
              </a:bodyPr>
              <a:lstStyle/>
              <a:p>
                <a:endParaRPr lang="en-GB"/>
              </a:p>
            </p:txBody>
          </p:sp>
        </p:grpSp>
        <p:grpSp>
          <p:nvGrpSpPr>
            <p:cNvPr id="6" name="Group 24"/>
            <p:cNvGrpSpPr>
              <a:grpSpLocks/>
            </p:cNvGrpSpPr>
            <p:nvPr/>
          </p:nvGrpSpPr>
          <p:grpSpPr bwMode="auto">
            <a:xfrm>
              <a:off x="1278" y="1661"/>
              <a:ext cx="408" cy="1361"/>
              <a:chOff x="4160" y="1462"/>
              <a:chExt cx="408" cy="1361"/>
            </a:xfrm>
          </p:grpSpPr>
          <p:sp>
            <p:nvSpPr>
              <p:cNvPr id="326681" name="AutoShape 25"/>
              <p:cNvSpPr>
                <a:spLocks noChangeArrowheads="1"/>
              </p:cNvSpPr>
              <p:nvPr/>
            </p:nvSpPr>
            <p:spPr bwMode="auto">
              <a:xfrm>
                <a:off x="4160" y="1691"/>
                <a:ext cx="408" cy="173"/>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26682" name="AutoShape 26"/>
              <p:cNvSpPr>
                <a:spLocks noChangeArrowheads="1"/>
              </p:cNvSpPr>
              <p:nvPr/>
            </p:nvSpPr>
            <p:spPr bwMode="auto">
              <a:xfrm>
                <a:off x="4160" y="2028"/>
                <a:ext cx="408" cy="173"/>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26683" name="AutoShape 27"/>
              <p:cNvSpPr>
                <a:spLocks noChangeArrowheads="1"/>
              </p:cNvSpPr>
              <p:nvPr/>
            </p:nvSpPr>
            <p:spPr bwMode="auto">
              <a:xfrm>
                <a:off x="4160" y="2389"/>
                <a:ext cx="408" cy="173"/>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cxnSp>
            <p:nvCxnSpPr>
              <p:cNvPr id="326684" name="AutoShape 28"/>
              <p:cNvCxnSpPr>
                <a:cxnSpLocks noChangeShapeType="1"/>
                <a:stCxn id="326681" idx="2"/>
                <a:endCxn id="326682" idx="0"/>
              </p:cNvCxnSpPr>
              <p:nvPr/>
            </p:nvCxnSpPr>
            <p:spPr bwMode="auto">
              <a:xfrm>
                <a:off x="4364" y="1864"/>
                <a:ext cx="0" cy="164"/>
              </a:xfrm>
              <a:prstGeom prst="straightConnector1">
                <a:avLst/>
              </a:prstGeom>
              <a:noFill/>
              <a:ln w="9525">
                <a:solidFill>
                  <a:schemeClr val="tx1"/>
                </a:solidFill>
                <a:round/>
                <a:headEnd/>
                <a:tailEnd type="arrow" w="lg" len="lg"/>
              </a:ln>
              <a:effectLst/>
            </p:spPr>
          </p:cxnSp>
          <p:cxnSp>
            <p:nvCxnSpPr>
              <p:cNvPr id="326685" name="AutoShape 29"/>
              <p:cNvCxnSpPr>
                <a:cxnSpLocks noChangeShapeType="1"/>
                <a:stCxn id="326682" idx="2"/>
                <a:endCxn id="326683" idx="0"/>
              </p:cNvCxnSpPr>
              <p:nvPr/>
            </p:nvCxnSpPr>
            <p:spPr bwMode="auto">
              <a:xfrm rot="5400000">
                <a:off x="4270" y="2295"/>
                <a:ext cx="188" cy="0"/>
              </a:xfrm>
              <a:prstGeom prst="straightConnector1">
                <a:avLst/>
              </a:prstGeom>
              <a:noFill/>
              <a:ln w="9525">
                <a:solidFill>
                  <a:schemeClr val="tx1"/>
                </a:solidFill>
                <a:round/>
                <a:headEnd/>
                <a:tailEnd type="arrow" w="lg" len="lg"/>
              </a:ln>
              <a:effectLst/>
            </p:spPr>
          </p:cxnSp>
          <p:sp>
            <p:nvSpPr>
              <p:cNvPr id="326686" name="Oval 30"/>
              <p:cNvSpPr>
                <a:spLocks noChangeAspect="1" noChangeArrowheads="1"/>
              </p:cNvSpPr>
              <p:nvPr/>
            </p:nvSpPr>
            <p:spPr bwMode="auto">
              <a:xfrm>
                <a:off x="4335" y="1462"/>
                <a:ext cx="58" cy="58"/>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7" name="Group 31"/>
              <p:cNvGrpSpPr>
                <a:grpSpLocks/>
              </p:cNvGrpSpPr>
              <p:nvPr/>
            </p:nvGrpSpPr>
            <p:grpSpPr bwMode="auto">
              <a:xfrm>
                <a:off x="4321" y="2737"/>
                <a:ext cx="86" cy="86"/>
                <a:chOff x="4776" y="2474"/>
                <a:chExt cx="86" cy="86"/>
              </a:xfrm>
            </p:grpSpPr>
            <p:sp>
              <p:nvSpPr>
                <p:cNvPr id="326688" name="Oval 32"/>
                <p:cNvSpPr>
                  <a:spLocks noChangeAspect="1" noChangeArrowheads="1"/>
                </p:cNvSpPr>
                <p:nvPr/>
              </p:nvSpPr>
              <p:spPr bwMode="auto">
                <a:xfrm>
                  <a:off x="4776" y="2474"/>
                  <a:ext cx="86" cy="86"/>
                </a:xfrm>
                <a:prstGeom prst="ellipse">
                  <a:avLst/>
                </a:prstGeom>
                <a:noFill/>
                <a:ln w="9525">
                  <a:solidFill>
                    <a:schemeClr val="tx1"/>
                  </a:solidFill>
                  <a:round/>
                  <a:headEnd/>
                  <a:tailEnd type="none" w="lg" len="lg"/>
                </a:ln>
                <a:effectLst/>
              </p:spPr>
              <p:txBody>
                <a:bodyPr wrap="none" anchor="ctr"/>
                <a:lstStyle/>
                <a:p>
                  <a:endParaRPr lang="en-GB"/>
                </a:p>
              </p:txBody>
            </p:sp>
            <p:sp>
              <p:nvSpPr>
                <p:cNvPr id="326689" name="Oval 33"/>
                <p:cNvSpPr>
                  <a:spLocks noChangeAspect="1" noChangeArrowheads="1"/>
                </p:cNvSpPr>
                <p:nvPr/>
              </p:nvSpPr>
              <p:spPr bwMode="auto">
                <a:xfrm>
                  <a:off x="4790" y="2487"/>
                  <a:ext cx="58" cy="58"/>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cxnSp>
            <p:nvCxnSpPr>
              <p:cNvPr id="326690" name="AutoShape 34"/>
              <p:cNvCxnSpPr>
                <a:cxnSpLocks noChangeShapeType="1"/>
                <a:stCxn id="326686" idx="4"/>
                <a:endCxn id="326681" idx="0"/>
              </p:cNvCxnSpPr>
              <p:nvPr/>
            </p:nvCxnSpPr>
            <p:spPr bwMode="auto">
              <a:xfrm>
                <a:off x="4364" y="1520"/>
                <a:ext cx="0" cy="171"/>
              </a:xfrm>
              <a:prstGeom prst="straightConnector1">
                <a:avLst/>
              </a:prstGeom>
              <a:noFill/>
              <a:ln w="9525">
                <a:solidFill>
                  <a:schemeClr val="tx1"/>
                </a:solidFill>
                <a:round/>
                <a:headEnd/>
                <a:tailEnd type="arrow" w="lg" len="lg"/>
              </a:ln>
              <a:effectLst/>
            </p:spPr>
          </p:cxnSp>
          <p:cxnSp>
            <p:nvCxnSpPr>
              <p:cNvPr id="326691" name="AutoShape 35"/>
              <p:cNvCxnSpPr>
                <a:cxnSpLocks noChangeShapeType="1"/>
                <a:stCxn id="326683" idx="2"/>
                <a:endCxn id="326689" idx="0"/>
              </p:cNvCxnSpPr>
              <p:nvPr/>
            </p:nvCxnSpPr>
            <p:spPr bwMode="auto">
              <a:xfrm>
                <a:off x="4364" y="2562"/>
                <a:ext cx="0" cy="188"/>
              </a:xfrm>
              <a:prstGeom prst="straightConnector1">
                <a:avLst/>
              </a:prstGeom>
              <a:noFill/>
              <a:ln w="9525">
                <a:solidFill>
                  <a:schemeClr val="tx1"/>
                </a:solidFill>
                <a:round/>
                <a:headEnd/>
                <a:tailEnd type="arrow" w="lg" len="lg"/>
              </a:ln>
              <a:effectLst/>
            </p:spPr>
          </p:cxnSp>
        </p:grpSp>
        <p:sp>
          <p:nvSpPr>
            <p:cNvPr id="326692" name="Text Box 36"/>
            <p:cNvSpPr txBox="1">
              <a:spLocks noChangeArrowheads="1"/>
            </p:cNvSpPr>
            <p:nvPr/>
          </p:nvSpPr>
          <p:spPr bwMode="auto">
            <a:xfrm>
              <a:off x="882" y="1286"/>
              <a:ext cx="904" cy="173"/>
            </a:xfrm>
            <a:prstGeom prst="rect">
              <a:avLst/>
            </a:prstGeom>
            <a:noFill/>
            <a:ln w="9525" algn="ctr">
              <a:noFill/>
              <a:miter lim="800000"/>
              <a:headEnd/>
              <a:tailEnd type="none" w="lg" len="lg"/>
            </a:ln>
            <a:effectLst/>
          </p:spPr>
          <p:txBody>
            <a:bodyPr wrap="none">
              <a:spAutoFit/>
            </a:bodyPr>
            <a:lstStyle/>
            <a:p>
              <a:pPr eaLnBrk="1" hangingPunct="1"/>
              <a:r>
                <a:rPr lang="en-GB" sz="1200">
                  <a:latin typeface="Arial" charset="0"/>
                </a:rPr>
                <a:t>sm</a:t>
              </a:r>
              <a:r>
                <a:rPr lang="en-GB" sz="1200" b="0">
                  <a:latin typeface="Arial" charset="0"/>
                </a:rPr>
                <a:t> AdvertPrepSM</a:t>
              </a:r>
            </a:p>
          </p:txBody>
        </p:sp>
        <p:sp>
          <p:nvSpPr>
            <p:cNvPr id="326693" name="AutoShape 37"/>
            <p:cNvSpPr>
              <a:spLocks noChangeAspect="1" noChangeArrowheads="1"/>
            </p:cNvSpPr>
            <p:nvPr/>
          </p:nvSpPr>
          <p:spPr bwMode="auto">
            <a:xfrm>
              <a:off x="824" y="1872"/>
              <a:ext cx="161" cy="161"/>
            </a:xfrm>
            <a:prstGeom prst="flowChartConnector">
              <a:avLst/>
            </a:prstGeom>
            <a:solidFill>
              <a:srgbClr val="FFFFFF"/>
            </a:solidFill>
            <a:ln w="9525" algn="ctr">
              <a:solidFill>
                <a:schemeClr val="tx1"/>
              </a:solidFill>
              <a:round/>
              <a:headEnd/>
              <a:tailEnd type="none" w="lg" len="lg"/>
            </a:ln>
            <a:effectLst/>
          </p:spPr>
          <p:txBody>
            <a:bodyPr wrap="none" anchor="ctr"/>
            <a:lstStyle/>
            <a:p>
              <a:endParaRPr lang="en-GB"/>
            </a:p>
          </p:txBody>
        </p:sp>
        <p:grpSp>
          <p:nvGrpSpPr>
            <p:cNvPr id="8" name="Group 38"/>
            <p:cNvGrpSpPr>
              <a:grpSpLocks noChangeAspect="1"/>
            </p:cNvGrpSpPr>
            <p:nvPr/>
          </p:nvGrpSpPr>
          <p:grpSpPr bwMode="auto">
            <a:xfrm rot="18900000">
              <a:off x="2067" y="2500"/>
              <a:ext cx="163" cy="163"/>
              <a:chOff x="3908" y="2343"/>
              <a:chExt cx="204" cy="204"/>
            </a:xfrm>
          </p:grpSpPr>
          <p:sp>
            <p:nvSpPr>
              <p:cNvPr id="326695" name="AutoShape 39"/>
              <p:cNvSpPr>
                <a:spLocks noChangeAspect="1" noChangeArrowheads="1"/>
              </p:cNvSpPr>
              <p:nvPr/>
            </p:nvSpPr>
            <p:spPr bwMode="auto">
              <a:xfrm>
                <a:off x="3908" y="2344"/>
                <a:ext cx="202" cy="202"/>
              </a:xfrm>
              <a:prstGeom prst="flowChartConnector">
                <a:avLst/>
              </a:prstGeom>
              <a:solidFill>
                <a:srgbClr val="FFFFFF"/>
              </a:solidFill>
              <a:ln w="9525" algn="ctr">
                <a:solidFill>
                  <a:schemeClr val="tx1"/>
                </a:solidFill>
                <a:round/>
                <a:headEnd/>
                <a:tailEnd type="none" w="lg" len="lg"/>
              </a:ln>
              <a:effectLst/>
            </p:spPr>
            <p:txBody>
              <a:bodyPr wrap="none" anchor="ctr"/>
              <a:lstStyle/>
              <a:p>
                <a:endParaRPr lang="en-GB"/>
              </a:p>
            </p:txBody>
          </p:sp>
          <p:sp>
            <p:nvSpPr>
              <p:cNvPr id="326696" name="Line 40"/>
              <p:cNvSpPr>
                <a:spLocks noChangeAspect="1" noChangeShapeType="1"/>
              </p:cNvSpPr>
              <p:nvPr/>
            </p:nvSpPr>
            <p:spPr bwMode="auto">
              <a:xfrm>
                <a:off x="3910" y="2444"/>
                <a:ext cx="202" cy="0"/>
              </a:xfrm>
              <a:prstGeom prst="line">
                <a:avLst/>
              </a:prstGeom>
              <a:noFill/>
              <a:ln w="9525">
                <a:solidFill>
                  <a:schemeClr val="tx1"/>
                </a:solidFill>
                <a:round/>
                <a:headEnd/>
                <a:tailEnd type="none" w="lg" len="lg"/>
              </a:ln>
              <a:effectLst/>
            </p:spPr>
            <p:txBody>
              <a:bodyPr/>
              <a:lstStyle/>
              <a:p>
                <a:endParaRPr lang="en-GB"/>
              </a:p>
            </p:txBody>
          </p:sp>
          <p:sp>
            <p:nvSpPr>
              <p:cNvPr id="326697" name="Line 41"/>
              <p:cNvSpPr>
                <a:spLocks noChangeAspect="1" noChangeShapeType="1"/>
              </p:cNvSpPr>
              <p:nvPr/>
            </p:nvSpPr>
            <p:spPr bwMode="auto">
              <a:xfrm>
                <a:off x="4011" y="2343"/>
                <a:ext cx="0" cy="204"/>
              </a:xfrm>
              <a:prstGeom prst="line">
                <a:avLst/>
              </a:prstGeom>
              <a:noFill/>
              <a:ln w="9525">
                <a:solidFill>
                  <a:schemeClr val="tx1"/>
                </a:solidFill>
                <a:round/>
                <a:headEnd/>
                <a:tailEnd type="none" w="lg" len="lg"/>
              </a:ln>
              <a:effectLst/>
            </p:spPr>
            <p:txBody>
              <a:bodyPr/>
              <a:lstStyle/>
              <a:p>
                <a:endParaRPr lang="en-GB"/>
              </a:p>
            </p:txBody>
          </p:sp>
        </p:grpSp>
        <p:cxnSp>
          <p:nvCxnSpPr>
            <p:cNvPr id="326698" name="AutoShape 42"/>
            <p:cNvCxnSpPr>
              <a:cxnSpLocks noChangeShapeType="1"/>
              <a:stCxn id="326682" idx="3"/>
              <a:endCxn id="326695" idx="1"/>
            </p:cNvCxnSpPr>
            <p:nvPr/>
          </p:nvCxnSpPr>
          <p:spPr bwMode="auto">
            <a:xfrm>
              <a:off x="1686" y="2314"/>
              <a:ext cx="380" cy="268"/>
            </a:xfrm>
            <a:prstGeom prst="straightConnector1">
              <a:avLst/>
            </a:prstGeom>
            <a:noFill/>
            <a:ln w="9525">
              <a:solidFill>
                <a:schemeClr val="tx1"/>
              </a:solidFill>
              <a:round/>
              <a:headEnd/>
              <a:tailEnd type="arrow" w="lg" len="lg"/>
            </a:ln>
            <a:effectLst/>
          </p:spPr>
        </p:cxnSp>
        <p:sp>
          <p:nvSpPr>
            <p:cNvPr id="326699" name="Text Box 43"/>
            <p:cNvSpPr txBox="1">
              <a:spLocks noChangeArrowheads="1"/>
            </p:cNvSpPr>
            <p:nvPr/>
          </p:nvSpPr>
          <p:spPr bwMode="auto">
            <a:xfrm>
              <a:off x="1713" y="2244"/>
              <a:ext cx="334" cy="173"/>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abort</a:t>
              </a:r>
            </a:p>
          </p:txBody>
        </p:sp>
        <p:sp>
          <p:nvSpPr>
            <p:cNvPr id="326700" name="Text Box 44"/>
            <p:cNvSpPr txBox="1">
              <a:spLocks noChangeArrowheads="1"/>
            </p:cNvSpPr>
            <p:nvPr/>
          </p:nvSpPr>
          <p:spPr bwMode="auto">
            <a:xfrm>
              <a:off x="2142" y="2270"/>
              <a:ext cx="451" cy="288"/>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Advert </a:t>
              </a:r>
            </a:p>
            <a:p>
              <a:pPr eaLnBrk="1" hangingPunct="1"/>
              <a:r>
                <a:rPr lang="en-GB" sz="1200" b="0">
                  <a:latin typeface="Arial" charset="0"/>
                </a:rPr>
                <a:t>Aborted</a:t>
              </a:r>
            </a:p>
          </p:txBody>
        </p:sp>
        <p:sp>
          <p:nvSpPr>
            <p:cNvPr id="326701" name="Text Box 45"/>
            <p:cNvSpPr txBox="1">
              <a:spLocks noChangeArrowheads="1"/>
            </p:cNvSpPr>
            <p:nvPr/>
          </p:nvSpPr>
          <p:spPr bwMode="auto">
            <a:xfrm>
              <a:off x="300" y="1764"/>
              <a:ext cx="546" cy="288"/>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Advert </a:t>
              </a:r>
            </a:p>
            <a:p>
              <a:pPr eaLnBrk="1" hangingPunct="1"/>
              <a:r>
                <a:rPr lang="en-GB" sz="1200" b="0">
                  <a:latin typeface="Arial" charset="0"/>
                </a:rPr>
                <a:t>Reworked</a:t>
              </a:r>
            </a:p>
          </p:txBody>
        </p:sp>
        <p:cxnSp>
          <p:nvCxnSpPr>
            <p:cNvPr id="326702" name="AutoShape 46"/>
            <p:cNvCxnSpPr>
              <a:cxnSpLocks noChangeShapeType="1"/>
              <a:stCxn id="326693" idx="5"/>
              <a:endCxn id="326682" idx="1"/>
            </p:cNvCxnSpPr>
            <p:nvPr/>
          </p:nvCxnSpPr>
          <p:spPr bwMode="auto">
            <a:xfrm>
              <a:off x="961" y="2009"/>
              <a:ext cx="317" cy="305"/>
            </a:xfrm>
            <a:prstGeom prst="straightConnector1">
              <a:avLst/>
            </a:prstGeom>
            <a:noFill/>
            <a:ln w="9525">
              <a:solidFill>
                <a:schemeClr val="tx1"/>
              </a:solidFill>
              <a:round/>
              <a:headEnd/>
              <a:tailEnd type="arrow" w="lg" len="lg"/>
            </a:ln>
            <a:effectLst/>
          </p:spPr>
        </p:cxnSp>
        <p:sp>
          <p:nvSpPr>
            <p:cNvPr id="326703" name="AutoShape 47"/>
            <p:cNvSpPr>
              <a:spLocks noChangeAspect="1" noChangeArrowheads="1"/>
            </p:cNvSpPr>
            <p:nvPr/>
          </p:nvSpPr>
          <p:spPr bwMode="auto">
            <a:xfrm>
              <a:off x="3033" y="2137"/>
              <a:ext cx="161" cy="161"/>
            </a:xfrm>
            <a:prstGeom prst="flowChartConnector">
              <a:avLst/>
            </a:prstGeom>
            <a:solidFill>
              <a:srgbClr val="FFFFFF"/>
            </a:solidFill>
            <a:ln w="9525" algn="ctr">
              <a:solidFill>
                <a:schemeClr val="tx1"/>
              </a:solidFill>
              <a:round/>
              <a:headEnd/>
              <a:tailEnd type="none" w="lg" len="lg"/>
            </a:ln>
            <a:effectLst/>
          </p:spPr>
          <p:txBody>
            <a:bodyPr wrap="none" anchor="ctr"/>
            <a:lstStyle/>
            <a:p>
              <a:endParaRPr lang="en-GB"/>
            </a:p>
          </p:txBody>
        </p:sp>
        <p:sp>
          <p:nvSpPr>
            <p:cNvPr id="326704" name="Text Box 48"/>
            <p:cNvSpPr txBox="1">
              <a:spLocks noChangeArrowheads="1"/>
            </p:cNvSpPr>
            <p:nvPr/>
          </p:nvSpPr>
          <p:spPr bwMode="auto">
            <a:xfrm>
              <a:off x="2620" y="1864"/>
              <a:ext cx="546" cy="288"/>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Advert </a:t>
              </a:r>
            </a:p>
            <a:p>
              <a:pPr eaLnBrk="1" hangingPunct="1"/>
              <a:r>
                <a:rPr lang="en-GB" sz="1200" b="0">
                  <a:latin typeface="Arial" charset="0"/>
                </a:rPr>
                <a:t>Reworked</a:t>
              </a:r>
            </a:p>
          </p:txBody>
        </p:sp>
        <p:sp>
          <p:nvSpPr>
            <p:cNvPr id="326705" name="Text Box 49"/>
            <p:cNvSpPr txBox="1">
              <a:spLocks noChangeArrowheads="1"/>
            </p:cNvSpPr>
            <p:nvPr/>
          </p:nvSpPr>
          <p:spPr bwMode="auto">
            <a:xfrm>
              <a:off x="3886" y="2607"/>
              <a:ext cx="451" cy="288"/>
            </a:xfrm>
            <a:prstGeom prst="rect">
              <a:avLst/>
            </a:prstGeom>
            <a:noFill/>
            <a:ln w="9525" algn="ctr">
              <a:noFill/>
              <a:miter lim="800000"/>
              <a:headEnd/>
              <a:tailEnd type="none" w="lg" len="lg"/>
            </a:ln>
            <a:effectLst/>
          </p:spPr>
          <p:txBody>
            <a:bodyPr wrap="none">
              <a:spAutoFit/>
            </a:bodyPr>
            <a:lstStyle/>
            <a:p>
              <a:pPr eaLnBrk="1" hangingPunct="1"/>
              <a:r>
                <a:rPr lang="en-GB" sz="1200" b="0">
                  <a:latin typeface="Arial" charset="0"/>
                </a:rPr>
                <a:t>Advert </a:t>
              </a:r>
            </a:p>
            <a:p>
              <a:pPr eaLnBrk="1" hangingPunct="1"/>
              <a:r>
                <a:rPr lang="en-GB" sz="1200" b="0">
                  <a:latin typeface="Arial" charset="0"/>
                </a:rPr>
                <a:t>Aborted</a:t>
              </a:r>
            </a:p>
          </p:txBody>
        </p:sp>
        <p:sp>
          <p:nvSpPr>
            <p:cNvPr id="326706" name="Rectangle 50"/>
            <p:cNvSpPr>
              <a:spLocks noChangeArrowheads="1"/>
            </p:cNvSpPr>
            <p:nvPr/>
          </p:nvSpPr>
          <p:spPr bwMode="auto">
            <a:xfrm>
              <a:off x="2642" y="864"/>
              <a:ext cx="2239" cy="3011"/>
            </a:xfrm>
            <a:prstGeom prst="rect">
              <a:avLst/>
            </a:prstGeom>
            <a:noFill/>
            <a:ln w="12700" algn="ctr">
              <a:solidFill>
                <a:schemeClr val="tx1"/>
              </a:solidFill>
              <a:miter lim="800000"/>
              <a:headEnd/>
              <a:tailEnd type="none" w="lg" len="lg"/>
            </a:ln>
            <a:effectLst/>
          </p:spPr>
          <p:txBody>
            <a:bodyPr wrap="none" anchor="ctr"/>
            <a:lstStyle/>
            <a:p>
              <a:endParaRPr lang="en-GB"/>
            </a:p>
          </p:txBody>
        </p:sp>
        <p:grpSp>
          <p:nvGrpSpPr>
            <p:cNvPr id="9" name="Group 51"/>
            <p:cNvGrpSpPr>
              <a:grpSpLocks/>
            </p:cNvGrpSpPr>
            <p:nvPr/>
          </p:nvGrpSpPr>
          <p:grpSpPr bwMode="auto">
            <a:xfrm>
              <a:off x="2649" y="867"/>
              <a:ext cx="597" cy="128"/>
              <a:chOff x="170" y="276"/>
              <a:chExt cx="1452" cy="203"/>
            </a:xfrm>
          </p:grpSpPr>
          <p:sp>
            <p:nvSpPr>
              <p:cNvPr id="326708" name="Line 52"/>
              <p:cNvSpPr>
                <a:spLocks noChangeShapeType="1"/>
              </p:cNvSpPr>
              <p:nvPr/>
            </p:nvSpPr>
            <p:spPr bwMode="auto">
              <a:xfrm>
                <a:off x="170" y="479"/>
                <a:ext cx="1363" cy="0"/>
              </a:xfrm>
              <a:prstGeom prst="line">
                <a:avLst/>
              </a:prstGeom>
              <a:noFill/>
              <a:ln w="12700">
                <a:solidFill>
                  <a:schemeClr val="tx1"/>
                </a:solidFill>
                <a:round/>
                <a:headEnd/>
                <a:tailEnd/>
              </a:ln>
              <a:effectLst/>
            </p:spPr>
            <p:txBody>
              <a:bodyPr>
                <a:spAutoFit/>
              </a:bodyPr>
              <a:lstStyle/>
              <a:p>
                <a:endParaRPr lang="en-GB"/>
              </a:p>
            </p:txBody>
          </p:sp>
          <p:sp>
            <p:nvSpPr>
              <p:cNvPr id="326709" name="Line 53"/>
              <p:cNvSpPr>
                <a:spLocks noChangeShapeType="1"/>
              </p:cNvSpPr>
              <p:nvPr/>
            </p:nvSpPr>
            <p:spPr bwMode="auto">
              <a:xfrm>
                <a:off x="1622" y="276"/>
                <a:ext cx="0" cy="124"/>
              </a:xfrm>
              <a:prstGeom prst="line">
                <a:avLst/>
              </a:prstGeom>
              <a:noFill/>
              <a:ln w="12700">
                <a:solidFill>
                  <a:schemeClr val="tx1"/>
                </a:solidFill>
                <a:round/>
                <a:headEnd/>
                <a:tailEnd/>
              </a:ln>
              <a:effectLst/>
            </p:spPr>
            <p:txBody>
              <a:bodyPr>
                <a:spAutoFit/>
              </a:bodyPr>
              <a:lstStyle/>
              <a:p>
                <a:endParaRPr lang="en-GB"/>
              </a:p>
            </p:txBody>
          </p:sp>
          <p:sp>
            <p:nvSpPr>
              <p:cNvPr id="326710" name="Line 54"/>
              <p:cNvSpPr>
                <a:spLocks noChangeShapeType="1"/>
              </p:cNvSpPr>
              <p:nvPr/>
            </p:nvSpPr>
            <p:spPr bwMode="auto">
              <a:xfrm flipV="1">
                <a:off x="1533" y="400"/>
                <a:ext cx="89" cy="79"/>
              </a:xfrm>
              <a:prstGeom prst="line">
                <a:avLst/>
              </a:prstGeom>
              <a:noFill/>
              <a:ln w="12700">
                <a:solidFill>
                  <a:schemeClr val="tx1"/>
                </a:solidFill>
                <a:round/>
                <a:headEnd/>
                <a:tailEnd/>
              </a:ln>
              <a:effectLst/>
            </p:spPr>
            <p:txBody>
              <a:bodyPr>
                <a:spAutoFit/>
              </a:bodyPr>
              <a:lstStyle/>
              <a:p>
                <a:endParaRPr lang="en-GB"/>
              </a:p>
            </p:txBody>
          </p:sp>
        </p:grpSp>
        <p:sp>
          <p:nvSpPr>
            <p:cNvPr id="326711" name="Text Box 55"/>
            <p:cNvSpPr txBox="1">
              <a:spLocks noChangeArrowheads="1"/>
            </p:cNvSpPr>
            <p:nvPr/>
          </p:nvSpPr>
          <p:spPr bwMode="auto">
            <a:xfrm>
              <a:off x="2637" y="843"/>
              <a:ext cx="558" cy="173"/>
            </a:xfrm>
            <a:prstGeom prst="rect">
              <a:avLst/>
            </a:prstGeom>
            <a:noFill/>
            <a:ln w="9525" algn="ctr">
              <a:noFill/>
              <a:miter lim="800000"/>
              <a:headEnd/>
              <a:tailEnd type="none" w="lg" len="lg"/>
            </a:ln>
            <a:effectLst/>
          </p:spPr>
          <p:txBody>
            <a:bodyPr wrap="none">
              <a:spAutoFit/>
            </a:bodyPr>
            <a:lstStyle/>
            <a:p>
              <a:pPr eaLnBrk="1" hangingPunct="1"/>
              <a:r>
                <a:rPr lang="en-GB" sz="1200">
                  <a:latin typeface="Arial" charset="0"/>
                </a:rPr>
                <a:t>sm </a:t>
              </a:r>
              <a:r>
                <a:rPr lang="en-GB" sz="1200" b="0">
                  <a:latin typeface="Arial" charset="0"/>
                </a:rPr>
                <a:t>Advert</a:t>
              </a:r>
            </a:p>
          </p:txBody>
        </p:sp>
        <p:sp>
          <p:nvSpPr>
            <p:cNvPr id="326712" name="Oval 56"/>
            <p:cNvSpPr>
              <a:spLocks noChangeAspect="1" noChangeArrowheads="1"/>
            </p:cNvSpPr>
            <p:nvPr/>
          </p:nvSpPr>
          <p:spPr bwMode="auto">
            <a:xfrm flipH="1" flipV="1">
              <a:off x="4696" y="1253"/>
              <a:ext cx="97" cy="97"/>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10" name="Group 57"/>
            <p:cNvGrpSpPr>
              <a:grpSpLocks/>
            </p:cNvGrpSpPr>
            <p:nvPr/>
          </p:nvGrpSpPr>
          <p:grpSpPr bwMode="auto">
            <a:xfrm>
              <a:off x="4708" y="3404"/>
              <a:ext cx="132" cy="132"/>
              <a:chOff x="2269" y="3111"/>
              <a:chExt cx="132" cy="132"/>
            </a:xfrm>
          </p:grpSpPr>
          <p:sp>
            <p:nvSpPr>
              <p:cNvPr id="326714" name="Oval 58"/>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326715" name="Oval 59"/>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cxnSp>
          <p:nvCxnSpPr>
            <p:cNvPr id="326716" name="AutoShape 60"/>
            <p:cNvCxnSpPr>
              <a:cxnSpLocks noChangeShapeType="1"/>
              <a:stCxn id="326706" idx="2"/>
              <a:endCxn id="326706" idx="2"/>
            </p:cNvCxnSpPr>
            <p:nvPr/>
          </p:nvCxnSpPr>
          <p:spPr bwMode="auto">
            <a:xfrm>
              <a:off x="3762" y="3875"/>
              <a:ext cx="0" cy="0"/>
            </a:xfrm>
            <a:prstGeom prst="straightConnector1">
              <a:avLst/>
            </a:prstGeom>
            <a:noFill/>
            <a:ln w="9525">
              <a:solidFill>
                <a:schemeClr val="tx1"/>
              </a:solidFill>
              <a:round/>
              <a:headEnd/>
              <a:tailEnd type="arrow" w="lg" len="lg"/>
            </a:ln>
            <a:effectLst/>
          </p:spPr>
        </p:cxnSp>
        <p:cxnSp>
          <p:nvCxnSpPr>
            <p:cNvPr id="326717" name="AutoShape 61"/>
            <p:cNvCxnSpPr>
              <a:cxnSpLocks noChangeShapeType="1"/>
              <a:stCxn id="326712" idx="6"/>
              <a:endCxn id="326661" idx="3"/>
            </p:cNvCxnSpPr>
            <p:nvPr/>
          </p:nvCxnSpPr>
          <p:spPr bwMode="auto">
            <a:xfrm flipH="1">
              <a:off x="3946" y="1302"/>
              <a:ext cx="751" cy="5"/>
            </a:xfrm>
            <a:prstGeom prst="straightConnector1">
              <a:avLst/>
            </a:prstGeom>
            <a:noFill/>
            <a:ln w="9525">
              <a:solidFill>
                <a:schemeClr val="tx1"/>
              </a:solidFill>
              <a:round/>
              <a:headEnd/>
              <a:tailEnd type="arrow" w="lg" len="lg"/>
            </a:ln>
            <a:effectLst/>
          </p:spPr>
        </p:cxnSp>
        <p:cxnSp>
          <p:nvCxnSpPr>
            <p:cNvPr id="326718" name="AutoShape 62"/>
            <p:cNvCxnSpPr>
              <a:cxnSpLocks noChangeShapeType="1"/>
              <a:stCxn id="326663" idx="3"/>
              <a:endCxn id="326714" idx="2"/>
            </p:cNvCxnSpPr>
            <p:nvPr/>
          </p:nvCxnSpPr>
          <p:spPr bwMode="auto">
            <a:xfrm flipV="1">
              <a:off x="3962" y="3470"/>
              <a:ext cx="746" cy="1"/>
            </a:xfrm>
            <a:prstGeom prst="straightConnector1">
              <a:avLst/>
            </a:prstGeom>
            <a:noFill/>
            <a:ln w="9525">
              <a:solidFill>
                <a:schemeClr val="tx1"/>
              </a:solidFill>
              <a:round/>
              <a:headEnd/>
              <a:tailEnd type="arrow" w="lg" len="lg"/>
            </a:ln>
            <a:effectLst/>
          </p:spPr>
        </p:cxnSp>
        <p:cxnSp>
          <p:nvCxnSpPr>
            <p:cNvPr id="326719" name="AutoShape 63"/>
            <p:cNvCxnSpPr>
              <a:cxnSpLocks noChangeShapeType="1"/>
              <a:stCxn id="326663" idx="1"/>
              <a:endCxn id="326703" idx="2"/>
            </p:cNvCxnSpPr>
            <p:nvPr/>
          </p:nvCxnSpPr>
          <p:spPr bwMode="auto">
            <a:xfrm rot="10800000">
              <a:off x="3033" y="2218"/>
              <a:ext cx="79" cy="1253"/>
            </a:xfrm>
            <a:prstGeom prst="bentConnector3">
              <a:avLst>
                <a:gd name="adj1" fmla="val 282278"/>
              </a:avLst>
            </a:prstGeom>
            <a:noFill/>
            <a:ln w="9525">
              <a:solidFill>
                <a:schemeClr val="tx1"/>
              </a:solidFill>
              <a:miter lim="800000"/>
              <a:headEnd/>
              <a:tailEnd type="arrow" w="lg" len="lg"/>
            </a:ln>
            <a:effectLst/>
          </p:spPr>
        </p:cxnSp>
        <p:sp>
          <p:nvSpPr>
            <p:cNvPr id="326720" name="Rectangle 64"/>
            <p:cNvSpPr>
              <a:spLocks noChangeArrowheads="1"/>
            </p:cNvSpPr>
            <p:nvPr/>
          </p:nvSpPr>
          <p:spPr bwMode="auto">
            <a:xfrm>
              <a:off x="1749" y="1068"/>
              <a:ext cx="845" cy="115"/>
            </a:xfrm>
            <a:prstGeom prst="rect">
              <a:avLst/>
            </a:prstGeom>
            <a:noFill/>
            <a:ln w="9525">
              <a:noFill/>
              <a:miter lim="800000"/>
              <a:headEnd/>
              <a:tailEnd/>
            </a:ln>
          </p:spPr>
          <p:txBody>
            <a:bodyPr lIns="0" tIns="0" rIns="0" bIns="0">
              <a:spAutoFit/>
            </a:bodyPr>
            <a:lstStyle/>
            <a:p>
              <a:pPr eaLnBrk="1" hangingPunct="1"/>
              <a:r>
                <a:rPr lang="en-GB" sz="1200" b="0" i="1">
                  <a:solidFill>
                    <a:srgbClr val="000000"/>
                  </a:solidFill>
                  <a:latin typeface="Times New Roman" pitchFamily="18" charset="0"/>
                </a:rPr>
                <a:t>Exit pseudostate</a:t>
              </a:r>
              <a:endParaRPr lang="en-GB" sz="2400" b="0">
                <a:latin typeface="Times New Roman" pitchFamily="18" charset="0"/>
              </a:endParaRPr>
            </a:p>
          </p:txBody>
        </p:sp>
        <p:sp>
          <p:nvSpPr>
            <p:cNvPr id="326721" name="Rectangle 65"/>
            <p:cNvSpPr>
              <a:spLocks noChangeArrowheads="1"/>
            </p:cNvSpPr>
            <p:nvPr/>
          </p:nvSpPr>
          <p:spPr bwMode="auto">
            <a:xfrm>
              <a:off x="485" y="1048"/>
              <a:ext cx="808" cy="173"/>
            </a:xfrm>
            <a:prstGeom prst="rect">
              <a:avLst/>
            </a:prstGeom>
            <a:noFill/>
            <a:ln w="9525" algn="ctr">
              <a:noFill/>
              <a:miter lim="800000"/>
              <a:headEnd/>
              <a:tailEnd type="none" w="lg" len="lg"/>
            </a:ln>
            <a:effectLst/>
          </p:spPr>
          <p:txBody>
            <a:bodyPr wrap="none">
              <a:spAutoFit/>
            </a:bodyPr>
            <a:lstStyle/>
            <a:p>
              <a:pPr eaLnBrk="1" hangingPunct="1"/>
              <a:r>
                <a:rPr lang="en-GB" sz="1200" b="0" i="1">
                  <a:solidFill>
                    <a:srgbClr val="000000"/>
                  </a:solidFill>
                  <a:latin typeface="Times New Roman" pitchFamily="18" charset="0"/>
                </a:rPr>
                <a:t>Entry pseudostate</a:t>
              </a:r>
            </a:p>
          </p:txBody>
        </p:sp>
        <p:sp>
          <p:nvSpPr>
            <p:cNvPr id="326722" name="Line 66"/>
            <p:cNvSpPr>
              <a:spLocks noChangeShapeType="1"/>
            </p:cNvSpPr>
            <p:nvPr/>
          </p:nvSpPr>
          <p:spPr bwMode="auto">
            <a:xfrm>
              <a:off x="649" y="1234"/>
              <a:ext cx="183" cy="631"/>
            </a:xfrm>
            <a:prstGeom prst="line">
              <a:avLst/>
            </a:prstGeom>
            <a:noFill/>
            <a:ln w="9525">
              <a:solidFill>
                <a:schemeClr val="tx1"/>
              </a:solidFill>
              <a:prstDash val="dash"/>
              <a:round/>
              <a:headEnd/>
              <a:tailEnd type="stealth" w="lg" len="lg"/>
            </a:ln>
            <a:effectLst/>
          </p:spPr>
          <p:txBody>
            <a:bodyPr/>
            <a:lstStyle/>
            <a:p>
              <a:endParaRPr lang="en-GB"/>
            </a:p>
          </p:txBody>
        </p:sp>
        <p:sp>
          <p:nvSpPr>
            <p:cNvPr id="326723" name="Line 67"/>
            <p:cNvSpPr>
              <a:spLocks noChangeShapeType="1"/>
            </p:cNvSpPr>
            <p:nvPr/>
          </p:nvSpPr>
          <p:spPr bwMode="auto">
            <a:xfrm flipH="1">
              <a:off x="2203" y="1189"/>
              <a:ext cx="110" cy="1124"/>
            </a:xfrm>
            <a:prstGeom prst="line">
              <a:avLst/>
            </a:prstGeom>
            <a:noFill/>
            <a:ln w="9525">
              <a:solidFill>
                <a:schemeClr val="tx1"/>
              </a:solidFill>
              <a:prstDash val="dash"/>
              <a:round/>
              <a:headEnd/>
              <a:tailEnd type="stealth" w="lg" len="lg"/>
            </a:ln>
            <a:effectLst/>
          </p:spPr>
          <p:txBody>
            <a:bodyPr/>
            <a:lstStyle/>
            <a:p>
              <a:endParaRPr lang="en-GB"/>
            </a:p>
          </p:txBody>
        </p:sp>
      </p:grpSp>
      <p:sp>
        <p:nvSpPr>
          <p:cNvPr id="326724" name="Freeform 68"/>
          <p:cNvSpPr>
            <a:spLocks/>
          </p:cNvSpPr>
          <p:nvPr/>
        </p:nvSpPr>
        <p:spPr bwMode="auto">
          <a:xfrm>
            <a:off x="1146175" y="1517650"/>
            <a:ext cx="1600200" cy="746125"/>
          </a:xfrm>
          <a:custGeom>
            <a:avLst/>
            <a:gdLst/>
            <a:ahLst/>
            <a:cxnLst>
              <a:cxn ang="0">
                <a:pos x="238" y="22"/>
              </a:cxn>
              <a:cxn ang="0">
                <a:pos x="110" y="13"/>
              </a:cxn>
              <a:cxn ang="0">
                <a:pos x="55" y="31"/>
              </a:cxn>
              <a:cxn ang="0">
                <a:pos x="0" y="95"/>
              </a:cxn>
              <a:cxn ang="0">
                <a:pos x="46" y="233"/>
              </a:cxn>
              <a:cxn ang="0">
                <a:pos x="73" y="287"/>
              </a:cxn>
              <a:cxn ang="0">
                <a:pos x="101" y="297"/>
              </a:cxn>
              <a:cxn ang="0">
                <a:pos x="275" y="370"/>
              </a:cxn>
              <a:cxn ang="0">
                <a:pos x="531" y="388"/>
              </a:cxn>
              <a:cxn ang="0">
                <a:pos x="1006" y="324"/>
              </a:cxn>
              <a:cxn ang="0">
                <a:pos x="997" y="187"/>
              </a:cxn>
              <a:cxn ang="0">
                <a:pos x="933" y="114"/>
              </a:cxn>
              <a:cxn ang="0">
                <a:pos x="604" y="13"/>
              </a:cxn>
              <a:cxn ang="0">
                <a:pos x="238" y="22"/>
              </a:cxn>
            </a:cxnLst>
            <a:rect l="0" t="0" r="r" b="b"/>
            <a:pathLst>
              <a:path w="1008" h="470">
                <a:moveTo>
                  <a:pt x="238" y="22"/>
                </a:moveTo>
                <a:cubicBezTo>
                  <a:pt x="189" y="12"/>
                  <a:pt x="159" y="0"/>
                  <a:pt x="110" y="13"/>
                </a:cubicBezTo>
                <a:cubicBezTo>
                  <a:pt x="91" y="18"/>
                  <a:pt x="55" y="31"/>
                  <a:pt x="55" y="31"/>
                </a:cubicBezTo>
                <a:cubicBezTo>
                  <a:pt x="20" y="56"/>
                  <a:pt x="29" y="68"/>
                  <a:pt x="0" y="95"/>
                </a:cubicBezTo>
                <a:cubicBezTo>
                  <a:pt x="12" y="143"/>
                  <a:pt x="27" y="188"/>
                  <a:pt x="46" y="233"/>
                </a:cubicBezTo>
                <a:cubicBezTo>
                  <a:pt x="54" y="253"/>
                  <a:pt x="54" y="272"/>
                  <a:pt x="73" y="287"/>
                </a:cubicBezTo>
                <a:cubicBezTo>
                  <a:pt x="81" y="293"/>
                  <a:pt x="92" y="293"/>
                  <a:pt x="101" y="297"/>
                </a:cubicBezTo>
                <a:cubicBezTo>
                  <a:pt x="155" y="325"/>
                  <a:pt x="212" y="366"/>
                  <a:pt x="275" y="370"/>
                </a:cubicBezTo>
                <a:cubicBezTo>
                  <a:pt x="458" y="381"/>
                  <a:pt x="372" y="375"/>
                  <a:pt x="531" y="388"/>
                </a:cubicBezTo>
                <a:cubicBezTo>
                  <a:pt x="681" y="385"/>
                  <a:pt x="909" y="470"/>
                  <a:pt x="1006" y="324"/>
                </a:cubicBezTo>
                <a:cubicBezTo>
                  <a:pt x="1003" y="278"/>
                  <a:pt x="1008" y="232"/>
                  <a:pt x="997" y="187"/>
                </a:cubicBezTo>
                <a:cubicBezTo>
                  <a:pt x="984" y="133"/>
                  <a:pt x="964" y="139"/>
                  <a:pt x="933" y="114"/>
                </a:cubicBezTo>
                <a:cubicBezTo>
                  <a:pt x="846" y="42"/>
                  <a:pt x="717" y="13"/>
                  <a:pt x="604" y="13"/>
                </a:cubicBezTo>
                <a:cubicBezTo>
                  <a:pt x="482" y="13"/>
                  <a:pt x="360" y="19"/>
                  <a:pt x="238" y="22"/>
                </a:cubicBezTo>
                <a:close/>
              </a:path>
            </a:pathLst>
          </a:custGeom>
          <a:noFill/>
          <a:ln w="25400" cap="flat" cmpd="sng">
            <a:solidFill>
              <a:srgbClr val="FF0000"/>
            </a:solidFill>
            <a:prstDash val="solid"/>
            <a:round/>
            <a:headEnd type="none" w="med" len="med"/>
            <a:tailEnd type="none" w="lg" len="lg"/>
          </a:ln>
          <a:effectLst/>
        </p:spPr>
        <p:txBody>
          <a:bodyPr/>
          <a:lstStyle/>
          <a:p>
            <a:endParaRPr lang="en-GB"/>
          </a:p>
        </p:txBody>
      </p:sp>
      <p:sp>
        <p:nvSpPr>
          <p:cNvPr id="326725" name="Freeform 69"/>
          <p:cNvSpPr>
            <a:spLocks/>
          </p:cNvSpPr>
          <p:nvPr/>
        </p:nvSpPr>
        <p:spPr bwMode="auto">
          <a:xfrm>
            <a:off x="3440113" y="1495425"/>
            <a:ext cx="1241425" cy="560388"/>
          </a:xfrm>
          <a:custGeom>
            <a:avLst/>
            <a:gdLst/>
            <a:ahLst/>
            <a:cxnLst>
              <a:cxn ang="0">
                <a:pos x="146" y="18"/>
              </a:cxn>
              <a:cxn ang="0">
                <a:pos x="0" y="91"/>
              </a:cxn>
              <a:cxn ang="0">
                <a:pos x="27" y="256"/>
              </a:cxn>
              <a:cxn ang="0">
                <a:pos x="64" y="283"/>
              </a:cxn>
              <a:cxn ang="0">
                <a:pos x="119" y="301"/>
              </a:cxn>
              <a:cxn ang="0">
                <a:pos x="420" y="338"/>
              </a:cxn>
              <a:cxn ang="0">
                <a:pos x="640" y="311"/>
              </a:cxn>
              <a:cxn ang="0">
                <a:pos x="686" y="301"/>
              </a:cxn>
              <a:cxn ang="0">
                <a:pos x="750" y="256"/>
              </a:cxn>
              <a:cxn ang="0">
                <a:pos x="777" y="201"/>
              </a:cxn>
              <a:cxn ang="0">
                <a:pos x="731" y="119"/>
              </a:cxn>
              <a:cxn ang="0">
                <a:pos x="402" y="0"/>
              </a:cxn>
              <a:cxn ang="0">
                <a:pos x="192" y="9"/>
              </a:cxn>
              <a:cxn ang="0">
                <a:pos x="128" y="18"/>
              </a:cxn>
              <a:cxn ang="0">
                <a:pos x="100" y="27"/>
              </a:cxn>
              <a:cxn ang="0">
                <a:pos x="146" y="18"/>
              </a:cxn>
            </a:cxnLst>
            <a:rect l="0" t="0" r="r" b="b"/>
            <a:pathLst>
              <a:path w="782" h="353">
                <a:moveTo>
                  <a:pt x="146" y="18"/>
                </a:moveTo>
                <a:cubicBezTo>
                  <a:pt x="94" y="40"/>
                  <a:pt x="52" y="74"/>
                  <a:pt x="0" y="91"/>
                </a:cubicBezTo>
                <a:cubicBezTo>
                  <a:pt x="2" y="109"/>
                  <a:pt x="2" y="226"/>
                  <a:pt x="27" y="256"/>
                </a:cubicBezTo>
                <a:cubicBezTo>
                  <a:pt x="37" y="268"/>
                  <a:pt x="50" y="276"/>
                  <a:pt x="64" y="283"/>
                </a:cubicBezTo>
                <a:cubicBezTo>
                  <a:pt x="81" y="291"/>
                  <a:pt x="119" y="301"/>
                  <a:pt x="119" y="301"/>
                </a:cubicBezTo>
                <a:cubicBezTo>
                  <a:pt x="192" y="353"/>
                  <a:pt x="356" y="335"/>
                  <a:pt x="420" y="338"/>
                </a:cubicBezTo>
                <a:cubicBezTo>
                  <a:pt x="499" y="328"/>
                  <a:pt x="558" y="317"/>
                  <a:pt x="640" y="311"/>
                </a:cubicBezTo>
                <a:cubicBezTo>
                  <a:pt x="655" y="308"/>
                  <a:pt x="672" y="308"/>
                  <a:pt x="686" y="301"/>
                </a:cubicBezTo>
                <a:cubicBezTo>
                  <a:pt x="709" y="289"/>
                  <a:pt x="750" y="256"/>
                  <a:pt x="750" y="256"/>
                </a:cubicBezTo>
                <a:cubicBezTo>
                  <a:pt x="756" y="237"/>
                  <a:pt x="774" y="221"/>
                  <a:pt x="777" y="201"/>
                </a:cubicBezTo>
                <a:cubicBezTo>
                  <a:pt x="782" y="173"/>
                  <a:pt x="749" y="137"/>
                  <a:pt x="731" y="119"/>
                </a:cubicBezTo>
                <a:cubicBezTo>
                  <a:pt x="647" y="35"/>
                  <a:pt x="516" y="14"/>
                  <a:pt x="402" y="0"/>
                </a:cubicBezTo>
                <a:cubicBezTo>
                  <a:pt x="332" y="3"/>
                  <a:pt x="262" y="4"/>
                  <a:pt x="192" y="9"/>
                </a:cubicBezTo>
                <a:cubicBezTo>
                  <a:pt x="171" y="10"/>
                  <a:pt x="149" y="14"/>
                  <a:pt x="128" y="18"/>
                </a:cubicBezTo>
                <a:cubicBezTo>
                  <a:pt x="118" y="20"/>
                  <a:pt x="90" y="27"/>
                  <a:pt x="100" y="27"/>
                </a:cubicBezTo>
                <a:cubicBezTo>
                  <a:pt x="116" y="27"/>
                  <a:pt x="131" y="21"/>
                  <a:pt x="146" y="18"/>
                </a:cubicBezTo>
                <a:close/>
              </a:path>
            </a:pathLst>
          </a:custGeom>
          <a:noFill/>
          <a:ln w="25400" cap="flat" cmpd="sng">
            <a:solidFill>
              <a:srgbClr val="FF0000"/>
            </a:solidFill>
            <a:prstDash val="solid"/>
            <a:round/>
            <a:headEnd type="none" w="med" len="med"/>
            <a:tailEnd type="none" w="lg" len="lg"/>
          </a:ln>
          <a:effectLst/>
        </p:spPr>
        <p:txBody>
          <a:bodyPr/>
          <a:lstStyle/>
          <a:p>
            <a:endParaRPr lang="en-GB"/>
          </a:p>
        </p:txBody>
      </p:sp>
      <p:sp>
        <p:nvSpPr>
          <p:cNvPr id="326726" name="Freeform 70"/>
          <p:cNvSpPr>
            <a:spLocks/>
          </p:cNvSpPr>
          <p:nvPr/>
        </p:nvSpPr>
        <p:spPr bwMode="auto">
          <a:xfrm>
            <a:off x="4137025" y="4224338"/>
            <a:ext cx="2728913" cy="504825"/>
          </a:xfrm>
          <a:custGeom>
            <a:avLst/>
            <a:gdLst/>
            <a:ahLst/>
            <a:cxnLst>
              <a:cxn ang="0">
                <a:pos x="0" y="9"/>
              </a:cxn>
              <a:cxn ang="0">
                <a:pos x="658" y="283"/>
              </a:cxn>
              <a:cxn ang="0">
                <a:pos x="1499" y="219"/>
              </a:cxn>
              <a:cxn ang="0">
                <a:pos x="1719" y="0"/>
              </a:cxn>
            </a:cxnLst>
            <a:rect l="0" t="0" r="r" b="b"/>
            <a:pathLst>
              <a:path w="1719" h="318">
                <a:moveTo>
                  <a:pt x="0" y="9"/>
                </a:moveTo>
                <a:cubicBezTo>
                  <a:pt x="204" y="128"/>
                  <a:pt x="408" y="248"/>
                  <a:pt x="658" y="283"/>
                </a:cubicBezTo>
                <a:cubicBezTo>
                  <a:pt x="908" y="318"/>
                  <a:pt x="1322" y="266"/>
                  <a:pt x="1499" y="219"/>
                </a:cubicBezTo>
                <a:cubicBezTo>
                  <a:pt x="1676" y="172"/>
                  <a:pt x="1697" y="86"/>
                  <a:pt x="1719" y="0"/>
                </a:cubicBezTo>
              </a:path>
            </a:pathLst>
          </a:custGeom>
          <a:noFill/>
          <a:ln w="25400" cap="flat" cmpd="sng">
            <a:solidFill>
              <a:srgbClr val="FF0000"/>
            </a:solidFill>
            <a:prstDash val="solid"/>
            <a:round/>
            <a:headEnd type="arrow" w="lg" len="lg"/>
            <a:tailEnd type="arrow" w="lg" len="lg"/>
          </a:ln>
          <a:effectLst/>
        </p:spPr>
        <p:txBody>
          <a:bodyPr/>
          <a:lstStyle/>
          <a:p>
            <a:endParaRPr lang="en-GB"/>
          </a:p>
        </p:txBody>
      </p:sp>
      <p:sp>
        <p:nvSpPr>
          <p:cNvPr id="326728" name="Freeform 72"/>
          <p:cNvSpPr>
            <a:spLocks/>
          </p:cNvSpPr>
          <p:nvPr/>
        </p:nvSpPr>
        <p:spPr bwMode="auto">
          <a:xfrm>
            <a:off x="2074863" y="2338388"/>
            <a:ext cx="3592512" cy="1073150"/>
          </a:xfrm>
          <a:custGeom>
            <a:avLst/>
            <a:gdLst/>
            <a:ahLst/>
            <a:cxnLst>
              <a:cxn ang="0">
                <a:pos x="0" y="392"/>
              </a:cxn>
              <a:cxn ang="0">
                <a:pos x="238" y="182"/>
              </a:cxn>
              <a:cxn ang="0">
                <a:pos x="832" y="26"/>
              </a:cxn>
              <a:cxn ang="0">
                <a:pos x="1317" y="26"/>
              </a:cxn>
              <a:cxn ang="0">
                <a:pos x="1664" y="45"/>
              </a:cxn>
              <a:cxn ang="0">
                <a:pos x="1920" y="182"/>
              </a:cxn>
              <a:cxn ang="0">
                <a:pos x="2213" y="392"/>
              </a:cxn>
              <a:cxn ang="0">
                <a:pos x="2222" y="676"/>
              </a:cxn>
            </a:cxnLst>
            <a:rect l="0" t="0" r="r" b="b"/>
            <a:pathLst>
              <a:path w="2263" h="676">
                <a:moveTo>
                  <a:pt x="0" y="392"/>
                </a:moveTo>
                <a:cubicBezTo>
                  <a:pt x="49" y="317"/>
                  <a:pt x="99" y="243"/>
                  <a:pt x="238" y="182"/>
                </a:cubicBezTo>
                <a:cubicBezTo>
                  <a:pt x="377" y="121"/>
                  <a:pt x="652" y="52"/>
                  <a:pt x="832" y="26"/>
                </a:cubicBezTo>
                <a:cubicBezTo>
                  <a:pt x="1012" y="0"/>
                  <a:pt x="1178" y="23"/>
                  <a:pt x="1317" y="26"/>
                </a:cubicBezTo>
                <a:cubicBezTo>
                  <a:pt x="1456" y="29"/>
                  <a:pt x="1564" y="19"/>
                  <a:pt x="1664" y="45"/>
                </a:cubicBezTo>
                <a:cubicBezTo>
                  <a:pt x="1764" y="71"/>
                  <a:pt x="1829" y="124"/>
                  <a:pt x="1920" y="182"/>
                </a:cubicBezTo>
                <a:cubicBezTo>
                  <a:pt x="2011" y="240"/>
                  <a:pt x="2163" y="310"/>
                  <a:pt x="2213" y="392"/>
                </a:cubicBezTo>
                <a:cubicBezTo>
                  <a:pt x="2263" y="474"/>
                  <a:pt x="2242" y="575"/>
                  <a:pt x="2222" y="676"/>
                </a:cubicBezTo>
              </a:path>
            </a:pathLst>
          </a:custGeom>
          <a:noFill/>
          <a:ln w="25400" cap="flat" cmpd="sng">
            <a:solidFill>
              <a:srgbClr val="FF0000"/>
            </a:solidFill>
            <a:prstDash val="solid"/>
            <a:round/>
            <a:headEnd type="arrow" w="lg" len="lg"/>
            <a:tailEnd type="arrow"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70" name="Slide Number Placeholder 5"/>
          <p:cNvSpPr>
            <a:spLocks noGrp="1"/>
          </p:cNvSpPr>
          <p:nvPr>
            <p:ph type="sldNum" sz="quarter" idx="4294967295"/>
          </p:nvPr>
        </p:nvSpPr>
        <p:spPr>
          <a:xfrm>
            <a:off x="6553200" y="6248400"/>
            <a:ext cx="1905000" cy="457200"/>
          </a:xfrm>
          <a:prstGeom prst="rect">
            <a:avLst/>
          </a:prstGeom>
        </p:spPr>
        <p:txBody>
          <a:bodyPr/>
          <a:lstStyle/>
          <a:p>
            <a:fld id="{98EF402B-A740-4116-8098-8EC38A936E21}" type="slidenum">
              <a:rPr lang="en-GB"/>
              <a:pPr/>
              <a:t>14</a:t>
            </a:fld>
            <a:endParaRPr lang="en-GB"/>
          </a:p>
        </p:txBody>
      </p:sp>
      <p:sp>
        <p:nvSpPr>
          <p:cNvPr id="312323" name="Rectangle 3"/>
          <p:cNvSpPr>
            <a:spLocks noGrp="1" noChangeArrowheads="1"/>
          </p:cNvSpPr>
          <p:nvPr>
            <p:ph type="body" idx="1"/>
          </p:nvPr>
        </p:nvSpPr>
        <p:spPr>
          <a:xfrm>
            <a:off x="0" y="0"/>
            <a:ext cx="7118350" cy="6789738"/>
          </a:xfrm>
          <a:solidFill>
            <a:srgbClr val="FFFFFF"/>
          </a:solidFill>
        </p:spPr>
        <p:txBody>
          <a:bodyPr/>
          <a:lstStyle/>
          <a:p>
            <a:endParaRPr lang="en-US"/>
          </a:p>
        </p:txBody>
      </p:sp>
      <p:grpSp>
        <p:nvGrpSpPr>
          <p:cNvPr id="2" name="Group 63"/>
          <p:cNvGrpSpPr>
            <a:grpSpLocks/>
          </p:cNvGrpSpPr>
          <p:nvPr/>
        </p:nvGrpSpPr>
        <p:grpSpPr bwMode="auto">
          <a:xfrm>
            <a:off x="263525" y="0"/>
            <a:ext cx="6780213" cy="6869113"/>
            <a:chOff x="1201" y="-184"/>
            <a:chExt cx="4271" cy="4511"/>
          </a:xfrm>
        </p:grpSpPr>
        <p:sp>
          <p:nvSpPr>
            <p:cNvPr id="312384" name="AutoShape 64"/>
            <p:cNvSpPr>
              <a:spLocks noChangeArrowheads="1"/>
            </p:cNvSpPr>
            <p:nvPr/>
          </p:nvSpPr>
          <p:spPr bwMode="auto">
            <a:xfrm>
              <a:off x="1426" y="1032"/>
              <a:ext cx="3784" cy="1592"/>
            </a:xfrm>
            <a:prstGeom prst="flowChartAlternateProcess">
              <a:avLst/>
            </a:prstGeom>
            <a:noFill/>
            <a:ln w="9525">
              <a:solidFill>
                <a:schemeClr val="tx1"/>
              </a:solidFill>
              <a:miter lim="800000"/>
              <a:headEnd/>
              <a:tailEnd type="none" w="lg" len="lg"/>
            </a:ln>
            <a:effectLst/>
          </p:spPr>
          <p:txBody>
            <a:bodyPr wrap="none" anchor="ctr"/>
            <a:lstStyle/>
            <a:p>
              <a:endParaRPr lang="en-GB"/>
            </a:p>
          </p:txBody>
        </p:sp>
        <p:cxnSp>
          <p:nvCxnSpPr>
            <p:cNvPr id="312385" name="AutoShape 65"/>
            <p:cNvCxnSpPr>
              <a:cxnSpLocks noChangeShapeType="1"/>
              <a:stCxn id="312391" idx="2"/>
              <a:endCxn id="312384" idx="0"/>
            </p:cNvCxnSpPr>
            <p:nvPr/>
          </p:nvCxnSpPr>
          <p:spPr bwMode="auto">
            <a:xfrm flipH="1">
              <a:off x="3318" y="492"/>
              <a:ext cx="4" cy="540"/>
            </a:xfrm>
            <a:prstGeom prst="straightConnector1">
              <a:avLst/>
            </a:prstGeom>
            <a:noFill/>
            <a:ln w="9525">
              <a:solidFill>
                <a:schemeClr val="tx1"/>
              </a:solidFill>
              <a:round/>
              <a:headEnd/>
              <a:tailEnd type="arrow" w="lg" len="lg"/>
            </a:ln>
            <a:effectLst/>
          </p:spPr>
        </p:cxnSp>
        <p:grpSp>
          <p:nvGrpSpPr>
            <p:cNvPr id="3" name="Group 66"/>
            <p:cNvGrpSpPr>
              <a:grpSpLocks/>
            </p:cNvGrpSpPr>
            <p:nvPr/>
          </p:nvGrpSpPr>
          <p:grpSpPr bwMode="auto">
            <a:xfrm>
              <a:off x="1969" y="3802"/>
              <a:ext cx="132" cy="132"/>
              <a:chOff x="2269" y="3111"/>
              <a:chExt cx="132" cy="132"/>
            </a:xfrm>
          </p:grpSpPr>
          <p:sp>
            <p:nvSpPr>
              <p:cNvPr id="312387" name="Oval 67"/>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312388" name="Oval 68"/>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sp>
          <p:nvSpPr>
            <p:cNvPr id="312389" name="Oval 69"/>
            <p:cNvSpPr>
              <a:spLocks noChangeAspect="1" noChangeArrowheads="1"/>
            </p:cNvSpPr>
            <p:nvPr/>
          </p:nvSpPr>
          <p:spPr bwMode="auto">
            <a:xfrm>
              <a:off x="1849" y="326"/>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4" name="Group 70"/>
            <p:cNvGrpSpPr>
              <a:grpSpLocks/>
            </p:cNvGrpSpPr>
            <p:nvPr/>
          </p:nvGrpSpPr>
          <p:grpSpPr bwMode="auto">
            <a:xfrm>
              <a:off x="2838" y="233"/>
              <a:ext cx="967" cy="259"/>
              <a:chOff x="3670" y="1200"/>
              <a:chExt cx="967" cy="259"/>
            </a:xfrm>
          </p:grpSpPr>
          <p:sp>
            <p:nvSpPr>
              <p:cNvPr id="312391" name="AutoShape 71"/>
              <p:cNvSpPr>
                <a:spLocks noChangeArrowheads="1"/>
              </p:cNvSpPr>
              <p:nvPr/>
            </p:nvSpPr>
            <p:spPr bwMode="auto">
              <a:xfrm>
                <a:off x="3670" y="1200"/>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392" name="Text Box 72"/>
              <p:cNvSpPr txBox="1">
                <a:spLocks noChangeArrowheads="1"/>
              </p:cNvSpPr>
              <p:nvPr/>
            </p:nvSpPr>
            <p:spPr bwMode="auto">
              <a:xfrm>
                <a:off x="3782" y="1233"/>
                <a:ext cx="748" cy="181"/>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Commissioned</a:t>
                </a:r>
              </a:p>
            </p:txBody>
          </p:sp>
        </p:grpSp>
        <p:cxnSp>
          <p:nvCxnSpPr>
            <p:cNvPr id="312393" name="AutoShape 73"/>
            <p:cNvCxnSpPr>
              <a:cxnSpLocks noChangeShapeType="1"/>
              <a:stCxn id="312389" idx="6"/>
              <a:endCxn id="312391" idx="1"/>
            </p:cNvCxnSpPr>
            <p:nvPr/>
          </p:nvCxnSpPr>
          <p:spPr bwMode="auto">
            <a:xfrm flipV="1">
              <a:off x="1935" y="363"/>
              <a:ext cx="903" cy="6"/>
            </a:xfrm>
            <a:prstGeom prst="straightConnector1">
              <a:avLst/>
            </a:prstGeom>
            <a:noFill/>
            <a:ln w="9525">
              <a:solidFill>
                <a:schemeClr val="tx1"/>
              </a:solidFill>
              <a:round/>
              <a:headEnd/>
              <a:tailEnd type="arrow" w="lg" len="lg"/>
            </a:ln>
            <a:effectLst/>
          </p:spPr>
        </p:cxnSp>
        <p:sp>
          <p:nvSpPr>
            <p:cNvPr id="312394" name="Text Box 74"/>
            <p:cNvSpPr txBox="1">
              <a:spLocks noChangeArrowheads="1"/>
            </p:cNvSpPr>
            <p:nvPr/>
          </p:nvSpPr>
          <p:spPr bwMode="auto">
            <a:xfrm>
              <a:off x="1915" y="494"/>
              <a:ext cx="1439" cy="42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Authorized (authorizationCode)</a:t>
              </a:r>
            </a:p>
            <a:p>
              <a:pPr algn="l" eaLnBrk="1" hangingPunct="1"/>
              <a:r>
                <a:rPr lang="en-GB" sz="1200" b="0">
                  <a:solidFill>
                    <a:srgbClr val="000000"/>
                  </a:solidFill>
                  <a:latin typeface="Arial" charset="0"/>
                </a:rPr>
                <a:t>[contract signed]</a:t>
              </a:r>
            </a:p>
            <a:p>
              <a:pPr algn="l" eaLnBrk="1" hangingPunct="1"/>
              <a:r>
                <a:rPr lang="en-GB" sz="1200" b="0">
                  <a:solidFill>
                    <a:srgbClr val="000000"/>
                  </a:solidFill>
                  <a:latin typeface="Arial" charset="0"/>
                </a:rPr>
                <a:t>/setCampaignActive </a:t>
              </a:r>
              <a:endParaRPr lang="en-GB" sz="1200" b="0">
                <a:latin typeface="Arial Unicode MS" pitchFamily="34" charset="-128"/>
              </a:endParaRPr>
            </a:p>
          </p:txBody>
        </p:sp>
        <p:sp>
          <p:nvSpPr>
            <p:cNvPr id="312395" name="Text Box 75"/>
            <p:cNvSpPr txBox="1">
              <a:spLocks noChangeArrowheads="1"/>
            </p:cNvSpPr>
            <p:nvPr/>
          </p:nvSpPr>
          <p:spPr bwMode="auto">
            <a:xfrm>
              <a:off x="2128" y="68"/>
              <a:ext cx="823" cy="301"/>
            </a:xfrm>
            <a:prstGeom prst="rect">
              <a:avLst/>
            </a:prstGeom>
            <a:noFill/>
            <a:ln w="9525">
              <a:noFill/>
              <a:prstDash val="dash"/>
              <a:miter lim="800000"/>
              <a:headEnd/>
              <a:tailEnd type="none" w="lg" len="lg"/>
            </a:ln>
            <a:effectLst/>
          </p:spPr>
          <p:txBody>
            <a:bodyPr wrap="none">
              <a:spAutoFit/>
            </a:bodyPr>
            <a:lstStyle/>
            <a:p>
              <a:pPr algn="l" eaLnBrk="1" hangingPunct="1"/>
              <a:r>
                <a:rPr lang="en-GB" sz="1200" b="0">
                  <a:latin typeface="Arial Unicode MS" pitchFamily="34" charset="-128"/>
                </a:rPr>
                <a:t>/assignManager;</a:t>
              </a:r>
            </a:p>
            <a:p>
              <a:pPr algn="l" eaLnBrk="1" hangingPunct="1"/>
              <a:r>
                <a:rPr lang="en-GB" sz="1200" b="0">
                  <a:latin typeface="Arial Unicode MS" pitchFamily="34" charset="-128"/>
                </a:rPr>
                <a:t> assignStaff</a:t>
              </a:r>
            </a:p>
          </p:txBody>
        </p:sp>
        <p:grpSp>
          <p:nvGrpSpPr>
            <p:cNvPr id="5" name="Group 76"/>
            <p:cNvGrpSpPr>
              <a:grpSpLocks/>
            </p:cNvGrpSpPr>
            <p:nvPr/>
          </p:nvGrpSpPr>
          <p:grpSpPr bwMode="auto">
            <a:xfrm>
              <a:off x="2838" y="1459"/>
              <a:ext cx="967" cy="259"/>
              <a:chOff x="3670" y="1986"/>
              <a:chExt cx="967" cy="259"/>
            </a:xfrm>
          </p:grpSpPr>
          <p:sp>
            <p:nvSpPr>
              <p:cNvPr id="312397" name="AutoShape 77"/>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398" name="Text Box 78"/>
              <p:cNvSpPr txBox="1">
                <a:spLocks noChangeArrowheads="1"/>
              </p:cNvSpPr>
              <p:nvPr/>
            </p:nvSpPr>
            <p:spPr bwMode="auto">
              <a:xfrm>
                <a:off x="3705" y="2019"/>
                <a:ext cx="914" cy="181"/>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Advert Preparation</a:t>
                </a:r>
              </a:p>
            </p:txBody>
          </p:sp>
        </p:grpSp>
        <p:grpSp>
          <p:nvGrpSpPr>
            <p:cNvPr id="6" name="Group 79"/>
            <p:cNvGrpSpPr>
              <a:grpSpLocks/>
            </p:cNvGrpSpPr>
            <p:nvPr/>
          </p:nvGrpSpPr>
          <p:grpSpPr bwMode="auto">
            <a:xfrm>
              <a:off x="2918" y="2919"/>
              <a:ext cx="805" cy="259"/>
              <a:chOff x="3083" y="1078"/>
              <a:chExt cx="805" cy="259"/>
            </a:xfrm>
          </p:grpSpPr>
          <p:sp>
            <p:nvSpPr>
              <p:cNvPr id="312400" name="AutoShape 80"/>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401" name="Text Box 81"/>
              <p:cNvSpPr txBox="1">
                <a:spLocks noChangeArrowheads="1"/>
              </p:cNvSpPr>
              <p:nvPr/>
            </p:nvSpPr>
            <p:spPr bwMode="auto">
              <a:xfrm>
                <a:off x="3190" y="1111"/>
                <a:ext cx="605" cy="180"/>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Completed </a:t>
                </a:r>
              </a:p>
            </p:txBody>
          </p:sp>
        </p:grpSp>
        <p:grpSp>
          <p:nvGrpSpPr>
            <p:cNvPr id="7" name="Group 82"/>
            <p:cNvGrpSpPr>
              <a:grpSpLocks/>
            </p:cNvGrpSpPr>
            <p:nvPr/>
          </p:nvGrpSpPr>
          <p:grpSpPr bwMode="auto">
            <a:xfrm>
              <a:off x="2918" y="3732"/>
              <a:ext cx="805" cy="259"/>
              <a:chOff x="3083" y="1078"/>
              <a:chExt cx="805" cy="259"/>
            </a:xfrm>
          </p:grpSpPr>
          <p:sp>
            <p:nvSpPr>
              <p:cNvPr id="312403" name="AutoShape 83"/>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404" name="Text Box 84"/>
              <p:cNvSpPr txBox="1">
                <a:spLocks noChangeArrowheads="1"/>
              </p:cNvSpPr>
              <p:nvPr/>
            </p:nvSpPr>
            <p:spPr bwMode="auto">
              <a:xfrm>
                <a:off x="3337" y="1111"/>
                <a:ext cx="307" cy="180"/>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Paid</a:t>
                </a:r>
              </a:p>
            </p:txBody>
          </p:sp>
        </p:grpSp>
        <p:cxnSp>
          <p:nvCxnSpPr>
            <p:cNvPr id="312405" name="AutoShape 85"/>
            <p:cNvCxnSpPr>
              <a:cxnSpLocks noChangeShapeType="1"/>
              <a:stCxn id="312400" idx="2"/>
              <a:endCxn id="312403" idx="0"/>
            </p:cNvCxnSpPr>
            <p:nvPr/>
          </p:nvCxnSpPr>
          <p:spPr bwMode="auto">
            <a:xfrm>
              <a:off x="3321" y="3178"/>
              <a:ext cx="0" cy="554"/>
            </a:xfrm>
            <a:prstGeom prst="straightConnector1">
              <a:avLst/>
            </a:prstGeom>
            <a:noFill/>
            <a:ln w="9525">
              <a:solidFill>
                <a:schemeClr val="tx1"/>
              </a:solidFill>
              <a:round/>
              <a:headEnd/>
              <a:tailEnd type="arrow" w="lg" len="lg"/>
            </a:ln>
            <a:effectLst/>
          </p:spPr>
        </p:cxnSp>
        <p:cxnSp>
          <p:nvCxnSpPr>
            <p:cNvPr id="312406" name="AutoShape 86"/>
            <p:cNvCxnSpPr>
              <a:cxnSpLocks noChangeShapeType="1"/>
              <a:stCxn id="312403" idx="1"/>
              <a:endCxn id="312387" idx="6"/>
            </p:cNvCxnSpPr>
            <p:nvPr/>
          </p:nvCxnSpPr>
          <p:spPr bwMode="auto">
            <a:xfrm flipH="1">
              <a:off x="2101" y="3862"/>
              <a:ext cx="817" cy="6"/>
            </a:xfrm>
            <a:prstGeom prst="straightConnector1">
              <a:avLst/>
            </a:prstGeom>
            <a:noFill/>
            <a:ln w="9525">
              <a:solidFill>
                <a:schemeClr val="tx1"/>
              </a:solidFill>
              <a:round/>
              <a:headEnd/>
              <a:tailEnd type="arrow" w="lg" len="lg"/>
            </a:ln>
            <a:effectLst/>
          </p:spPr>
        </p:cxnSp>
        <p:sp>
          <p:nvSpPr>
            <p:cNvPr id="312407" name="Text Box 87"/>
            <p:cNvSpPr txBox="1">
              <a:spLocks noChangeArrowheads="1"/>
            </p:cNvSpPr>
            <p:nvPr/>
          </p:nvSpPr>
          <p:spPr bwMode="auto">
            <a:xfrm>
              <a:off x="2159" y="2161"/>
              <a:ext cx="1116" cy="30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campaignCompleted</a:t>
              </a:r>
            </a:p>
            <a:p>
              <a:pPr algn="l" eaLnBrk="1" hangingPunct="1"/>
              <a:r>
                <a:rPr lang="en-GB" sz="1200" b="0">
                  <a:solidFill>
                    <a:srgbClr val="000000"/>
                  </a:solidFill>
                  <a:latin typeface="Arial" charset="0"/>
                </a:rPr>
                <a:t>/prepareFinalStatement</a:t>
              </a:r>
              <a:endParaRPr lang="en-GB" sz="1200" b="0">
                <a:latin typeface="Arial Unicode MS" pitchFamily="34" charset="-128"/>
              </a:endParaRPr>
            </a:p>
          </p:txBody>
        </p:sp>
        <p:sp>
          <p:nvSpPr>
            <p:cNvPr id="312408" name="Line 88"/>
            <p:cNvSpPr>
              <a:spLocks noChangeShapeType="1"/>
            </p:cNvSpPr>
            <p:nvPr/>
          </p:nvSpPr>
          <p:spPr bwMode="auto">
            <a:xfrm>
              <a:off x="3131" y="3178"/>
              <a:ext cx="377" cy="1"/>
            </a:xfrm>
            <a:prstGeom prst="line">
              <a:avLst/>
            </a:prstGeom>
            <a:noFill/>
            <a:ln w="9525">
              <a:solidFill>
                <a:schemeClr val="tx1"/>
              </a:solidFill>
              <a:round/>
              <a:headEnd/>
              <a:tailEnd type="none" w="lg" len="lg"/>
            </a:ln>
            <a:effectLst/>
          </p:spPr>
          <p:txBody>
            <a:bodyPr/>
            <a:lstStyle/>
            <a:p>
              <a:endParaRPr lang="en-GB"/>
            </a:p>
          </p:txBody>
        </p:sp>
        <p:cxnSp>
          <p:nvCxnSpPr>
            <p:cNvPr id="312409" name="AutoShape 89"/>
            <p:cNvCxnSpPr>
              <a:cxnSpLocks noChangeShapeType="1"/>
              <a:stCxn id="312400" idx="3"/>
              <a:endCxn id="312408" idx="1"/>
            </p:cNvCxnSpPr>
            <p:nvPr/>
          </p:nvCxnSpPr>
          <p:spPr bwMode="auto">
            <a:xfrm flipH="1">
              <a:off x="3508" y="3049"/>
              <a:ext cx="215" cy="130"/>
            </a:xfrm>
            <a:prstGeom prst="bentConnector4">
              <a:avLst>
                <a:gd name="adj1" fmla="val -238606"/>
                <a:gd name="adj2" fmla="val 210769"/>
              </a:avLst>
            </a:prstGeom>
            <a:noFill/>
            <a:ln w="9525">
              <a:solidFill>
                <a:schemeClr val="tx1"/>
              </a:solidFill>
              <a:miter lim="800000"/>
              <a:headEnd/>
              <a:tailEnd type="arrow" w="lg" len="lg"/>
            </a:ln>
            <a:effectLst/>
          </p:spPr>
        </p:cxnSp>
        <p:sp>
          <p:nvSpPr>
            <p:cNvPr id="312410" name="Text Box 90"/>
            <p:cNvSpPr txBox="1">
              <a:spLocks noChangeArrowheads="1"/>
            </p:cNvSpPr>
            <p:nvPr/>
          </p:nvSpPr>
          <p:spPr bwMode="auto">
            <a:xfrm>
              <a:off x="3694" y="2754"/>
              <a:ext cx="1461" cy="30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 (payment)</a:t>
              </a:r>
            </a:p>
            <a:p>
              <a:pPr algn="l" eaLnBrk="1" hangingPunct="1"/>
              <a:r>
                <a:rPr lang="en-GB" sz="1200" b="0">
                  <a:solidFill>
                    <a:srgbClr val="000000"/>
                  </a:solidFill>
                  <a:latin typeface="Arial" charset="0"/>
                </a:rPr>
                <a:t>[paymentDue - payment &gt; zero]</a:t>
              </a:r>
              <a:endParaRPr lang="en-GB" sz="1200" b="0">
                <a:latin typeface="Arial Unicode MS" pitchFamily="34" charset="-128"/>
              </a:endParaRPr>
            </a:p>
          </p:txBody>
        </p:sp>
        <p:sp>
          <p:nvSpPr>
            <p:cNvPr id="312411" name="Text Box 91"/>
            <p:cNvSpPr txBox="1">
              <a:spLocks noChangeArrowheads="1"/>
            </p:cNvSpPr>
            <p:nvPr/>
          </p:nvSpPr>
          <p:spPr bwMode="auto">
            <a:xfrm>
              <a:off x="1892" y="3178"/>
              <a:ext cx="1461" cy="30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 (payment)</a:t>
              </a:r>
            </a:p>
            <a:p>
              <a:pPr algn="l" eaLnBrk="1" hangingPunct="1"/>
              <a:r>
                <a:rPr lang="en-GB" sz="1200" b="0">
                  <a:solidFill>
                    <a:srgbClr val="000000"/>
                  </a:solidFill>
                  <a:latin typeface="Arial" charset="0"/>
                </a:rPr>
                <a:t>[paymentDue - payment = zero]</a:t>
              </a:r>
              <a:endParaRPr lang="en-GB" sz="1200" b="0">
                <a:latin typeface="Arial Unicode MS" pitchFamily="34" charset="-128"/>
              </a:endParaRPr>
            </a:p>
          </p:txBody>
        </p:sp>
        <p:sp>
          <p:nvSpPr>
            <p:cNvPr id="312412" name="Text Box 92"/>
            <p:cNvSpPr txBox="1">
              <a:spLocks noChangeArrowheads="1"/>
            </p:cNvSpPr>
            <p:nvPr/>
          </p:nvSpPr>
          <p:spPr bwMode="auto">
            <a:xfrm>
              <a:off x="2038" y="3907"/>
              <a:ext cx="902" cy="42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archiveCampaign</a:t>
              </a:r>
            </a:p>
            <a:p>
              <a:pPr algn="l" eaLnBrk="1" hangingPunct="1"/>
              <a:r>
                <a:rPr lang="en-GB" sz="1200" b="0">
                  <a:solidFill>
                    <a:srgbClr val="000000"/>
                  </a:solidFill>
                  <a:latin typeface="Arial" charset="0"/>
                </a:rPr>
                <a:t>/unassignStaff;</a:t>
              </a:r>
            </a:p>
            <a:p>
              <a:pPr algn="l" eaLnBrk="1" hangingPunct="1"/>
              <a:r>
                <a:rPr lang="en-GB" sz="1200" b="0">
                  <a:solidFill>
                    <a:srgbClr val="000000"/>
                  </a:solidFill>
                  <a:latin typeface="Arial" charset="0"/>
                </a:rPr>
                <a:t> unassignManager</a:t>
              </a:r>
              <a:endParaRPr lang="en-GB" sz="1200" b="0">
                <a:latin typeface="Arial Unicode MS" pitchFamily="34" charset="-128"/>
              </a:endParaRPr>
            </a:p>
          </p:txBody>
        </p:sp>
        <p:sp>
          <p:nvSpPr>
            <p:cNvPr id="312413" name="Line 93"/>
            <p:cNvSpPr>
              <a:spLocks noChangeShapeType="1"/>
            </p:cNvSpPr>
            <p:nvPr/>
          </p:nvSpPr>
          <p:spPr bwMode="auto">
            <a:xfrm>
              <a:off x="2915" y="3790"/>
              <a:ext cx="0" cy="124"/>
            </a:xfrm>
            <a:prstGeom prst="line">
              <a:avLst/>
            </a:prstGeom>
            <a:noFill/>
            <a:ln w="9525">
              <a:solidFill>
                <a:schemeClr val="tx1"/>
              </a:solidFill>
              <a:round/>
              <a:headEnd/>
              <a:tailEnd type="none" w="lg" len="lg"/>
            </a:ln>
            <a:effectLst/>
          </p:spPr>
          <p:txBody>
            <a:bodyPr/>
            <a:lstStyle/>
            <a:p>
              <a:endParaRPr lang="en-GB"/>
            </a:p>
          </p:txBody>
        </p:sp>
        <p:sp>
          <p:nvSpPr>
            <p:cNvPr id="312414" name="Line 94"/>
            <p:cNvSpPr>
              <a:spLocks noChangeShapeType="1"/>
            </p:cNvSpPr>
            <p:nvPr/>
          </p:nvSpPr>
          <p:spPr bwMode="auto">
            <a:xfrm>
              <a:off x="2981" y="3734"/>
              <a:ext cx="167" cy="0"/>
            </a:xfrm>
            <a:prstGeom prst="line">
              <a:avLst/>
            </a:prstGeom>
            <a:noFill/>
            <a:ln w="9525">
              <a:solidFill>
                <a:schemeClr val="tx1"/>
              </a:solidFill>
              <a:round/>
              <a:headEnd/>
              <a:tailEnd type="none" w="lg" len="lg"/>
            </a:ln>
            <a:effectLst/>
          </p:spPr>
          <p:txBody>
            <a:bodyPr/>
            <a:lstStyle/>
            <a:p>
              <a:endParaRPr lang="en-GB"/>
            </a:p>
          </p:txBody>
        </p:sp>
        <p:cxnSp>
          <p:nvCxnSpPr>
            <p:cNvPr id="312415" name="AutoShape 95"/>
            <p:cNvCxnSpPr>
              <a:cxnSpLocks noChangeShapeType="1"/>
              <a:stCxn id="312400" idx="1"/>
              <a:endCxn id="312417" idx="0"/>
            </p:cNvCxnSpPr>
            <p:nvPr/>
          </p:nvCxnSpPr>
          <p:spPr bwMode="auto">
            <a:xfrm flipH="1">
              <a:off x="1724" y="3049"/>
              <a:ext cx="1194" cy="0"/>
            </a:xfrm>
            <a:prstGeom prst="straightConnector1">
              <a:avLst/>
            </a:prstGeom>
            <a:noFill/>
            <a:ln w="9525">
              <a:solidFill>
                <a:schemeClr val="tx1"/>
              </a:solidFill>
              <a:round/>
              <a:headEnd/>
              <a:tailEnd type="none" w="lg" len="lg"/>
            </a:ln>
            <a:effectLst/>
          </p:spPr>
        </p:cxnSp>
        <p:cxnSp>
          <p:nvCxnSpPr>
            <p:cNvPr id="312416" name="AutoShape 96"/>
            <p:cNvCxnSpPr>
              <a:cxnSpLocks noChangeShapeType="1"/>
              <a:stCxn id="312417" idx="1"/>
              <a:endCxn id="312413" idx="0"/>
            </p:cNvCxnSpPr>
            <p:nvPr/>
          </p:nvCxnSpPr>
          <p:spPr bwMode="auto">
            <a:xfrm>
              <a:off x="1724" y="3732"/>
              <a:ext cx="1191" cy="58"/>
            </a:xfrm>
            <a:prstGeom prst="straightConnector1">
              <a:avLst/>
            </a:prstGeom>
            <a:noFill/>
            <a:ln w="9525">
              <a:solidFill>
                <a:schemeClr val="tx1"/>
              </a:solidFill>
              <a:round/>
              <a:headEnd/>
              <a:tailEnd type="arrow" w="lg" len="lg"/>
            </a:ln>
            <a:effectLst/>
          </p:spPr>
        </p:cxnSp>
        <p:sp>
          <p:nvSpPr>
            <p:cNvPr id="312417" name="Line 97"/>
            <p:cNvSpPr>
              <a:spLocks noChangeShapeType="1"/>
            </p:cNvSpPr>
            <p:nvPr/>
          </p:nvSpPr>
          <p:spPr bwMode="auto">
            <a:xfrm>
              <a:off x="1724" y="3049"/>
              <a:ext cx="0" cy="683"/>
            </a:xfrm>
            <a:prstGeom prst="line">
              <a:avLst/>
            </a:prstGeom>
            <a:noFill/>
            <a:ln w="9525">
              <a:solidFill>
                <a:schemeClr val="tx1"/>
              </a:solidFill>
              <a:round/>
              <a:headEnd/>
              <a:tailEnd type="none" w="lg" len="lg"/>
            </a:ln>
            <a:effectLst/>
          </p:spPr>
          <p:txBody>
            <a:bodyPr/>
            <a:lstStyle/>
            <a:p>
              <a:endParaRPr lang="en-GB"/>
            </a:p>
          </p:txBody>
        </p:sp>
        <p:sp>
          <p:nvSpPr>
            <p:cNvPr id="312418" name="Text Box 98"/>
            <p:cNvSpPr txBox="1">
              <a:spLocks noChangeArrowheads="1"/>
            </p:cNvSpPr>
            <p:nvPr/>
          </p:nvSpPr>
          <p:spPr bwMode="auto">
            <a:xfrm>
              <a:off x="1463" y="2656"/>
              <a:ext cx="1461" cy="42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 (payment)</a:t>
              </a:r>
            </a:p>
            <a:p>
              <a:pPr algn="l" eaLnBrk="1" hangingPunct="1"/>
              <a:r>
                <a:rPr lang="en-GB" sz="1200" b="0">
                  <a:solidFill>
                    <a:srgbClr val="000000"/>
                  </a:solidFill>
                  <a:latin typeface="Arial" charset="0"/>
                </a:rPr>
                <a:t>[paymentDue - payment &lt; zero]</a:t>
              </a:r>
            </a:p>
            <a:p>
              <a:pPr algn="l" eaLnBrk="1" hangingPunct="1"/>
              <a:r>
                <a:rPr lang="en-GB" sz="1200" b="0">
                  <a:solidFill>
                    <a:srgbClr val="000000"/>
                  </a:solidFill>
                  <a:latin typeface="Arial" charset="0"/>
                </a:rPr>
                <a:t>/generateRefund</a:t>
              </a:r>
              <a:endParaRPr lang="en-GB" sz="1200" b="0">
                <a:latin typeface="Arial Unicode MS" pitchFamily="34" charset="-128"/>
              </a:endParaRPr>
            </a:p>
          </p:txBody>
        </p:sp>
        <p:grpSp>
          <p:nvGrpSpPr>
            <p:cNvPr id="8" name="Group 99"/>
            <p:cNvGrpSpPr>
              <a:grpSpLocks/>
            </p:cNvGrpSpPr>
            <p:nvPr/>
          </p:nvGrpSpPr>
          <p:grpSpPr bwMode="auto">
            <a:xfrm>
              <a:off x="1693" y="1798"/>
              <a:ext cx="967" cy="259"/>
              <a:chOff x="3670" y="1986"/>
              <a:chExt cx="967" cy="259"/>
            </a:xfrm>
          </p:grpSpPr>
          <p:sp>
            <p:nvSpPr>
              <p:cNvPr id="312420" name="AutoShape 100"/>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421" name="Text Box 101"/>
              <p:cNvSpPr txBox="1">
                <a:spLocks noChangeArrowheads="1"/>
              </p:cNvSpPr>
              <p:nvPr/>
            </p:nvSpPr>
            <p:spPr bwMode="auto">
              <a:xfrm>
                <a:off x="3755" y="2019"/>
                <a:ext cx="823" cy="181"/>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Running Adverts</a:t>
                </a:r>
              </a:p>
            </p:txBody>
          </p:sp>
        </p:grpSp>
        <p:grpSp>
          <p:nvGrpSpPr>
            <p:cNvPr id="9" name="Group 102"/>
            <p:cNvGrpSpPr>
              <a:grpSpLocks/>
            </p:cNvGrpSpPr>
            <p:nvPr/>
          </p:nvGrpSpPr>
          <p:grpSpPr bwMode="auto">
            <a:xfrm>
              <a:off x="3883" y="1798"/>
              <a:ext cx="967" cy="259"/>
              <a:chOff x="3670" y="1986"/>
              <a:chExt cx="967" cy="259"/>
            </a:xfrm>
          </p:grpSpPr>
          <p:sp>
            <p:nvSpPr>
              <p:cNvPr id="312423" name="AutoShape 103"/>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2424" name="Text Box 104"/>
              <p:cNvSpPr txBox="1">
                <a:spLocks noChangeArrowheads="1"/>
              </p:cNvSpPr>
              <p:nvPr/>
            </p:nvSpPr>
            <p:spPr bwMode="auto">
              <a:xfrm>
                <a:off x="3872" y="2019"/>
                <a:ext cx="588" cy="181"/>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Scheduling</a:t>
                </a:r>
              </a:p>
            </p:txBody>
          </p:sp>
        </p:grpSp>
        <p:cxnSp>
          <p:nvCxnSpPr>
            <p:cNvPr id="312425" name="AutoShape 105"/>
            <p:cNvCxnSpPr>
              <a:cxnSpLocks noChangeShapeType="1"/>
              <a:stCxn id="312397" idx="3"/>
              <a:endCxn id="312423" idx="0"/>
            </p:cNvCxnSpPr>
            <p:nvPr/>
          </p:nvCxnSpPr>
          <p:spPr bwMode="auto">
            <a:xfrm>
              <a:off x="3805" y="1589"/>
              <a:ext cx="562" cy="209"/>
            </a:xfrm>
            <a:prstGeom prst="bentConnector2">
              <a:avLst/>
            </a:prstGeom>
            <a:noFill/>
            <a:ln w="9525">
              <a:solidFill>
                <a:schemeClr val="tx1"/>
              </a:solidFill>
              <a:miter lim="800000"/>
              <a:headEnd/>
              <a:tailEnd type="arrow" w="lg" len="lg"/>
            </a:ln>
            <a:effectLst/>
          </p:spPr>
        </p:cxnSp>
        <p:cxnSp>
          <p:nvCxnSpPr>
            <p:cNvPr id="312426" name="AutoShape 106"/>
            <p:cNvCxnSpPr>
              <a:cxnSpLocks noChangeShapeType="1"/>
              <a:stCxn id="312423" idx="1"/>
              <a:endCxn id="312420" idx="3"/>
            </p:cNvCxnSpPr>
            <p:nvPr/>
          </p:nvCxnSpPr>
          <p:spPr bwMode="auto">
            <a:xfrm flipH="1">
              <a:off x="2660" y="1928"/>
              <a:ext cx="1223" cy="0"/>
            </a:xfrm>
            <a:prstGeom prst="straightConnector1">
              <a:avLst/>
            </a:prstGeom>
            <a:noFill/>
            <a:ln w="9525">
              <a:solidFill>
                <a:schemeClr val="tx1"/>
              </a:solidFill>
              <a:round/>
              <a:headEnd/>
              <a:tailEnd type="arrow" w="lg" len="lg"/>
            </a:ln>
            <a:effectLst/>
          </p:spPr>
        </p:cxnSp>
        <p:cxnSp>
          <p:nvCxnSpPr>
            <p:cNvPr id="312427" name="AutoShape 107"/>
            <p:cNvCxnSpPr>
              <a:cxnSpLocks noChangeShapeType="1"/>
              <a:stCxn id="312420" idx="0"/>
              <a:endCxn id="312397" idx="1"/>
            </p:cNvCxnSpPr>
            <p:nvPr/>
          </p:nvCxnSpPr>
          <p:spPr bwMode="auto">
            <a:xfrm rot="16200000">
              <a:off x="2403" y="1363"/>
              <a:ext cx="209" cy="661"/>
            </a:xfrm>
            <a:prstGeom prst="bentConnector2">
              <a:avLst/>
            </a:prstGeom>
            <a:noFill/>
            <a:ln w="9525">
              <a:solidFill>
                <a:schemeClr val="tx1"/>
              </a:solidFill>
              <a:miter lim="800000"/>
              <a:headEnd/>
              <a:tailEnd type="arrow" w="lg" len="lg"/>
            </a:ln>
            <a:effectLst/>
          </p:spPr>
        </p:cxnSp>
        <p:cxnSp>
          <p:nvCxnSpPr>
            <p:cNvPr id="312428" name="AutoShape 108"/>
            <p:cNvCxnSpPr>
              <a:cxnSpLocks noChangeShapeType="1"/>
              <a:stCxn id="312420" idx="2"/>
              <a:endCxn id="312433" idx="2"/>
            </p:cNvCxnSpPr>
            <p:nvPr/>
          </p:nvCxnSpPr>
          <p:spPr bwMode="auto">
            <a:xfrm rot="16200000" flipH="1">
              <a:off x="2916" y="1318"/>
              <a:ext cx="430" cy="1908"/>
            </a:xfrm>
            <a:prstGeom prst="bentConnector2">
              <a:avLst/>
            </a:prstGeom>
            <a:noFill/>
            <a:ln w="9525">
              <a:solidFill>
                <a:schemeClr val="tx1"/>
              </a:solidFill>
              <a:miter lim="800000"/>
              <a:headEnd/>
              <a:tailEnd type="arrow" w="lg" len="lg"/>
            </a:ln>
            <a:effectLst/>
          </p:spPr>
        </p:cxnSp>
        <p:sp>
          <p:nvSpPr>
            <p:cNvPr id="312429" name="Text Box 109"/>
            <p:cNvSpPr txBox="1">
              <a:spLocks noChangeArrowheads="1"/>
            </p:cNvSpPr>
            <p:nvPr/>
          </p:nvSpPr>
          <p:spPr bwMode="auto">
            <a:xfrm>
              <a:off x="2874" y="1917"/>
              <a:ext cx="828" cy="18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confirmSchedule</a:t>
              </a:r>
              <a:endParaRPr lang="en-GB" sz="1200" b="0">
                <a:latin typeface="Arial Unicode MS" pitchFamily="34" charset="-128"/>
              </a:endParaRPr>
            </a:p>
          </p:txBody>
        </p:sp>
        <p:sp>
          <p:nvSpPr>
            <p:cNvPr id="312430" name="Text Box 110"/>
            <p:cNvSpPr txBox="1">
              <a:spLocks noChangeArrowheads="1"/>
            </p:cNvSpPr>
            <p:nvPr/>
          </p:nvSpPr>
          <p:spPr bwMode="auto">
            <a:xfrm>
              <a:off x="1543" y="1301"/>
              <a:ext cx="838" cy="30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extendCampaign</a:t>
              </a:r>
            </a:p>
            <a:p>
              <a:pPr algn="l" eaLnBrk="1" hangingPunct="1"/>
              <a:r>
                <a:rPr lang="en-GB" sz="1200" b="0">
                  <a:solidFill>
                    <a:srgbClr val="000000"/>
                  </a:solidFill>
                  <a:latin typeface="Arial" charset="0"/>
                </a:rPr>
                <a:t>/modifyBudget</a:t>
              </a:r>
              <a:endParaRPr lang="en-GB" sz="1200" b="0">
                <a:latin typeface="Arial Unicode MS" pitchFamily="34" charset="-128"/>
              </a:endParaRPr>
            </a:p>
          </p:txBody>
        </p:sp>
        <p:sp>
          <p:nvSpPr>
            <p:cNvPr id="312431" name="Text Box 111"/>
            <p:cNvSpPr txBox="1">
              <a:spLocks noChangeArrowheads="1"/>
            </p:cNvSpPr>
            <p:nvPr/>
          </p:nvSpPr>
          <p:spPr bwMode="auto">
            <a:xfrm>
              <a:off x="3947" y="1315"/>
              <a:ext cx="839" cy="301"/>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advertsApproved</a:t>
              </a:r>
            </a:p>
            <a:p>
              <a:pPr algn="l" eaLnBrk="1" hangingPunct="1"/>
              <a:r>
                <a:rPr lang="en-GB" sz="1200" b="0">
                  <a:solidFill>
                    <a:srgbClr val="000000"/>
                  </a:solidFill>
                  <a:latin typeface="Arial" charset="0"/>
                </a:rPr>
                <a:t>/authorize</a:t>
              </a:r>
              <a:endParaRPr lang="en-GB" sz="1200" b="0">
                <a:latin typeface="Arial Unicode MS" pitchFamily="34" charset="-128"/>
              </a:endParaRPr>
            </a:p>
          </p:txBody>
        </p:sp>
        <p:grpSp>
          <p:nvGrpSpPr>
            <p:cNvPr id="10" name="Group 112"/>
            <p:cNvGrpSpPr>
              <a:grpSpLocks/>
            </p:cNvGrpSpPr>
            <p:nvPr/>
          </p:nvGrpSpPr>
          <p:grpSpPr bwMode="auto">
            <a:xfrm>
              <a:off x="4085" y="2421"/>
              <a:ext cx="132" cy="132"/>
              <a:chOff x="2269" y="3111"/>
              <a:chExt cx="132" cy="132"/>
            </a:xfrm>
          </p:grpSpPr>
          <p:sp>
            <p:nvSpPr>
              <p:cNvPr id="312433" name="Oval 113"/>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312434" name="Oval 114"/>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sp>
          <p:nvSpPr>
            <p:cNvPr id="312435" name="Oval 115"/>
            <p:cNvSpPr>
              <a:spLocks noChangeAspect="1" noChangeArrowheads="1"/>
            </p:cNvSpPr>
            <p:nvPr/>
          </p:nvSpPr>
          <p:spPr bwMode="auto">
            <a:xfrm>
              <a:off x="2515" y="123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cxnSp>
          <p:nvCxnSpPr>
            <p:cNvPr id="312436" name="AutoShape 116"/>
            <p:cNvCxnSpPr>
              <a:cxnSpLocks noChangeShapeType="1"/>
              <a:stCxn id="312384" idx="0"/>
              <a:endCxn id="312384" idx="0"/>
            </p:cNvCxnSpPr>
            <p:nvPr/>
          </p:nvCxnSpPr>
          <p:spPr bwMode="auto">
            <a:xfrm rot="5400000" flipV="1">
              <a:off x="3318" y="1032"/>
              <a:ext cx="1" cy="1"/>
            </a:xfrm>
            <a:prstGeom prst="bentConnector3">
              <a:avLst>
                <a:gd name="adj1" fmla="val -14400000"/>
              </a:avLst>
            </a:prstGeom>
            <a:noFill/>
            <a:ln w="9525">
              <a:solidFill>
                <a:schemeClr val="tx1"/>
              </a:solidFill>
              <a:miter lim="800000"/>
              <a:headEnd/>
              <a:tailEnd type="arrow" w="lg" len="lg"/>
            </a:ln>
            <a:effectLst/>
          </p:spPr>
        </p:cxnSp>
        <p:cxnSp>
          <p:nvCxnSpPr>
            <p:cNvPr id="312437" name="AutoShape 117"/>
            <p:cNvCxnSpPr>
              <a:cxnSpLocks noChangeShapeType="1"/>
              <a:stCxn id="312435" idx="6"/>
              <a:endCxn id="312397" idx="0"/>
            </p:cNvCxnSpPr>
            <p:nvPr/>
          </p:nvCxnSpPr>
          <p:spPr bwMode="auto">
            <a:xfrm>
              <a:off x="2601" y="1274"/>
              <a:ext cx="721" cy="185"/>
            </a:xfrm>
            <a:prstGeom prst="bentConnector2">
              <a:avLst/>
            </a:prstGeom>
            <a:noFill/>
            <a:ln w="9525">
              <a:solidFill>
                <a:schemeClr val="tx1"/>
              </a:solidFill>
              <a:miter lim="800000"/>
              <a:headEnd/>
              <a:tailEnd type="arrow" w="lg" len="lg"/>
            </a:ln>
            <a:effectLst/>
          </p:spPr>
        </p:cxnSp>
        <p:cxnSp>
          <p:nvCxnSpPr>
            <p:cNvPr id="312438" name="AutoShape 118"/>
            <p:cNvCxnSpPr>
              <a:cxnSpLocks noChangeShapeType="1"/>
              <a:stCxn id="312384" idx="2"/>
              <a:endCxn id="312400" idx="0"/>
            </p:cNvCxnSpPr>
            <p:nvPr/>
          </p:nvCxnSpPr>
          <p:spPr bwMode="auto">
            <a:xfrm rot="16200000" flipH="1">
              <a:off x="3172" y="2770"/>
              <a:ext cx="295" cy="3"/>
            </a:xfrm>
            <a:prstGeom prst="bentConnector3">
              <a:avLst>
                <a:gd name="adj1" fmla="val 49829"/>
              </a:avLst>
            </a:prstGeom>
            <a:noFill/>
            <a:ln w="9525">
              <a:solidFill>
                <a:schemeClr val="tx1"/>
              </a:solidFill>
              <a:miter lim="800000"/>
              <a:headEnd/>
              <a:tailEnd type="arrow" w="lg" len="lg"/>
            </a:ln>
            <a:effectLst/>
          </p:spPr>
        </p:cxnSp>
        <p:sp>
          <p:nvSpPr>
            <p:cNvPr id="312439" name="Line 119"/>
            <p:cNvSpPr>
              <a:spLocks noChangeShapeType="1"/>
            </p:cNvSpPr>
            <p:nvPr/>
          </p:nvSpPr>
          <p:spPr bwMode="auto">
            <a:xfrm>
              <a:off x="1424" y="1200"/>
              <a:ext cx="3792" cy="0"/>
            </a:xfrm>
            <a:prstGeom prst="line">
              <a:avLst/>
            </a:prstGeom>
            <a:noFill/>
            <a:ln w="9525">
              <a:solidFill>
                <a:schemeClr val="tx1"/>
              </a:solidFill>
              <a:round/>
              <a:headEnd/>
              <a:tailEnd type="none" w="lg" len="lg"/>
            </a:ln>
            <a:effectLst/>
          </p:spPr>
          <p:txBody>
            <a:bodyPr/>
            <a:lstStyle/>
            <a:p>
              <a:endParaRPr lang="en-GB"/>
            </a:p>
          </p:txBody>
        </p:sp>
        <p:sp>
          <p:nvSpPr>
            <p:cNvPr id="312440" name="Text Box 120"/>
            <p:cNvSpPr txBox="1">
              <a:spLocks noChangeArrowheads="1"/>
            </p:cNvSpPr>
            <p:nvPr/>
          </p:nvSpPr>
          <p:spPr bwMode="auto">
            <a:xfrm>
              <a:off x="1438" y="1031"/>
              <a:ext cx="3753" cy="180"/>
            </a:xfrm>
            <a:prstGeom prst="rect">
              <a:avLst/>
            </a:prstGeom>
            <a:noFill/>
            <a:ln w="9525">
              <a:noFill/>
              <a:miter lim="800000"/>
              <a:headEnd/>
              <a:tailEnd type="none" w="lg" len="lg"/>
            </a:ln>
            <a:effectLst/>
          </p:spPr>
          <p:txBody>
            <a:bodyPr>
              <a:spAutoFit/>
            </a:bodyPr>
            <a:lstStyle/>
            <a:p>
              <a:pPr eaLnBrk="1" hangingPunct="1"/>
              <a:r>
                <a:rPr lang="en-GB" sz="1200" b="0">
                  <a:latin typeface="Arial Unicode MS" pitchFamily="34" charset="-128"/>
                </a:rPr>
                <a:t>Active</a:t>
              </a:r>
            </a:p>
          </p:txBody>
        </p:sp>
        <p:sp>
          <p:nvSpPr>
            <p:cNvPr id="312441" name="Rectangle 121"/>
            <p:cNvSpPr>
              <a:spLocks noChangeArrowheads="1"/>
            </p:cNvSpPr>
            <p:nvPr/>
          </p:nvSpPr>
          <p:spPr bwMode="auto">
            <a:xfrm>
              <a:off x="1203" y="-184"/>
              <a:ext cx="4269" cy="4504"/>
            </a:xfrm>
            <a:prstGeom prst="rect">
              <a:avLst/>
            </a:prstGeom>
            <a:noFill/>
            <a:ln w="12700">
              <a:solidFill>
                <a:schemeClr val="tx1"/>
              </a:solidFill>
              <a:miter lim="800000"/>
              <a:headEnd/>
              <a:tailEnd/>
            </a:ln>
            <a:effectLst/>
          </p:spPr>
          <p:txBody>
            <a:bodyPr anchor="ctr">
              <a:spAutoFit/>
            </a:bodyPr>
            <a:lstStyle/>
            <a:p>
              <a:endParaRPr lang="en-GB"/>
            </a:p>
          </p:txBody>
        </p:sp>
        <p:grpSp>
          <p:nvGrpSpPr>
            <p:cNvPr id="11" name="Group 122"/>
            <p:cNvGrpSpPr>
              <a:grpSpLocks/>
            </p:cNvGrpSpPr>
            <p:nvPr/>
          </p:nvGrpSpPr>
          <p:grpSpPr bwMode="auto">
            <a:xfrm>
              <a:off x="1201" y="-184"/>
              <a:ext cx="1287" cy="184"/>
              <a:chOff x="170" y="276"/>
              <a:chExt cx="1452" cy="203"/>
            </a:xfrm>
          </p:grpSpPr>
          <p:sp>
            <p:nvSpPr>
              <p:cNvPr id="312443" name="Line 123"/>
              <p:cNvSpPr>
                <a:spLocks noChangeShapeType="1"/>
              </p:cNvSpPr>
              <p:nvPr/>
            </p:nvSpPr>
            <p:spPr bwMode="auto">
              <a:xfrm>
                <a:off x="170" y="479"/>
                <a:ext cx="1363" cy="0"/>
              </a:xfrm>
              <a:prstGeom prst="line">
                <a:avLst/>
              </a:prstGeom>
              <a:noFill/>
              <a:ln w="12700">
                <a:solidFill>
                  <a:schemeClr val="tx1"/>
                </a:solidFill>
                <a:round/>
                <a:headEnd/>
                <a:tailEnd/>
              </a:ln>
              <a:effectLst/>
            </p:spPr>
            <p:txBody>
              <a:bodyPr>
                <a:spAutoFit/>
              </a:bodyPr>
              <a:lstStyle/>
              <a:p>
                <a:endParaRPr lang="en-GB"/>
              </a:p>
            </p:txBody>
          </p:sp>
          <p:sp>
            <p:nvSpPr>
              <p:cNvPr id="312444" name="Line 124"/>
              <p:cNvSpPr>
                <a:spLocks noChangeShapeType="1"/>
              </p:cNvSpPr>
              <p:nvPr/>
            </p:nvSpPr>
            <p:spPr bwMode="auto">
              <a:xfrm>
                <a:off x="1622" y="276"/>
                <a:ext cx="0" cy="124"/>
              </a:xfrm>
              <a:prstGeom prst="line">
                <a:avLst/>
              </a:prstGeom>
              <a:noFill/>
              <a:ln w="12700">
                <a:solidFill>
                  <a:schemeClr val="tx1"/>
                </a:solidFill>
                <a:round/>
                <a:headEnd/>
                <a:tailEnd/>
              </a:ln>
              <a:effectLst/>
            </p:spPr>
            <p:txBody>
              <a:bodyPr>
                <a:spAutoFit/>
              </a:bodyPr>
              <a:lstStyle/>
              <a:p>
                <a:endParaRPr lang="en-GB"/>
              </a:p>
            </p:txBody>
          </p:sp>
          <p:sp>
            <p:nvSpPr>
              <p:cNvPr id="312445" name="Line 125"/>
              <p:cNvSpPr>
                <a:spLocks noChangeShapeType="1"/>
              </p:cNvSpPr>
              <p:nvPr/>
            </p:nvSpPr>
            <p:spPr bwMode="auto">
              <a:xfrm flipV="1">
                <a:off x="1533" y="400"/>
                <a:ext cx="89" cy="79"/>
              </a:xfrm>
              <a:prstGeom prst="line">
                <a:avLst/>
              </a:prstGeom>
              <a:noFill/>
              <a:ln w="12700">
                <a:solidFill>
                  <a:schemeClr val="tx1"/>
                </a:solidFill>
                <a:round/>
                <a:headEnd/>
                <a:tailEnd/>
              </a:ln>
              <a:effectLst/>
            </p:spPr>
            <p:txBody>
              <a:bodyPr>
                <a:spAutoFit/>
              </a:bodyPr>
              <a:lstStyle/>
              <a:p>
                <a:endParaRPr lang="en-GB"/>
              </a:p>
            </p:txBody>
          </p:sp>
        </p:grpSp>
        <p:sp>
          <p:nvSpPr>
            <p:cNvPr id="312446" name="Text Box 126"/>
            <p:cNvSpPr txBox="1">
              <a:spLocks noChangeArrowheads="1"/>
            </p:cNvSpPr>
            <p:nvPr/>
          </p:nvSpPr>
          <p:spPr bwMode="auto">
            <a:xfrm>
              <a:off x="1230" y="-173"/>
              <a:ext cx="1147" cy="181"/>
            </a:xfrm>
            <a:prstGeom prst="rect">
              <a:avLst/>
            </a:prstGeom>
            <a:noFill/>
            <a:ln w="9525" algn="ctr">
              <a:noFill/>
              <a:prstDash val="dash"/>
              <a:miter lim="800000"/>
              <a:headEnd/>
              <a:tailEnd type="none" w="lg" len="lg"/>
            </a:ln>
            <a:effectLst/>
          </p:spPr>
          <p:txBody>
            <a:bodyPr wrap="none">
              <a:spAutoFit/>
            </a:bodyPr>
            <a:lstStyle/>
            <a:p>
              <a:pPr eaLnBrk="1" hangingPunct="1"/>
              <a:r>
                <a:rPr lang="en-GB" sz="1200">
                  <a:latin typeface="Arial" charset="0"/>
                </a:rPr>
                <a:t>sm </a:t>
              </a:r>
              <a:r>
                <a:rPr lang="en-GB" sz="1200" b="0">
                  <a:latin typeface="Arial" charset="0"/>
                </a:rPr>
                <a:t>Campaign Version 2</a:t>
              </a:r>
            </a:p>
          </p:txBody>
        </p:sp>
      </p:grpSp>
      <p:sp>
        <p:nvSpPr>
          <p:cNvPr id="312322" name="Rectangle 2"/>
          <p:cNvSpPr>
            <a:spLocks noGrp="1" noChangeArrowheads="1"/>
          </p:cNvSpPr>
          <p:nvPr>
            <p:ph type="title"/>
          </p:nvPr>
        </p:nvSpPr>
        <p:spPr>
          <a:xfrm>
            <a:off x="6283325" y="2692400"/>
            <a:ext cx="2497138" cy="1143000"/>
          </a:xfrm>
          <a:solidFill>
            <a:srgbClr val="FFFFFF">
              <a:alpha val="70000"/>
            </a:srgbClr>
          </a:solidFill>
          <a:ln w="25400">
            <a:solidFill>
              <a:srgbClr val="FF0000"/>
            </a:solidFill>
          </a:ln>
        </p:spPr>
        <p:txBody>
          <a:bodyPr/>
          <a:lstStyle/>
          <a:p>
            <a:r>
              <a:rPr lang="en-US" sz="2000"/>
              <a:t>Revised state machine for the </a:t>
            </a:r>
            <a:r>
              <a:rPr lang="en-US" sz="2000">
                <a:latin typeface="Courier New" pitchFamily="49" charset="0"/>
                <a:cs typeface="Courier New" pitchFamily="49" charset="0"/>
              </a:rPr>
              <a:t>Campaign</a:t>
            </a:r>
            <a:r>
              <a:rPr lang="en-US" sz="2000"/>
              <a:t>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118" name="Slide Number Placeholder 5"/>
          <p:cNvSpPr>
            <a:spLocks noGrp="1"/>
          </p:cNvSpPr>
          <p:nvPr>
            <p:ph type="sldNum" sz="quarter" idx="4294967295"/>
          </p:nvPr>
        </p:nvSpPr>
        <p:spPr>
          <a:xfrm>
            <a:off x="6553200" y="6248400"/>
            <a:ext cx="1905000" cy="457200"/>
          </a:xfrm>
          <a:prstGeom prst="rect">
            <a:avLst/>
          </a:prstGeom>
        </p:spPr>
        <p:txBody>
          <a:bodyPr/>
          <a:lstStyle/>
          <a:p>
            <a:fld id="{3C390183-0155-4EF8-A470-B8DEF9098D60}" type="slidenum">
              <a:rPr lang="en-GB"/>
              <a:pPr/>
              <a:t>15</a:t>
            </a:fld>
            <a:endParaRPr lang="en-GB"/>
          </a:p>
        </p:txBody>
      </p:sp>
      <p:sp>
        <p:nvSpPr>
          <p:cNvPr id="313347" name="Rectangle 3"/>
          <p:cNvSpPr>
            <a:spLocks noGrp="1" noChangeArrowheads="1"/>
          </p:cNvSpPr>
          <p:nvPr>
            <p:ph type="body" idx="1"/>
          </p:nvPr>
        </p:nvSpPr>
        <p:spPr>
          <a:xfrm>
            <a:off x="277813" y="0"/>
            <a:ext cx="8574087" cy="6858000"/>
          </a:xfrm>
          <a:solidFill>
            <a:srgbClr val="FFFFFF"/>
          </a:solidFill>
        </p:spPr>
        <p:txBody>
          <a:bodyPr/>
          <a:lstStyle/>
          <a:p>
            <a:endParaRPr lang="en-US"/>
          </a:p>
        </p:txBody>
      </p:sp>
      <p:grpSp>
        <p:nvGrpSpPr>
          <p:cNvPr id="2" name="Group 111"/>
          <p:cNvGrpSpPr>
            <a:grpSpLocks/>
          </p:cNvGrpSpPr>
          <p:nvPr/>
        </p:nvGrpSpPr>
        <p:grpSpPr bwMode="auto">
          <a:xfrm>
            <a:off x="388938" y="0"/>
            <a:ext cx="8480425" cy="6858000"/>
            <a:chOff x="317" y="-621"/>
            <a:chExt cx="5342" cy="4941"/>
          </a:xfrm>
        </p:grpSpPr>
        <p:sp>
          <p:nvSpPr>
            <p:cNvPr id="313456" name="Rectangle 112"/>
            <p:cNvSpPr>
              <a:spLocks noChangeArrowheads="1"/>
            </p:cNvSpPr>
            <p:nvPr/>
          </p:nvSpPr>
          <p:spPr bwMode="auto">
            <a:xfrm>
              <a:off x="318" y="-621"/>
              <a:ext cx="5341" cy="4941"/>
            </a:xfrm>
            <a:prstGeom prst="rect">
              <a:avLst/>
            </a:prstGeom>
            <a:noFill/>
            <a:ln w="12700">
              <a:solidFill>
                <a:schemeClr val="tx1"/>
              </a:solidFill>
              <a:miter lim="800000"/>
              <a:headEnd/>
              <a:tailEnd/>
            </a:ln>
            <a:effectLst/>
          </p:spPr>
          <p:txBody>
            <a:bodyPr anchor="ctr">
              <a:spAutoFit/>
            </a:bodyPr>
            <a:lstStyle/>
            <a:p>
              <a:endParaRPr lang="en-GB"/>
            </a:p>
          </p:txBody>
        </p:sp>
        <p:sp>
          <p:nvSpPr>
            <p:cNvPr id="313457" name="AutoShape 113"/>
            <p:cNvSpPr>
              <a:spLocks noChangeArrowheads="1"/>
            </p:cNvSpPr>
            <p:nvPr/>
          </p:nvSpPr>
          <p:spPr bwMode="auto">
            <a:xfrm>
              <a:off x="704" y="384"/>
              <a:ext cx="3784" cy="2296"/>
            </a:xfrm>
            <a:prstGeom prst="flowChartAlternateProcess">
              <a:avLst/>
            </a:prstGeom>
            <a:noFill/>
            <a:ln w="9525">
              <a:solidFill>
                <a:schemeClr val="tx1"/>
              </a:solidFill>
              <a:miter lim="800000"/>
              <a:headEnd/>
              <a:tailEnd type="none" w="lg" len="lg"/>
            </a:ln>
            <a:effectLst/>
          </p:spPr>
          <p:txBody>
            <a:bodyPr wrap="none" anchor="ctr"/>
            <a:lstStyle/>
            <a:p>
              <a:endParaRPr lang="en-GB"/>
            </a:p>
          </p:txBody>
        </p:sp>
        <p:grpSp>
          <p:nvGrpSpPr>
            <p:cNvPr id="3" name="Group 114"/>
            <p:cNvGrpSpPr>
              <a:grpSpLocks/>
            </p:cNvGrpSpPr>
            <p:nvPr/>
          </p:nvGrpSpPr>
          <p:grpSpPr bwMode="auto">
            <a:xfrm>
              <a:off x="2108" y="1747"/>
              <a:ext cx="967" cy="259"/>
              <a:chOff x="3670" y="1986"/>
              <a:chExt cx="967" cy="259"/>
            </a:xfrm>
          </p:grpSpPr>
          <p:sp>
            <p:nvSpPr>
              <p:cNvPr id="313459" name="AutoShape 115"/>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460" name="Text Box 116"/>
              <p:cNvSpPr txBox="1">
                <a:spLocks noChangeArrowheads="1"/>
              </p:cNvSpPr>
              <p:nvPr/>
            </p:nvSpPr>
            <p:spPr bwMode="auto">
              <a:xfrm>
                <a:off x="3705" y="2019"/>
                <a:ext cx="914" cy="197"/>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Advert Preparation</a:t>
                </a:r>
              </a:p>
            </p:txBody>
          </p:sp>
        </p:grpSp>
        <p:grpSp>
          <p:nvGrpSpPr>
            <p:cNvPr id="4" name="Group 117"/>
            <p:cNvGrpSpPr>
              <a:grpSpLocks/>
            </p:cNvGrpSpPr>
            <p:nvPr/>
          </p:nvGrpSpPr>
          <p:grpSpPr bwMode="auto">
            <a:xfrm>
              <a:off x="963" y="2086"/>
              <a:ext cx="967" cy="259"/>
              <a:chOff x="3670" y="1986"/>
              <a:chExt cx="967" cy="259"/>
            </a:xfrm>
          </p:grpSpPr>
          <p:sp>
            <p:nvSpPr>
              <p:cNvPr id="313462" name="AutoShape 118"/>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463" name="Text Box 119"/>
              <p:cNvSpPr txBox="1">
                <a:spLocks noChangeArrowheads="1"/>
              </p:cNvSpPr>
              <p:nvPr/>
            </p:nvSpPr>
            <p:spPr bwMode="auto">
              <a:xfrm>
                <a:off x="3755" y="2019"/>
                <a:ext cx="823"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Running Adverts</a:t>
                </a:r>
              </a:p>
            </p:txBody>
          </p:sp>
        </p:grpSp>
        <p:grpSp>
          <p:nvGrpSpPr>
            <p:cNvPr id="5" name="Group 120"/>
            <p:cNvGrpSpPr>
              <a:grpSpLocks/>
            </p:cNvGrpSpPr>
            <p:nvPr/>
          </p:nvGrpSpPr>
          <p:grpSpPr bwMode="auto">
            <a:xfrm>
              <a:off x="3153" y="2086"/>
              <a:ext cx="967" cy="259"/>
              <a:chOff x="3670" y="1986"/>
              <a:chExt cx="967" cy="259"/>
            </a:xfrm>
          </p:grpSpPr>
          <p:sp>
            <p:nvSpPr>
              <p:cNvPr id="313465" name="AutoShape 121"/>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466" name="Text Box 122"/>
              <p:cNvSpPr txBox="1">
                <a:spLocks noChangeArrowheads="1"/>
              </p:cNvSpPr>
              <p:nvPr/>
            </p:nvSpPr>
            <p:spPr bwMode="auto">
              <a:xfrm>
                <a:off x="3872" y="2019"/>
                <a:ext cx="588"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Scheduling</a:t>
                </a:r>
              </a:p>
            </p:txBody>
          </p:sp>
        </p:grpSp>
        <p:cxnSp>
          <p:nvCxnSpPr>
            <p:cNvPr id="313467" name="AutoShape 123"/>
            <p:cNvCxnSpPr>
              <a:cxnSpLocks noChangeShapeType="1"/>
              <a:stCxn id="313459" idx="3"/>
              <a:endCxn id="313465" idx="0"/>
            </p:cNvCxnSpPr>
            <p:nvPr/>
          </p:nvCxnSpPr>
          <p:spPr bwMode="auto">
            <a:xfrm>
              <a:off x="3075" y="1877"/>
              <a:ext cx="562" cy="209"/>
            </a:xfrm>
            <a:prstGeom prst="bentConnector2">
              <a:avLst/>
            </a:prstGeom>
            <a:noFill/>
            <a:ln w="9525">
              <a:solidFill>
                <a:schemeClr val="tx1"/>
              </a:solidFill>
              <a:miter lim="800000"/>
              <a:headEnd/>
              <a:tailEnd type="arrow" w="lg" len="lg"/>
            </a:ln>
            <a:effectLst/>
          </p:spPr>
        </p:cxnSp>
        <p:cxnSp>
          <p:nvCxnSpPr>
            <p:cNvPr id="313468" name="AutoShape 124"/>
            <p:cNvCxnSpPr>
              <a:cxnSpLocks noChangeShapeType="1"/>
              <a:stCxn id="313465" idx="1"/>
              <a:endCxn id="313462" idx="3"/>
            </p:cNvCxnSpPr>
            <p:nvPr/>
          </p:nvCxnSpPr>
          <p:spPr bwMode="auto">
            <a:xfrm flipH="1">
              <a:off x="1930" y="2216"/>
              <a:ext cx="1223" cy="0"/>
            </a:xfrm>
            <a:prstGeom prst="straightConnector1">
              <a:avLst/>
            </a:prstGeom>
            <a:noFill/>
            <a:ln w="9525">
              <a:solidFill>
                <a:schemeClr val="tx1"/>
              </a:solidFill>
              <a:round/>
              <a:headEnd/>
              <a:tailEnd type="arrow" w="lg" len="lg"/>
            </a:ln>
            <a:effectLst/>
          </p:spPr>
        </p:cxnSp>
        <p:cxnSp>
          <p:nvCxnSpPr>
            <p:cNvPr id="313469" name="AutoShape 125"/>
            <p:cNvCxnSpPr>
              <a:cxnSpLocks noChangeShapeType="1"/>
              <a:stCxn id="313462" idx="0"/>
              <a:endCxn id="313459" idx="1"/>
            </p:cNvCxnSpPr>
            <p:nvPr/>
          </p:nvCxnSpPr>
          <p:spPr bwMode="auto">
            <a:xfrm rot="16200000">
              <a:off x="1673" y="1651"/>
              <a:ext cx="209" cy="661"/>
            </a:xfrm>
            <a:prstGeom prst="bentConnector2">
              <a:avLst/>
            </a:prstGeom>
            <a:noFill/>
            <a:ln w="9525">
              <a:solidFill>
                <a:schemeClr val="tx1"/>
              </a:solidFill>
              <a:miter lim="800000"/>
              <a:headEnd/>
              <a:tailEnd type="arrow" w="lg" len="lg"/>
            </a:ln>
            <a:effectLst/>
          </p:spPr>
        </p:cxnSp>
        <p:sp>
          <p:nvSpPr>
            <p:cNvPr id="313470" name="Text Box 126"/>
            <p:cNvSpPr txBox="1">
              <a:spLocks noChangeArrowheads="1"/>
            </p:cNvSpPr>
            <p:nvPr/>
          </p:nvSpPr>
          <p:spPr bwMode="auto">
            <a:xfrm>
              <a:off x="2144" y="2205"/>
              <a:ext cx="828" cy="19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confirmSchedule</a:t>
              </a:r>
              <a:endParaRPr lang="en-GB" sz="1200" b="0">
                <a:latin typeface="Arial Unicode MS" pitchFamily="34" charset="-128"/>
              </a:endParaRPr>
            </a:p>
          </p:txBody>
        </p:sp>
        <p:sp>
          <p:nvSpPr>
            <p:cNvPr id="313471" name="Text Box 127"/>
            <p:cNvSpPr txBox="1">
              <a:spLocks noChangeArrowheads="1"/>
            </p:cNvSpPr>
            <p:nvPr/>
          </p:nvSpPr>
          <p:spPr bwMode="auto">
            <a:xfrm>
              <a:off x="925" y="1613"/>
              <a:ext cx="838" cy="329"/>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extendCampaign</a:t>
              </a:r>
            </a:p>
            <a:p>
              <a:pPr algn="l" eaLnBrk="1" hangingPunct="1"/>
              <a:r>
                <a:rPr lang="en-GB" sz="1200" b="0">
                  <a:solidFill>
                    <a:srgbClr val="000000"/>
                  </a:solidFill>
                  <a:latin typeface="Arial" charset="0"/>
                </a:rPr>
                <a:t>/modify Budget</a:t>
              </a:r>
              <a:endParaRPr lang="en-GB" sz="1200" b="0">
                <a:latin typeface="Arial Unicode MS" pitchFamily="34" charset="-128"/>
              </a:endParaRPr>
            </a:p>
          </p:txBody>
        </p:sp>
        <p:sp>
          <p:nvSpPr>
            <p:cNvPr id="313472" name="Text Box 128"/>
            <p:cNvSpPr txBox="1">
              <a:spLocks noChangeArrowheads="1"/>
            </p:cNvSpPr>
            <p:nvPr/>
          </p:nvSpPr>
          <p:spPr bwMode="auto">
            <a:xfrm>
              <a:off x="3065" y="1618"/>
              <a:ext cx="839" cy="33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advertsApproved</a:t>
              </a:r>
            </a:p>
            <a:p>
              <a:pPr algn="l" eaLnBrk="1" hangingPunct="1"/>
              <a:r>
                <a:rPr lang="en-GB" sz="1200" b="0">
                  <a:solidFill>
                    <a:srgbClr val="000000"/>
                  </a:solidFill>
                  <a:latin typeface="Arial" charset="0"/>
                </a:rPr>
                <a:t>/authorize</a:t>
              </a:r>
              <a:endParaRPr lang="en-GB" sz="1200" b="0">
                <a:latin typeface="Arial Unicode MS" pitchFamily="34" charset="-128"/>
              </a:endParaRPr>
            </a:p>
          </p:txBody>
        </p:sp>
        <p:sp>
          <p:nvSpPr>
            <p:cNvPr id="313473" name="Oval 129"/>
            <p:cNvSpPr>
              <a:spLocks noChangeAspect="1" noChangeArrowheads="1"/>
            </p:cNvSpPr>
            <p:nvPr/>
          </p:nvSpPr>
          <p:spPr bwMode="auto">
            <a:xfrm>
              <a:off x="1785" y="1503"/>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cxnSp>
          <p:nvCxnSpPr>
            <p:cNvPr id="313474" name="AutoShape 130"/>
            <p:cNvCxnSpPr>
              <a:cxnSpLocks noChangeShapeType="1"/>
              <a:stCxn id="313473" idx="6"/>
              <a:endCxn id="313459" idx="0"/>
            </p:cNvCxnSpPr>
            <p:nvPr/>
          </p:nvCxnSpPr>
          <p:spPr bwMode="auto">
            <a:xfrm>
              <a:off x="1871" y="1546"/>
              <a:ext cx="721" cy="201"/>
            </a:xfrm>
            <a:prstGeom prst="bentConnector2">
              <a:avLst/>
            </a:prstGeom>
            <a:noFill/>
            <a:ln w="9525">
              <a:solidFill>
                <a:schemeClr val="tx1"/>
              </a:solidFill>
              <a:miter lim="800000"/>
              <a:headEnd/>
              <a:tailEnd type="arrow" w="lg" len="lg"/>
            </a:ln>
            <a:effectLst/>
          </p:spPr>
        </p:cxnSp>
        <p:sp>
          <p:nvSpPr>
            <p:cNvPr id="313475" name="Line 131"/>
            <p:cNvSpPr>
              <a:spLocks noChangeShapeType="1"/>
            </p:cNvSpPr>
            <p:nvPr/>
          </p:nvSpPr>
          <p:spPr bwMode="auto">
            <a:xfrm>
              <a:off x="704" y="1480"/>
              <a:ext cx="3782" cy="0"/>
            </a:xfrm>
            <a:prstGeom prst="line">
              <a:avLst/>
            </a:prstGeom>
            <a:noFill/>
            <a:ln w="9525">
              <a:solidFill>
                <a:schemeClr val="tx1"/>
              </a:solidFill>
              <a:prstDash val="dash"/>
              <a:round/>
              <a:headEnd/>
              <a:tailEnd type="none" w="lg" len="lg"/>
            </a:ln>
            <a:effectLst/>
          </p:spPr>
          <p:txBody>
            <a:bodyPr/>
            <a:lstStyle/>
            <a:p>
              <a:endParaRPr lang="en-GB"/>
            </a:p>
          </p:txBody>
        </p:sp>
        <p:sp>
          <p:nvSpPr>
            <p:cNvPr id="313476" name="Line 132"/>
            <p:cNvSpPr>
              <a:spLocks noChangeShapeType="1"/>
            </p:cNvSpPr>
            <p:nvPr/>
          </p:nvSpPr>
          <p:spPr bwMode="auto">
            <a:xfrm>
              <a:off x="704" y="633"/>
              <a:ext cx="3781" cy="0"/>
            </a:xfrm>
            <a:prstGeom prst="line">
              <a:avLst/>
            </a:prstGeom>
            <a:noFill/>
            <a:ln w="9525">
              <a:solidFill>
                <a:schemeClr val="tx1"/>
              </a:solidFill>
              <a:round/>
              <a:headEnd/>
              <a:tailEnd type="none" w="lg" len="lg"/>
            </a:ln>
            <a:effectLst/>
          </p:spPr>
          <p:txBody>
            <a:bodyPr/>
            <a:lstStyle/>
            <a:p>
              <a:endParaRPr lang="en-GB"/>
            </a:p>
          </p:txBody>
        </p:sp>
        <p:sp>
          <p:nvSpPr>
            <p:cNvPr id="313477" name="Text Box 133"/>
            <p:cNvSpPr txBox="1">
              <a:spLocks noChangeArrowheads="1"/>
            </p:cNvSpPr>
            <p:nvPr/>
          </p:nvSpPr>
          <p:spPr bwMode="auto">
            <a:xfrm>
              <a:off x="693" y="1488"/>
              <a:ext cx="725" cy="198"/>
            </a:xfrm>
            <a:prstGeom prst="rect">
              <a:avLst/>
            </a:prstGeom>
            <a:noFill/>
            <a:ln w="9525">
              <a:noFill/>
              <a:miter lim="800000"/>
              <a:headEnd/>
              <a:tailEnd type="none" w="lg" len="lg"/>
            </a:ln>
            <a:effectLst/>
          </p:spPr>
          <p:txBody>
            <a:bodyPr>
              <a:spAutoFit/>
            </a:bodyPr>
            <a:lstStyle/>
            <a:p>
              <a:pPr eaLnBrk="1" hangingPunct="1"/>
              <a:r>
                <a:rPr lang="en-GB" sz="1200" b="0">
                  <a:latin typeface="Arial Unicode MS" pitchFamily="34" charset="-128"/>
                </a:rPr>
                <a:t>Running</a:t>
              </a:r>
            </a:p>
          </p:txBody>
        </p:sp>
        <p:sp>
          <p:nvSpPr>
            <p:cNvPr id="313478" name="Oval 134"/>
            <p:cNvSpPr>
              <a:spLocks noChangeAspect="1" noChangeArrowheads="1"/>
            </p:cNvSpPr>
            <p:nvPr/>
          </p:nvSpPr>
          <p:spPr bwMode="auto">
            <a:xfrm>
              <a:off x="1113" y="895"/>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6" name="Group 135"/>
            <p:cNvGrpSpPr>
              <a:grpSpLocks/>
            </p:cNvGrpSpPr>
            <p:nvPr/>
          </p:nvGrpSpPr>
          <p:grpSpPr bwMode="auto">
            <a:xfrm>
              <a:off x="1556" y="803"/>
              <a:ext cx="967" cy="259"/>
              <a:chOff x="3670" y="1986"/>
              <a:chExt cx="967" cy="259"/>
            </a:xfrm>
          </p:grpSpPr>
          <p:sp>
            <p:nvSpPr>
              <p:cNvPr id="313480" name="AutoShape 136"/>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481" name="Text Box 137"/>
              <p:cNvSpPr txBox="1">
                <a:spLocks noChangeArrowheads="1"/>
              </p:cNvSpPr>
              <p:nvPr/>
            </p:nvSpPr>
            <p:spPr bwMode="auto">
              <a:xfrm>
                <a:off x="3956" y="2019"/>
                <a:ext cx="414"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Survey</a:t>
                </a:r>
              </a:p>
            </p:txBody>
          </p:sp>
        </p:grpSp>
        <p:grpSp>
          <p:nvGrpSpPr>
            <p:cNvPr id="7" name="Group 138"/>
            <p:cNvGrpSpPr>
              <a:grpSpLocks/>
            </p:cNvGrpSpPr>
            <p:nvPr/>
          </p:nvGrpSpPr>
          <p:grpSpPr bwMode="auto">
            <a:xfrm>
              <a:off x="3172" y="1099"/>
              <a:ext cx="967" cy="259"/>
              <a:chOff x="3670" y="1986"/>
              <a:chExt cx="967" cy="259"/>
            </a:xfrm>
          </p:grpSpPr>
          <p:sp>
            <p:nvSpPr>
              <p:cNvPr id="313483" name="AutoShape 139"/>
              <p:cNvSpPr>
                <a:spLocks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484" name="Text Box 140"/>
              <p:cNvSpPr txBox="1">
                <a:spLocks noChangeArrowheads="1"/>
              </p:cNvSpPr>
              <p:nvPr/>
            </p:nvSpPr>
            <p:spPr bwMode="auto">
              <a:xfrm>
                <a:off x="3885" y="2019"/>
                <a:ext cx="562"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Evaluation</a:t>
                </a:r>
              </a:p>
            </p:txBody>
          </p:sp>
        </p:grpSp>
        <p:cxnSp>
          <p:nvCxnSpPr>
            <p:cNvPr id="313485" name="AutoShape 141"/>
            <p:cNvCxnSpPr>
              <a:cxnSpLocks noChangeShapeType="1"/>
              <a:stCxn id="313478" idx="6"/>
              <a:endCxn id="313480" idx="1"/>
            </p:cNvCxnSpPr>
            <p:nvPr/>
          </p:nvCxnSpPr>
          <p:spPr bwMode="auto">
            <a:xfrm flipV="1">
              <a:off x="1199" y="933"/>
              <a:ext cx="357" cy="5"/>
            </a:xfrm>
            <a:prstGeom prst="straightConnector1">
              <a:avLst/>
            </a:prstGeom>
            <a:noFill/>
            <a:ln w="9525">
              <a:solidFill>
                <a:schemeClr val="tx1"/>
              </a:solidFill>
              <a:round/>
              <a:headEnd/>
              <a:tailEnd type="arrow" w="lg" len="lg"/>
            </a:ln>
            <a:effectLst/>
          </p:spPr>
        </p:cxnSp>
        <p:cxnSp>
          <p:nvCxnSpPr>
            <p:cNvPr id="313486" name="AutoShape 142"/>
            <p:cNvCxnSpPr>
              <a:cxnSpLocks noChangeShapeType="1"/>
              <a:stCxn id="313480" idx="3"/>
              <a:endCxn id="313483" idx="0"/>
            </p:cNvCxnSpPr>
            <p:nvPr/>
          </p:nvCxnSpPr>
          <p:spPr bwMode="auto">
            <a:xfrm>
              <a:off x="2523" y="933"/>
              <a:ext cx="1133" cy="166"/>
            </a:xfrm>
            <a:prstGeom prst="bentConnector2">
              <a:avLst/>
            </a:prstGeom>
            <a:noFill/>
            <a:ln w="9525">
              <a:solidFill>
                <a:schemeClr val="tx1"/>
              </a:solidFill>
              <a:miter lim="800000"/>
              <a:headEnd/>
              <a:tailEnd type="arrow" w="lg" len="lg"/>
            </a:ln>
            <a:effectLst/>
          </p:spPr>
        </p:cxnSp>
        <p:cxnSp>
          <p:nvCxnSpPr>
            <p:cNvPr id="313487" name="AutoShape 143"/>
            <p:cNvCxnSpPr>
              <a:cxnSpLocks noChangeShapeType="1"/>
              <a:stCxn id="313483" idx="1"/>
              <a:endCxn id="313480" idx="2"/>
            </p:cNvCxnSpPr>
            <p:nvPr/>
          </p:nvCxnSpPr>
          <p:spPr bwMode="auto">
            <a:xfrm rot="10800000">
              <a:off x="2040" y="1062"/>
              <a:ext cx="1132" cy="167"/>
            </a:xfrm>
            <a:prstGeom prst="bentConnector2">
              <a:avLst/>
            </a:prstGeom>
            <a:noFill/>
            <a:ln w="9525">
              <a:solidFill>
                <a:schemeClr val="tx1"/>
              </a:solidFill>
              <a:miter lim="800000"/>
              <a:headEnd/>
              <a:tailEnd type="arrow" w="lg" len="lg"/>
            </a:ln>
            <a:effectLst/>
          </p:spPr>
        </p:cxnSp>
        <p:sp>
          <p:nvSpPr>
            <p:cNvPr id="313488" name="Text Box 144"/>
            <p:cNvSpPr txBox="1">
              <a:spLocks noChangeArrowheads="1"/>
            </p:cNvSpPr>
            <p:nvPr/>
          </p:nvSpPr>
          <p:spPr bwMode="auto">
            <a:xfrm>
              <a:off x="2586" y="763"/>
              <a:ext cx="807" cy="19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surveyComplete</a:t>
              </a:r>
              <a:endParaRPr lang="en-GB" sz="1200" b="0">
                <a:latin typeface="Arial Unicode MS" pitchFamily="34" charset="-128"/>
              </a:endParaRPr>
            </a:p>
          </p:txBody>
        </p:sp>
        <p:sp>
          <p:nvSpPr>
            <p:cNvPr id="313489" name="Text Box 145"/>
            <p:cNvSpPr txBox="1">
              <a:spLocks noChangeArrowheads="1"/>
            </p:cNvSpPr>
            <p:nvPr/>
          </p:nvSpPr>
          <p:spPr bwMode="auto">
            <a:xfrm>
              <a:off x="2130" y="1227"/>
              <a:ext cx="552" cy="19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runSurvey</a:t>
              </a:r>
              <a:endParaRPr lang="en-GB" sz="1200" b="0">
                <a:latin typeface="Arial Unicode MS" pitchFamily="34" charset="-128"/>
              </a:endParaRPr>
            </a:p>
          </p:txBody>
        </p:sp>
        <p:sp>
          <p:nvSpPr>
            <p:cNvPr id="313490" name="Text Box 146"/>
            <p:cNvSpPr txBox="1">
              <a:spLocks noChangeArrowheads="1"/>
            </p:cNvSpPr>
            <p:nvPr/>
          </p:nvSpPr>
          <p:spPr bwMode="auto">
            <a:xfrm>
              <a:off x="709" y="665"/>
              <a:ext cx="725" cy="197"/>
            </a:xfrm>
            <a:prstGeom prst="rect">
              <a:avLst/>
            </a:prstGeom>
            <a:noFill/>
            <a:ln w="9525">
              <a:noFill/>
              <a:miter lim="800000"/>
              <a:headEnd/>
              <a:tailEnd type="none" w="lg" len="lg"/>
            </a:ln>
            <a:effectLst/>
          </p:spPr>
          <p:txBody>
            <a:bodyPr>
              <a:spAutoFit/>
            </a:bodyPr>
            <a:lstStyle/>
            <a:p>
              <a:pPr eaLnBrk="1" hangingPunct="1"/>
              <a:r>
                <a:rPr lang="en-GB" sz="1200" b="0">
                  <a:latin typeface="Arial Unicode MS" pitchFamily="34" charset="-128"/>
                </a:rPr>
                <a:t>Monitoring</a:t>
              </a:r>
            </a:p>
          </p:txBody>
        </p:sp>
        <p:sp>
          <p:nvSpPr>
            <p:cNvPr id="313491" name="Line 147"/>
            <p:cNvSpPr>
              <a:spLocks noChangeShapeType="1"/>
            </p:cNvSpPr>
            <p:nvPr/>
          </p:nvSpPr>
          <p:spPr bwMode="auto">
            <a:xfrm>
              <a:off x="1943" y="2680"/>
              <a:ext cx="293" cy="0"/>
            </a:xfrm>
            <a:prstGeom prst="line">
              <a:avLst/>
            </a:prstGeom>
            <a:noFill/>
            <a:ln w="9525">
              <a:solidFill>
                <a:schemeClr val="tx1"/>
              </a:solidFill>
              <a:round/>
              <a:headEnd/>
              <a:tailEnd type="none" w="lg" len="lg"/>
            </a:ln>
            <a:effectLst/>
          </p:spPr>
          <p:txBody>
            <a:bodyPr/>
            <a:lstStyle/>
            <a:p>
              <a:endParaRPr lang="en-GB"/>
            </a:p>
          </p:txBody>
        </p:sp>
        <p:cxnSp>
          <p:nvCxnSpPr>
            <p:cNvPr id="313492" name="AutoShape 148"/>
            <p:cNvCxnSpPr>
              <a:cxnSpLocks noChangeShapeType="1"/>
              <a:stCxn id="313518" idx="2"/>
              <a:endCxn id="313457" idx="0"/>
            </p:cNvCxnSpPr>
            <p:nvPr/>
          </p:nvCxnSpPr>
          <p:spPr bwMode="auto">
            <a:xfrm flipH="1">
              <a:off x="2596" y="-36"/>
              <a:ext cx="4" cy="420"/>
            </a:xfrm>
            <a:prstGeom prst="straightConnector1">
              <a:avLst/>
            </a:prstGeom>
            <a:noFill/>
            <a:ln w="9525">
              <a:solidFill>
                <a:schemeClr val="tx1"/>
              </a:solidFill>
              <a:round/>
              <a:headEnd/>
              <a:tailEnd type="arrow" w="lg" len="lg"/>
            </a:ln>
            <a:effectLst/>
          </p:spPr>
        </p:cxnSp>
        <p:grpSp>
          <p:nvGrpSpPr>
            <p:cNvPr id="8" name="Group 149"/>
            <p:cNvGrpSpPr>
              <a:grpSpLocks/>
            </p:cNvGrpSpPr>
            <p:nvPr/>
          </p:nvGrpSpPr>
          <p:grpSpPr bwMode="auto">
            <a:xfrm>
              <a:off x="3975" y="4054"/>
              <a:ext cx="132" cy="132"/>
              <a:chOff x="2269" y="3111"/>
              <a:chExt cx="132" cy="132"/>
            </a:xfrm>
          </p:grpSpPr>
          <p:sp>
            <p:nvSpPr>
              <p:cNvPr id="313494" name="Oval 150"/>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313495" name="Oval 151"/>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sp>
          <p:nvSpPr>
            <p:cNvPr id="313496" name="Oval 152"/>
            <p:cNvSpPr>
              <a:spLocks noChangeAspect="1" noChangeArrowheads="1"/>
            </p:cNvSpPr>
            <p:nvPr/>
          </p:nvSpPr>
          <p:spPr bwMode="auto">
            <a:xfrm>
              <a:off x="1127" y="-21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cxnSp>
          <p:nvCxnSpPr>
            <p:cNvPr id="313497" name="AutoShape 153"/>
            <p:cNvCxnSpPr>
              <a:cxnSpLocks noChangeShapeType="1"/>
              <a:stCxn id="313496" idx="6"/>
              <a:endCxn id="313518" idx="1"/>
            </p:cNvCxnSpPr>
            <p:nvPr/>
          </p:nvCxnSpPr>
          <p:spPr bwMode="auto">
            <a:xfrm>
              <a:off x="1213" y="-168"/>
              <a:ext cx="903" cy="3"/>
            </a:xfrm>
            <a:prstGeom prst="straightConnector1">
              <a:avLst/>
            </a:prstGeom>
            <a:noFill/>
            <a:ln w="9525">
              <a:solidFill>
                <a:schemeClr val="tx1"/>
              </a:solidFill>
              <a:round/>
              <a:headEnd/>
              <a:tailEnd type="arrow" w="lg" len="lg"/>
            </a:ln>
            <a:effectLst/>
          </p:spPr>
        </p:cxnSp>
        <p:sp>
          <p:nvSpPr>
            <p:cNvPr id="313498" name="Text Box 154"/>
            <p:cNvSpPr txBox="1">
              <a:spLocks noChangeArrowheads="1"/>
            </p:cNvSpPr>
            <p:nvPr/>
          </p:nvSpPr>
          <p:spPr bwMode="auto">
            <a:xfrm>
              <a:off x="2663" y="0"/>
              <a:ext cx="1401" cy="461"/>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authorized(authorizationCode)</a:t>
              </a:r>
            </a:p>
            <a:p>
              <a:pPr algn="l" eaLnBrk="1" hangingPunct="1"/>
              <a:r>
                <a:rPr lang="en-GB" sz="1200" b="0">
                  <a:solidFill>
                    <a:srgbClr val="000000"/>
                  </a:solidFill>
                  <a:latin typeface="Arial" charset="0"/>
                </a:rPr>
                <a:t>[contract signed]</a:t>
              </a:r>
            </a:p>
            <a:p>
              <a:pPr algn="l" eaLnBrk="1" hangingPunct="1"/>
              <a:r>
                <a:rPr lang="en-GB" sz="1200" b="0">
                  <a:solidFill>
                    <a:srgbClr val="000000"/>
                  </a:solidFill>
                  <a:latin typeface="Arial" charset="0"/>
                </a:rPr>
                <a:t>/setCampaignActive</a:t>
              </a:r>
              <a:endParaRPr lang="en-GB" sz="1200" b="0">
                <a:latin typeface="Arial Unicode MS" pitchFamily="34" charset="-128"/>
              </a:endParaRPr>
            </a:p>
          </p:txBody>
        </p:sp>
        <p:sp>
          <p:nvSpPr>
            <p:cNvPr id="313499" name="Text Box 155"/>
            <p:cNvSpPr txBox="1">
              <a:spLocks noChangeArrowheads="1"/>
            </p:cNvSpPr>
            <p:nvPr/>
          </p:nvSpPr>
          <p:spPr bwMode="auto">
            <a:xfrm>
              <a:off x="1406" y="-460"/>
              <a:ext cx="823" cy="330"/>
            </a:xfrm>
            <a:prstGeom prst="rect">
              <a:avLst/>
            </a:prstGeom>
            <a:noFill/>
            <a:ln w="9525">
              <a:noFill/>
              <a:prstDash val="dash"/>
              <a:miter lim="800000"/>
              <a:headEnd/>
              <a:tailEnd type="none" w="lg" len="lg"/>
            </a:ln>
            <a:effectLst/>
          </p:spPr>
          <p:txBody>
            <a:bodyPr wrap="none">
              <a:spAutoFit/>
            </a:bodyPr>
            <a:lstStyle/>
            <a:p>
              <a:pPr algn="l" eaLnBrk="1" hangingPunct="1"/>
              <a:r>
                <a:rPr lang="en-GB" sz="1200" b="0">
                  <a:latin typeface="Arial Unicode MS" pitchFamily="34" charset="-128"/>
                </a:rPr>
                <a:t>/assignManager;</a:t>
              </a:r>
            </a:p>
            <a:p>
              <a:pPr algn="l" eaLnBrk="1" hangingPunct="1"/>
              <a:r>
                <a:rPr lang="en-GB" sz="1200" b="0">
                  <a:latin typeface="Arial Unicode MS" pitchFamily="34" charset="-128"/>
                </a:rPr>
                <a:t> assignStaff</a:t>
              </a:r>
            </a:p>
          </p:txBody>
        </p:sp>
        <p:grpSp>
          <p:nvGrpSpPr>
            <p:cNvPr id="9" name="Group 156"/>
            <p:cNvGrpSpPr>
              <a:grpSpLocks/>
            </p:cNvGrpSpPr>
            <p:nvPr/>
          </p:nvGrpSpPr>
          <p:grpSpPr bwMode="auto">
            <a:xfrm>
              <a:off x="2188" y="3988"/>
              <a:ext cx="805" cy="259"/>
              <a:chOff x="3083" y="1078"/>
              <a:chExt cx="805" cy="259"/>
            </a:xfrm>
          </p:grpSpPr>
          <p:sp>
            <p:nvSpPr>
              <p:cNvPr id="313501" name="AutoShape 157"/>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502" name="Text Box 158"/>
              <p:cNvSpPr txBox="1">
                <a:spLocks noChangeArrowheads="1"/>
              </p:cNvSpPr>
              <p:nvPr/>
            </p:nvSpPr>
            <p:spPr bwMode="auto">
              <a:xfrm>
                <a:off x="3337" y="1111"/>
                <a:ext cx="307"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Paid</a:t>
                </a:r>
              </a:p>
            </p:txBody>
          </p:sp>
        </p:grpSp>
        <p:cxnSp>
          <p:nvCxnSpPr>
            <p:cNvPr id="313503" name="AutoShape 159"/>
            <p:cNvCxnSpPr>
              <a:cxnSpLocks noChangeShapeType="1"/>
              <a:stCxn id="313522" idx="2"/>
              <a:endCxn id="313501" idx="0"/>
            </p:cNvCxnSpPr>
            <p:nvPr/>
          </p:nvCxnSpPr>
          <p:spPr bwMode="auto">
            <a:xfrm>
              <a:off x="2591" y="3434"/>
              <a:ext cx="0" cy="554"/>
            </a:xfrm>
            <a:prstGeom prst="straightConnector1">
              <a:avLst/>
            </a:prstGeom>
            <a:noFill/>
            <a:ln w="9525">
              <a:solidFill>
                <a:schemeClr val="tx1"/>
              </a:solidFill>
              <a:round/>
              <a:headEnd/>
              <a:tailEnd type="arrow" w="lg" len="lg"/>
            </a:ln>
            <a:effectLst/>
          </p:spPr>
        </p:cxnSp>
        <p:cxnSp>
          <p:nvCxnSpPr>
            <p:cNvPr id="313504" name="AutoShape 160"/>
            <p:cNvCxnSpPr>
              <a:cxnSpLocks noChangeShapeType="1"/>
              <a:stCxn id="313501" idx="3"/>
              <a:endCxn id="313494" idx="2"/>
            </p:cNvCxnSpPr>
            <p:nvPr/>
          </p:nvCxnSpPr>
          <p:spPr bwMode="auto">
            <a:xfrm>
              <a:off x="2993" y="4118"/>
              <a:ext cx="982" cy="2"/>
            </a:xfrm>
            <a:prstGeom prst="straightConnector1">
              <a:avLst/>
            </a:prstGeom>
            <a:noFill/>
            <a:ln w="9525">
              <a:solidFill>
                <a:schemeClr val="tx1"/>
              </a:solidFill>
              <a:round/>
              <a:headEnd/>
              <a:tailEnd type="arrow" w="lg" len="lg"/>
            </a:ln>
            <a:effectLst/>
          </p:spPr>
        </p:cxnSp>
        <p:sp>
          <p:nvSpPr>
            <p:cNvPr id="313505" name="Text Box 161"/>
            <p:cNvSpPr txBox="1">
              <a:spLocks noChangeArrowheads="1"/>
            </p:cNvSpPr>
            <p:nvPr/>
          </p:nvSpPr>
          <p:spPr bwMode="auto">
            <a:xfrm>
              <a:off x="3012" y="3028"/>
              <a:ext cx="1461" cy="329"/>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&gt; zero]</a:t>
              </a:r>
              <a:endParaRPr lang="en-GB" sz="1200" b="0">
                <a:latin typeface="Arial Unicode MS" pitchFamily="34" charset="-128"/>
              </a:endParaRPr>
            </a:p>
          </p:txBody>
        </p:sp>
        <p:sp>
          <p:nvSpPr>
            <p:cNvPr id="313506" name="Text Box 162"/>
            <p:cNvSpPr txBox="1">
              <a:spLocks noChangeArrowheads="1"/>
            </p:cNvSpPr>
            <p:nvPr/>
          </p:nvSpPr>
          <p:spPr bwMode="auto">
            <a:xfrm>
              <a:off x="1170" y="3418"/>
              <a:ext cx="1461" cy="329"/>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 zero]</a:t>
              </a:r>
              <a:endParaRPr lang="en-GB" sz="1200" b="0">
                <a:latin typeface="Arial Unicode MS" pitchFamily="34" charset="-128"/>
              </a:endParaRPr>
            </a:p>
          </p:txBody>
        </p:sp>
        <p:sp>
          <p:nvSpPr>
            <p:cNvPr id="313507" name="Text Box 163"/>
            <p:cNvSpPr txBox="1">
              <a:spLocks noChangeArrowheads="1"/>
            </p:cNvSpPr>
            <p:nvPr/>
          </p:nvSpPr>
          <p:spPr bwMode="auto">
            <a:xfrm>
              <a:off x="3006" y="3736"/>
              <a:ext cx="902" cy="460"/>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archiveCampaign</a:t>
              </a:r>
            </a:p>
            <a:p>
              <a:pPr algn="l" eaLnBrk="1" hangingPunct="1"/>
              <a:r>
                <a:rPr lang="en-GB" sz="1200" b="0">
                  <a:solidFill>
                    <a:srgbClr val="000000"/>
                  </a:solidFill>
                  <a:latin typeface="Arial" charset="0"/>
                </a:rPr>
                <a:t>/unassignStaff;</a:t>
              </a:r>
            </a:p>
            <a:p>
              <a:pPr algn="l" eaLnBrk="1" hangingPunct="1"/>
              <a:r>
                <a:rPr lang="en-GB" sz="1200" b="0">
                  <a:solidFill>
                    <a:srgbClr val="000000"/>
                  </a:solidFill>
                  <a:latin typeface="Arial" charset="0"/>
                </a:rPr>
                <a:t> unassignManager</a:t>
              </a:r>
              <a:endParaRPr lang="en-GB" sz="1200" b="0">
                <a:latin typeface="Arial Unicode MS" pitchFamily="34" charset="-128"/>
              </a:endParaRPr>
            </a:p>
          </p:txBody>
        </p:sp>
        <p:sp>
          <p:nvSpPr>
            <p:cNvPr id="313508" name="Line 164"/>
            <p:cNvSpPr>
              <a:spLocks noChangeShapeType="1"/>
            </p:cNvSpPr>
            <p:nvPr/>
          </p:nvSpPr>
          <p:spPr bwMode="auto">
            <a:xfrm>
              <a:off x="2189" y="4046"/>
              <a:ext cx="0" cy="124"/>
            </a:xfrm>
            <a:prstGeom prst="line">
              <a:avLst/>
            </a:prstGeom>
            <a:noFill/>
            <a:ln w="9525">
              <a:solidFill>
                <a:schemeClr val="tx1"/>
              </a:solidFill>
              <a:round/>
              <a:headEnd/>
              <a:tailEnd type="none" w="lg" len="lg"/>
            </a:ln>
            <a:effectLst/>
          </p:spPr>
          <p:txBody>
            <a:bodyPr/>
            <a:lstStyle/>
            <a:p>
              <a:endParaRPr lang="en-GB"/>
            </a:p>
          </p:txBody>
        </p:sp>
        <p:cxnSp>
          <p:nvCxnSpPr>
            <p:cNvPr id="313509" name="AutoShape 165"/>
            <p:cNvCxnSpPr>
              <a:cxnSpLocks noChangeShapeType="1"/>
              <a:stCxn id="313522" idx="1"/>
              <a:endCxn id="313511" idx="0"/>
            </p:cNvCxnSpPr>
            <p:nvPr/>
          </p:nvCxnSpPr>
          <p:spPr bwMode="auto">
            <a:xfrm flipH="1">
              <a:off x="1002" y="3305"/>
              <a:ext cx="1186" cy="0"/>
            </a:xfrm>
            <a:prstGeom prst="straightConnector1">
              <a:avLst/>
            </a:prstGeom>
            <a:noFill/>
            <a:ln w="9525">
              <a:solidFill>
                <a:schemeClr val="tx1"/>
              </a:solidFill>
              <a:round/>
              <a:headEnd/>
              <a:tailEnd type="none" w="lg" len="lg"/>
            </a:ln>
            <a:effectLst/>
          </p:spPr>
        </p:cxnSp>
        <p:cxnSp>
          <p:nvCxnSpPr>
            <p:cNvPr id="313510" name="AutoShape 166"/>
            <p:cNvCxnSpPr>
              <a:cxnSpLocks noChangeShapeType="1"/>
              <a:stCxn id="313511" idx="1"/>
              <a:endCxn id="313508" idx="0"/>
            </p:cNvCxnSpPr>
            <p:nvPr/>
          </p:nvCxnSpPr>
          <p:spPr bwMode="auto">
            <a:xfrm>
              <a:off x="1002" y="3988"/>
              <a:ext cx="1187" cy="58"/>
            </a:xfrm>
            <a:prstGeom prst="straightConnector1">
              <a:avLst/>
            </a:prstGeom>
            <a:noFill/>
            <a:ln w="9525">
              <a:solidFill>
                <a:schemeClr val="tx1"/>
              </a:solidFill>
              <a:round/>
              <a:headEnd/>
              <a:tailEnd type="arrow" w="lg" len="lg"/>
            </a:ln>
            <a:effectLst/>
          </p:spPr>
        </p:cxnSp>
        <p:sp>
          <p:nvSpPr>
            <p:cNvPr id="313511" name="Line 167"/>
            <p:cNvSpPr>
              <a:spLocks noChangeShapeType="1"/>
            </p:cNvSpPr>
            <p:nvPr/>
          </p:nvSpPr>
          <p:spPr bwMode="auto">
            <a:xfrm>
              <a:off x="1002" y="3305"/>
              <a:ext cx="0" cy="683"/>
            </a:xfrm>
            <a:prstGeom prst="line">
              <a:avLst/>
            </a:prstGeom>
            <a:noFill/>
            <a:ln w="9525">
              <a:solidFill>
                <a:schemeClr val="tx1"/>
              </a:solidFill>
              <a:round/>
              <a:headEnd/>
              <a:tailEnd type="none" w="lg" len="lg"/>
            </a:ln>
            <a:effectLst/>
          </p:spPr>
          <p:txBody>
            <a:bodyPr/>
            <a:lstStyle/>
            <a:p>
              <a:endParaRPr lang="en-GB"/>
            </a:p>
          </p:txBody>
        </p:sp>
        <p:cxnSp>
          <p:nvCxnSpPr>
            <p:cNvPr id="313512" name="AutoShape 168"/>
            <p:cNvCxnSpPr>
              <a:cxnSpLocks noChangeShapeType="1"/>
              <a:stCxn id="313457" idx="0"/>
              <a:endCxn id="313457" idx="0"/>
            </p:cNvCxnSpPr>
            <p:nvPr/>
          </p:nvCxnSpPr>
          <p:spPr bwMode="auto">
            <a:xfrm rot="5400000" flipV="1">
              <a:off x="2596" y="384"/>
              <a:ext cx="1" cy="1"/>
            </a:xfrm>
            <a:prstGeom prst="bentConnector3">
              <a:avLst>
                <a:gd name="adj1" fmla="val -14400000"/>
              </a:avLst>
            </a:prstGeom>
            <a:noFill/>
            <a:ln w="9525">
              <a:solidFill>
                <a:schemeClr val="tx1"/>
              </a:solidFill>
              <a:miter lim="800000"/>
              <a:headEnd/>
              <a:tailEnd type="arrow" w="lg" len="lg"/>
            </a:ln>
            <a:effectLst/>
          </p:spPr>
        </p:cxnSp>
        <p:cxnSp>
          <p:nvCxnSpPr>
            <p:cNvPr id="313513" name="AutoShape 169"/>
            <p:cNvCxnSpPr>
              <a:cxnSpLocks noChangeShapeType="1"/>
            </p:cNvCxnSpPr>
            <p:nvPr/>
          </p:nvCxnSpPr>
          <p:spPr bwMode="auto">
            <a:xfrm rot="16200000" flipH="1">
              <a:off x="1604" y="2188"/>
              <a:ext cx="830" cy="1144"/>
            </a:xfrm>
            <a:prstGeom prst="bentConnector3">
              <a:avLst>
                <a:gd name="adj1" fmla="val 20963"/>
              </a:avLst>
            </a:prstGeom>
            <a:noFill/>
            <a:ln w="9525">
              <a:solidFill>
                <a:schemeClr val="tx1"/>
              </a:solidFill>
              <a:miter lim="800000"/>
              <a:headEnd/>
              <a:tailEnd type="arrow" w="lg" len="lg"/>
            </a:ln>
            <a:effectLst/>
          </p:spPr>
        </p:cxnSp>
        <p:sp>
          <p:nvSpPr>
            <p:cNvPr id="313514" name="Text Box 170"/>
            <p:cNvSpPr txBox="1">
              <a:spLocks noChangeArrowheads="1"/>
            </p:cNvSpPr>
            <p:nvPr/>
          </p:nvSpPr>
          <p:spPr bwMode="auto">
            <a:xfrm>
              <a:off x="732" y="391"/>
              <a:ext cx="3753" cy="198"/>
            </a:xfrm>
            <a:prstGeom prst="rect">
              <a:avLst/>
            </a:prstGeom>
            <a:noFill/>
            <a:ln w="9525">
              <a:noFill/>
              <a:miter lim="800000"/>
              <a:headEnd/>
              <a:tailEnd type="none" w="lg" len="lg"/>
            </a:ln>
            <a:effectLst/>
          </p:spPr>
          <p:txBody>
            <a:bodyPr>
              <a:spAutoFit/>
            </a:bodyPr>
            <a:lstStyle/>
            <a:p>
              <a:pPr eaLnBrk="1" hangingPunct="1"/>
              <a:r>
                <a:rPr lang="en-GB" sz="1200" b="0">
                  <a:latin typeface="Arial Unicode MS" pitchFamily="34" charset="-128"/>
                </a:rPr>
                <a:t>Active</a:t>
              </a:r>
            </a:p>
          </p:txBody>
        </p:sp>
        <p:sp>
          <p:nvSpPr>
            <p:cNvPr id="313515" name="Text Box 171"/>
            <p:cNvSpPr txBox="1">
              <a:spLocks noChangeArrowheads="1"/>
            </p:cNvSpPr>
            <p:nvPr/>
          </p:nvSpPr>
          <p:spPr bwMode="auto">
            <a:xfrm>
              <a:off x="2559" y="2691"/>
              <a:ext cx="1180" cy="330"/>
            </a:xfrm>
            <a:prstGeom prst="rect">
              <a:avLst/>
            </a:prstGeom>
            <a:noFill/>
            <a:ln w="9525">
              <a:noFill/>
              <a:miter lim="800000"/>
              <a:headEnd/>
              <a:tailEnd type="none" w="lg" len="lg"/>
            </a:ln>
            <a:effectLst/>
          </p:spPr>
          <p:txBody>
            <a:bodyPr>
              <a:spAutoFit/>
            </a:bodyPr>
            <a:lstStyle/>
            <a:p>
              <a:pPr algn="l" eaLnBrk="1" hangingPunct="1"/>
              <a:r>
                <a:rPr lang="en-GB" sz="1200" b="0">
                  <a:solidFill>
                    <a:srgbClr val="000000"/>
                  </a:solidFill>
                  <a:latin typeface="Arial" charset="0"/>
                </a:rPr>
                <a:t>campaignCompleted</a:t>
              </a:r>
            </a:p>
            <a:p>
              <a:pPr algn="l" eaLnBrk="1" hangingPunct="1"/>
              <a:r>
                <a:rPr lang="en-GB" sz="1200" b="0">
                  <a:solidFill>
                    <a:srgbClr val="000000"/>
                  </a:solidFill>
                  <a:latin typeface="Arial" charset="0"/>
                </a:rPr>
                <a:t>/prepareFinalStatement</a:t>
              </a:r>
              <a:endParaRPr lang="en-GB" sz="1200" b="0">
                <a:latin typeface="Arial Unicode MS" pitchFamily="34" charset="-128"/>
              </a:endParaRPr>
            </a:p>
          </p:txBody>
        </p:sp>
        <p:grpSp>
          <p:nvGrpSpPr>
            <p:cNvPr id="10" name="Group 172"/>
            <p:cNvGrpSpPr>
              <a:grpSpLocks/>
            </p:cNvGrpSpPr>
            <p:nvPr/>
          </p:nvGrpSpPr>
          <p:grpSpPr bwMode="auto">
            <a:xfrm>
              <a:off x="2116" y="-295"/>
              <a:ext cx="967" cy="259"/>
              <a:chOff x="2830" y="25"/>
              <a:chExt cx="967" cy="259"/>
            </a:xfrm>
          </p:grpSpPr>
          <p:grpSp>
            <p:nvGrpSpPr>
              <p:cNvPr id="11" name="Group 173"/>
              <p:cNvGrpSpPr>
                <a:grpSpLocks/>
              </p:cNvGrpSpPr>
              <p:nvPr/>
            </p:nvGrpSpPr>
            <p:grpSpPr bwMode="auto">
              <a:xfrm>
                <a:off x="2830" y="25"/>
                <a:ext cx="967" cy="259"/>
                <a:chOff x="3670" y="1200"/>
                <a:chExt cx="967" cy="259"/>
              </a:xfrm>
            </p:grpSpPr>
            <p:sp>
              <p:nvSpPr>
                <p:cNvPr id="313518" name="AutoShape 174"/>
                <p:cNvSpPr>
                  <a:spLocks noChangeArrowheads="1"/>
                </p:cNvSpPr>
                <p:nvPr/>
              </p:nvSpPr>
              <p:spPr bwMode="auto">
                <a:xfrm>
                  <a:off x="3670" y="1200"/>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519" name="Text Box 175"/>
                <p:cNvSpPr txBox="1">
                  <a:spLocks noChangeArrowheads="1"/>
                </p:cNvSpPr>
                <p:nvPr/>
              </p:nvSpPr>
              <p:spPr bwMode="auto">
                <a:xfrm>
                  <a:off x="3782" y="1233"/>
                  <a:ext cx="748"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Commissioned</a:t>
                  </a:r>
                </a:p>
              </p:txBody>
            </p:sp>
          </p:grpSp>
          <p:sp>
            <p:nvSpPr>
              <p:cNvPr id="313520" name="Line 176"/>
              <p:cNvSpPr>
                <a:spLocks noChangeShapeType="1"/>
              </p:cNvSpPr>
              <p:nvPr/>
            </p:nvSpPr>
            <p:spPr bwMode="auto">
              <a:xfrm>
                <a:off x="2833" y="163"/>
                <a:ext cx="0" cy="76"/>
              </a:xfrm>
              <a:prstGeom prst="line">
                <a:avLst/>
              </a:prstGeom>
              <a:noFill/>
              <a:ln w="9525">
                <a:solidFill>
                  <a:schemeClr val="tx1"/>
                </a:solidFill>
                <a:round/>
                <a:headEnd/>
                <a:tailEnd type="none" w="lg" len="lg"/>
              </a:ln>
              <a:effectLst/>
            </p:spPr>
            <p:txBody>
              <a:bodyPr/>
              <a:lstStyle/>
              <a:p>
                <a:endParaRPr lang="en-GB"/>
              </a:p>
            </p:txBody>
          </p:sp>
        </p:grpSp>
        <p:grpSp>
          <p:nvGrpSpPr>
            <p:cNvPr id="12" name="Group 177"/>
            <p:cNvGrpSpPr>
              <a:grpSpLocks/>
            </p:cNvGrpSpPr>
            <p:nvPr/>
          </p:nvGrpSpPr>
          <p:grpSpPr bwMode="auto">
            <a:xfrm>
              <a:off x="2188" y="3175"/>
              <a:ext cx="805" cy="259"/>
              <a:chOff x="3083" y="1078"/>
              <a:chExt cx="805" cy="259"/>
            </a:xfrm>
          </p:grpSpPr>
          <p:sp>
            <p:nvSpPr>
              <p:cNvPr id="313522" name="AutoShape 178"/>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313523" name="Text Box 179"/>
              <p:cNvSpPr txBox="1">
                <a:spLocks noChangeArrowheads="1"/>
              </p:cNvSpPr>
              <p:nvPr/>
            </p:nvSpPr>
            <p:spPr bwMode="auto">
              <a:xfrm>
                <a:off x="3190" y="1111"/>
                <a:ext cx="605" cy="198"/>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Completed </a:t>
                </a:r>
              </a:p>
            </p:txBody>
          </p:sp>
        </p:grpSp>
        <p:sp>
          <p:nvSpPr>
            <p:cNvPr id="313524" name="Line 180"/>
            <p:cNvSpPr>
              <a:spLocks noChangeShapeType="1"/>
            </p:cNvSpPr>
            <p:nvPr/>
          </p:nvSpPr>
          <p:spPr bwMode="auto">
            <a:xfrm>
              <a:off x="2401" y="3430"/>
              <a:ext cx="377" cy="1"/>
            </a:xfrm>
            <a:prstGeom prst="line">
              <a:avLst/>
            </a:prstGeom>
            <a:noFill/>
            <a:ln w="9525">
              <a:solidFill>
                <a:schemeClr val="tx1"/>
              </a:solidFill>
              <a:round/>
              <a:headEnd/>
              <a:tailEnd type="none" w="lg" len="lg"/>
            </a:ln>
            <a:effectLst/>
          </p:spPr>
          <p:txBody>
            <a:bodyPr/>
            <a:lstStyle/>
            <a:p>
              <a:endParaRPr lang="en-GB"/>
            </a:p>
          </p:txBody>
        </p:sp>
        <p:cxnSp>
          <p:nvCxnSpPr>
            <p:cNvPr id="313525" name="AutoShape 181"/>
            <p:cNvCxnSpPr>
              <a:cxnSpLocks noChangeShapeType="1"/>
              <a:stCxn id="313522" idx="3"/>
              <a:endCxn id="313524" idx="1"/>
            </p:cNvCxnSpPr>
            <p:nvPr/>
          </p:nvCxnSpPr>
          <p:spPr bwMode="auto">
            <a:xfrm flipH="1">
              <a:off x="2778" y="3305"/>
              <a:ext cx="215" cy="126"/>
            </a:xfrm>
            <a:prstGeom prst="bentConnector4">
              <a:avLst>
                <a:gd name="adj1" fmla="val -260000"/>
                <a:gd name="adj2" fmla="val 216667"/>
              </a:avLst>
            </a:prstGeom>
            <a:noFill/>
            <a:ln w="9525">
              <a:solidFill>
                <a:schemeClr val="tx1"/>
              </a:solidFill>
              <a:miter lim="800000"/>
              <a:headEnd/>
              <a:tailEnd type="arrow" w="lg" len="lg"/>
            </a:ln>
            <a:effectLst/>
          </p:spPr>
        </p:cxnSp>
        <p:sp>
          <p:nvSpPr>
            <p:cNvPr id="313526" name="Line 182"/>
            <p:cNvSpPr>
              <a:spLocks noChangeShapeType="1"/>
            </p:cNvSpPr>
            <p:nvPr/>
          </p:nvSpPr>
          <p:spPr bwMode="auto">
            <a:xfrm>
              <a:off x="2188" y="3208"/>
              <a:ext cx="0" cy="97"/>
            </a:xfrm>
            <a:prstGeom prst="line">
              <a:avLst/>
            </a:prstGeom>
            <a:noFill/>
            <a:ln w="9525">
              <a:solidFill>
                <a:schemeClr val="tx1"/>
              </a:solidFill>
              <a:round/>
              <a:headEnd/>
              <a:tailEnd type="none" w="lg" len="lg"/>
            </a:ln>
            <a:effectLst/>
          </p:spPr>
          <p:txBody>
            <a:bodyPr/>
            <a:lstStyle/>
            <a:p>
              <a:endParaRPr lang="en-GB"/>
            </a:p>
          </p:txBody>
        </p:sp>
        <p:sp>
          <p:nvSpPr>
            <p:cNvPr id="313527" name="Line 183"/>
            <p:cNvSpPr>
              <a:spLocks noChangeShapeType="1"/>
            </p:cNvSpPr>
            <p:nvPr/>
          </p:nvSpPr>
          <p:spPr bwMode="auto">
            <a:xfrm>
              <a:off x="2233" y="3174"/>
              <a:ext cx="168" cy="0"/>
            </a:xfrm>
            <a:prstGeom prst="line">
              <a:avLst/>
            </a:prstGeom>
            <a:noFill/>
            <a:ln w="9525">
              <a:solidFill>
                <a:schemeClr val="tx1"/>
              </a:solidFill>
              <a:round/>
              <a:headEnd/>
              <a:tailEnd type="none" w="lg" len="lg"/>
            </a:ln>
            <a:effectLst/>
          </p:spPr>
          <p:txBody>
            <a:bodyPr/>
            <a:lstStyle/>
            <a:p>
              <a:endParaRPr lang="en-GB"/>
            </a:p>
          </p:txBody>
        </p:sp>
        <p:sp>
          <p:nvSpPr>
            <p:cNvPr id="313528" name="Line 184"/>
            <p:cNvSpPr>
              <a:spLocks noChangeShapeType="1"/>
            </p:cNvSpPr>
            <p:nvPr/>
          </p:nvSpPr>
          <p:spPr bwMode="auto">
            <a:xfrm flipH="1">
              <a:off x="540" y="112"/>
              <a:ext cx="0" cy="3111"/>
            </a:xfrm>
            <a:prstGeom prst="line">
              <a:avLst/>
            </a:prstGeom>
            <a:noFill/>
            <a:ln w="9525">
              <a:solidFill>
                <a:schemeClr val="tx1"/>
              </a:solidFill>
              <a:round/>
              <a:headEnd/>
              <a:tailEnd type="none" w="lg" len="lg"/>
            </a:ln>
            <a:effectLst/>
          </p:spPr>
          <p:txBody>
            <a:bodyPr/>
            <a:lstStyle/>
            <a:p>
              <a:endParaRPr lang="en-GB"/>
            </a:p>
          </p:txBody>
        </p:sp>
        <p:cxnSp>
          <p:nvCxnSpPr>
            <p:cNvPr id="313529" name="AutoShape 185"/>
            <p:cNvCxnSpPr>
              <a:cxnSpLocks noChangeShapeType="1"/>
              <a:stCxn id="313520" idx="1"/>
              <a:endCxn id="313528" idx="0"/>
            </p:cNvCxnSpPr>
            <p:nvPr/>
          </p:nvCxnSpPr>
          <p:spPr bwMode="auto">
            <a:xfrm flipH="1">
              <a:off x="540" y="-81"/>
              <a:ext cx="1579" cy="193"/>
            </a:xfrm>
            <a:prstGeom prst="straightConnector1">
              <a:avLst/>
            </a:prstGeom>
            <a:noFill/>
            <a:ln w="9525">
              <a:solidFill>
                <a:schemeClr val="tx1"/>
              </a:solidFill>
              <a:round/>
              <a:headEnd/>
              <a:tailEnd type="none" w="lg" len="lg"/>
            </a:ln>
            <a:effectLst/>
          </p:spPr>
        </p:cxnSp>
        <p:cxnSp>
          <p:nvCxnSpPr>
            <p:cNvPr id="313530" name="AutoShape 186"/>
            <p:cNvCxnSpPr>
              <a:cxnSpLocks noChangeShapeType="1"/>
              <a:stCxn id="313528" idx="1"/>
              <a:endCxn id="313526" idx="0"/>
            </p:cNvCxnSpPr>
            <p:nvPr/>
          </p:nvCxnSpPr>
          <p:spPr bwMode="auto">
            <a:xfrm flipV="1">
              <a:off x="540" y="3208"/>
              <a:ext cx="1648" cy="14"/>
            </a:xfrm>
            <a:prstGeom prst="straightConnector1">
              <a:avLst/>
            </a:prstGeom>
            <a:noFill/>
            <a:ln w="9525">
              <a:solidFill>
                <a:schemeClr val="tx1"/>
              </a:solidFill>
              <a:round/>
              <a:headEnd/>
              <a:tailEnd type="arrow" w="lg" len="lg"/>
            </a:ln>
            <a:effectLst/>
          </p:spPr>
        </p:cxnSp>
        <p:cxnSp>
          <p:nvCxnSpPr>
            <p:cNvPr id="313531" name="AutoShape 187"/>
            <p:cNvCxnSpPr>
              <a:cxnSpLocks noChangeShapeType="1"/>
              <a:stCxn id="313491" idx="1"/>
              <a:endCxn id="313527" idx="0"/>
            </p:cNvCxnSpPr>
            <p:nvPr/>
          </p:nvCxnSpPr>
          <p:spPr bwMode="auto">
            <a:xfrm rot="5400000">
              <a:off x="1988" y="2925"/>
              <a:ext cx="494" cy="3"/>
            </a:xfrm>
            <a:prstGeom prst="bentConnector3">
              <a:avLst>
                <a:gd name="adj1" fmla="val 50000"/>
              </a:avLst>
            </a:prstGeom>
            <a:noFill/>
            <a:ln w="9525">
              <a:solidFill>
                <a:schemeClr val="tx1"/>
              </a:solidFill>
              <a:miter lim="800000"/>
              <a:headEnd/>
              <a:tailEnd type="arrow" w="lg" len="lg"/>
            </a:ln>
            <a:effectLst/>
          </p:spPr>
        </p:cxnSp>
        <p:sp>
          <p:nvSpPr>
            <p:cNvPr id="313532" name="Text Box 188"/>
            <p:cNvSpPr txBox="1">
              <a:spLocks noChangeArrowheads="1"/>
            </p:cNvSpPr>
            <p:nvPr/>
          </p:nvSpPr>
          <p:spPr bwMode="auto">
            <a:xfrm>
              <a:off x="1112" y="2673"/>
              <a:ext cx="1116" cy="592"/>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campaignCancelled</a:t>
              </a:r>
            </a:p>
            <a:p>
              <a:pPr algn="l" eaLnBrk="1" hangingPunct="1"/>
              <a:r>
                <a:rPr lang="en-GB" sz="1200" b="0">
                  <a:solidFill>
                    <a:srgbClr val="000000"/>
                  </a:solidFill>
                  <a:latin typeface="Arial" charset="0"/>
                </a:rPr>
                <a:t>/cancelSchedule</a:t>
              </a:r>
            </a:p>
            <a:p>
              <a:pPr algn="l" eaLnBrk="1" hangingPunct="1"/>
              <a:r>
                <a:rPr lang="en-GB" sz="1200" b="0">
                  <a:solidFill>
                    <a:srgbClr val="000000"/>
                  </a:solidFill>
                  <a:latin typeface="Arial" charset="0"/>
                </a:rPr>
                <a:t> calculateCosts;</a:t>
              </a:r>
            </a:p>
            <a:p>
              <a:pPr algn="l" eaLnBrk="1" hangingPunct="1"/>
              <a:r>
                <a:rPr lang="en-GB" sz="1200" b="0">
                  <a:solidFill>
                    <a:srgbClr val="000000"/>
                  </a:solidFill>
                  <a:latin typeface="Arial" charset="0"/>
                </a:rPr>
                <a:t> prepareFinalStatement</a:t>
              </a:r>
              <a:endParaRPr lang="en-GB" sz="1200" b="0">
                <a:latin typeface="Arial Unicode MS" pitchFamily="34" charset="-128"/>
              </a:endParaRPr>
            </a:p>
          </p:txBody>
        </p:sp>
        <p:grpSp>
          <p:nvGrpSpPr>
            <p:cNvPr id="13" name="Group 189"/>
            <p:cNvGrpSpPr>
              <a:grpSpLocks/>
            </p:cNvGrpSpPr>
            <p:nvPr/>
          </p:nvGrpSpPr>
          <p:grpSpPr bwMode="auto">
            <a:xfrm>
              <a:off x="4848" y="923"/>
              <a:ext cx="750" cy="266"/>
              <a:chOff x="4672" y="2194"/>
              <a:chExt cx="750" cy="266"/>
            </a:xfrm>
          </p:grpSpPr>
          <p:sp>
            <p:nvSpPr>
              <p:cNvPr id="313534" name="AutoShape 190"/>
              <p:cNvSpPr>
                <a:spLocks noChangeArrowheads="1"/>
              </p:cNvSpPr>
              <p:nvPr/>
            </p:nvSpPr>
            <p:spPr bwMode="auto">
              <a:xfrm>
                <a:off x="4672" y="2194"/>
                <a:ext cx="750" cy="266"/>
              </a:xfrm>
              <a:prstGeom prst="roundRect">
                <a:avLst>
                  <a:gd name="adj" fmla="val 16667"/>
                </a:avLst>
              </a:prstGeom>
              <a:noFill/>
              <a:ln w="9525" algn="ctr">
                <a:solidFill>
                  <a:schemeClr val="tx1"/>
                </a:solidFill>
                <a:round/>
                <a:headEnd/>
                <a:tailEnd type="none" w="lg" len="lg"/>
              </a:ln>
              <a:effectLst/>
            </p:spPr>
            <p:txBody>
              <a:bodyPr wrap="none" anchor="ctr"/>
              <a:lstStyle/>
              <a:p>
                <a:endParaRPr lang="en-GB"/>
              </a:p>
            </p:txBody>
          </p:sp>
          <p:sp>
            <p:nvSpPr>
              <p:cNvPr id="313535" name="Text Box 191"/>
              <p:cNvSpPr txBox="1">
                <a:spLocks noChangeArrowheads="1"/>
              </p:cNvSpPr>
              <p:nvPr/>
            </p:nvSpPr>
            <p:spPr bwMode="auto">
              <a:xfrm>
                <a:off x="4749" y="2228"/>
                <a:ext cx="599" cy="198"/>
              </a:xfrm>
              <a:prstGeom prst="rect">
                <a:avLst/>
              </a:prstGeom>
              <a:noFill/>
              <a:ln w="9525" algn="ctr">
                <a:noFill/>
                <a:miter lim="800000"/>
                <a:headEnd/>
                <a:tailEnd/>
              </a:ln>
              <a:effectLst/>
            </p:spPr>
            <p:txBody>
              <a:bodyPr wrap="none">
                <a:spAutoFit/>
              </a:bodyPr>
              <a:lstStyle/>
              <a:p>
                <a:pPr eaLnBrk="1" hangingPunct="1"/>
                <a:r>
                  <a:rPr lang="en-GB" sz="1200" b="0">
                    <a:latin typeface="Arial" charset="0"/>
                  </a:rPr>
                  <a:t>Suspended</a:t>
                </a:r>
              </a:p>
            </p:txBody>
          </p:sp>
        </p:grpSp>
        <p:grpSp>
          <p:nvGrpSpPr>
            <p:cNvPr id="14" name="Group 192"/>
            <p:cNvGrpSpPr>
              <a:grpSpLocks/>
            </p:cNvGrpSpPr>
            <p:nvPr/>
          </p:nvGrpSpPr>
          <p:grpSpPr bwMode="auto">
            <a:xfrm>
              <a:off x="4112" y="677"/>
              <a:ext cx="203" cy="213"/>
              <a:chOff x="5046" y="2971"/>
              <a:chExt cx="203" cy="213"/>
            </a:xfrm>
          </p:grpSpPr>
          <p:sp>
            <p:nvSpPr>
              <p:cNvPr id="313537" name="AutoShape 193"/>
              <p:cNvSpPr>
                <a:spLocks noChangeAspect="1" noChangeArrowheads="1"/>
              </p:cNvSpPr>
              <p:nvPr/>
            </p:nvSpPr>
            <p:spPr bwMode="auto">
              <a:xfrm>
                <a:off x="5046" y="2971"/>
                <a:ext cx="202" cy="202"/>
              </a:xfrm>
              <a:prstGeom prst="flowChartConnector">
                <a:avLst/>
              </a:prstGeom>
              <a:noFill/>
              <a:ln w="9525" algn="ctr">
                <a:solidFill>
                  <a:schemeClr val="tx1"/>
                </a:solidFill>
                <a:round/>
                <a:headEnd/>
                <a:tailEnd/>
              </a:ln>
              <a:effectLst/>
            </p:spPr>
            <p:txBody>
              <a:bodyPr wrap="none" anchor="ctr"/>
              <a:lstStyle/>
              <a:p>
                <a:endParaRPr lang="en-GB"/>
              </a:p>
            </p:txBody>
          </p:sp>
          <p:sp>
            <p:nvSpPr>
              <p:cNvPr id="313538" name="Text Box 194"/>
              <p:cNvSpPr txBox="1">
                <a:spLocks noChangeArrowheads="1"/>
              </p:cNvSpPr>
              <p:nvPr/>
            </p:nvSpPr>
            <p:spPr bwMode="auto">
              <a:xfrm>
                <a:off x="5064" y="2986"/>
                <a:ext cx="185" cy="198"/>
              </a:xfrm>
              <a:prstGeom prst="rect">
                <a:avLst/>
              </a:prstGeom>
              <a:noFill/>
              <a:ln w="9525" algn="ctr">
                <a:noFill/>
                <a:miter lim="800000"/>
                <a:headEnd/>
                <a:tailEnd/>
              </a:ln>
              <a:effectLst/>
            </p:spPr>
            <p:txBody>
              <a:bodyPr wrap="none">
                <a:spAutoFit/>
              </a:bodyPr>
              <a:lstStyle/>
              <a:p>
                <a:pPr eaLnBrk="1" hangingPunct="1"/>
                <a:r>
                  <a:rPr lang="en-GB" sz="1200" b="0">
                    <a:latin typeface="Arial" charset="0"/>
                  </a:rPr>
                  <a:t>H</a:t>
                </a:r>
              </a:p>
            </p:txBody>
          </p:sp>
        </p:grpSp>
        <p:sp>
          <p:nvSpPr>
            <p:cNvPr id="313539" name="Text Box 195"/>
            <p:cNvSpPr txBox="1">
              <a:spLocks noChangeArrowheads="1"/>
            </p:cNvSpPr>
            <p:nvPr/>
          </p:nvSpPr>
          <p:spPr bwMode="auto">
            <a:xfrm>
              <a:off x="4542" y="386"/>
              <a:ext cx="912" cy="329"/>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suspendCampaign</a:t>
              </a:r>
            </a:p>
            <a:p>
              <a:pPr algn="l" eaLnBrk="1" hangingPunct="1"/>
              <a:r>
                <a:rPr lang="en-GB" sz="1200" b="0">
                  <a:solidFill>
                    <a:srgbClr val="000000"/>
                  </a:solidFill>
                  <a:latin typeface="Arial" charset="0"/>
                </a:rPr>
                <a:t>/stopAdverts</a:t>
              </a:r>
              <a:endParaRPr lang="en-GB" sz="1200" b="0">
                <a:latin typeface="Arial Unicode MS" pitchFamily="34" charset="-128"/>
              </a:endParaRPr>
            </a:p>
          </p:txBody>
        </p:sp>
        <p:sp>
          <p:nvSpPr>
            <p:cNvPr id="313540" name="Text Box 196"/>
            <p:cNvSpPr txBox="1">
              <a:spLocks noChangeArrowheads="1"/>
            </p:cNvSpPr>
            <p:nvPr/>
          </p:nvSpPr>
          <p:spPr bwMode="auto">
            <a:xfrm>
              <a:off x="4572" y="1171"/>
              <a:ext cx="870" cy="19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resumeCampaign</a:t>
              </a:r>
              <a:endParaRPr lang="en-GB" sz="1200" b="0">
                <a:latin typeface="Arial Unicode MS" pitchFamily="34" charset="-128"/>
              </a:endParaRPr>
            </a:p>
          </p:txBody>
        </p:sp>
        <p:grpSp>
          <p:nvGrpSpPr>
            <p:cNvPr id="15" name="Group 197"/>
            <p:cNvGrpSpPr>
              <a:grpSpLocks/>
            </p:cNvGrpSpPr>
            <p:nvPr/>
          </p:nvGrpSpPr>
          <p:grpSpPr bwMode="auto">
            <a:xfrm>
              <a:off x="3997" y="1553"/>
              <a:ext cx="203" cy="213"/>
              <a:chOff x="5046" y="2971"/>
              <a:chExt cx="203" cy="213"/>
            </a:xfrm>
          </p:grpSpPr>
          <p:sp>
            <p:nvSpPr>
              <p:cNvPr id="313542" name="AutoShape 198"/>
              <p:cNvSpPr>
                <a:spLocks noChangeAspect="1" noChangeArrowheads="1"/>
              </p:cNvSpPr>
              <p:nvPr/>
            </p:nvSpPr>
            <p:spPr bwMode="auto">
              <a:xfrm>
                <a:off x="5046" y="2971"/>
                <a:ext cx="202" cy="202"/>
              </a:xfrm>
              <a:prstGeom prst="flowChartConnector">
                <a:avLst/>
              </a:prstGeom>
              <a:noFill/>
              <a:ln w="9525" algn="ctr">
                <a:solidFill>
                  <a:schemeClr val="tx1"/>
                </a:solidFill>
                <a:round/>
                <a:headEnd/>
                <a:tailEnd/>
              </a:ln>
              <a:effectLst/>
            </p:spPr>
            <p:txBody>
              <a:bodyPr wrap="none" anchor="ctr"/>
              <a:lstStyle/>
              <a:p>
                <a:endParaRPr lang="en-GB"/>
              </a:p>
            </p:txBody>
          </p:sp>
          <p:sp>
            <p:nvSpPr>
              <p:cNvPr id="313543" name="Text Box 199"/>
              <p:cNvSpPr txBox="1">
                <a:spLocks noChangeArrowheads="1"/>
              </p:cNvSpPr>
              <p:nvPr/>
            </p:nvSpPr>
            <p:spPr bwMode="auto">
              <a:xfrm>
                <a:off x="5064" y="2986"/>
                <a:ext cx="185" cy="198"/>
              </a:xfrm>
              <a:prstGeom prst="rect">
                <a:avLst/>
              </a:prstGeom>
              <a:noFill/>
              <a:ln w="9525" algn="ctr">
                <a:noFill/>
                <a:miter lim="800000"/>
                <a:headEnd/>
                <a:tailEnd/>
              </a:ln>
              <a:effectLst/>
            </p:spPr>
            <p:txBody>
              <a:bodyPr wrap="none">
                <a:spAutoFit/>
              </a:bodyPr>
              <a:lstStyle/>
              <a:p>
                <a:pPr eaLnBrk="1" hangingPunct="1"/>
                <a:r>
                  <a:rPr lang="en-GB" sz="1200" b="0">
                    <a:latin typeface="Arial" charset="0"/>
                  </a:rPr>
                  <a:t>H</a:t>
                </a:r>
              </a:p>
            </p:txBody>
          </p:sp>
        </p:grpSp>
        <p:sp>
          <p:nvSpPr>
            <p:cNvPr id="313544" name="Line 200"/>
            <p:cNvSpPr>
              <a:spLocks noChangeShapeType="1"/>
            </p:cNvSpPr>
            <p:nvPr/>
          </p:nvSpPr>
          <p:spPr bwMode="auto">
            <a:xfrm>
              <a:off x="4484" y="704"/>
              <a:ext cx="88" cy="0"/>
            </a:xfrm>
            <a:prstGeom prst="line">
              <a:avLst/>
            </a:prstGeom>
            <a:noFill/>
            <a:ln w="9525">
              <a:solidFill>
                <a:schemeClr val="tx1"/>
              </a:solidFill>
              <a:round/>
              <a:headEnd/>
              <a:tailEnd type="none" w="lg" len="lg"/>
            </a:ln>
            <a:effectLst/>
          </p:spPr>
          <p:txBody>
            <a:bodyPr/>
            <a:lstStyle/>
            <a:p>
              <a:endParaRPr lang="en-GB"/>
            </a:p>
          </p:txBody>
        </p:sp>
        <p:grpSp>
          <p:nvGrpSpPr>
            <p:cNvPr id="16" name="Group 201"/>
            <p:cNvGrpSpPr>
              <a:grpSpLocks/>
            </p:cNvGrpSpPr>
            <p:nvPr/>
          </p:nvGrpSpPr>
          <p:grpSpPr bwMode="auto">
            <a:xfrm>
              <a:off x="4536" y="914"/>
              <a:ext cx="88" cy="256"/>
              <a:chOff x="5040" y="954"/>
              <a:chExt cx="88" cy="256"/>
            </a:xfrm>
          </p:grpSpPr>
          <p:grpSp>
            <p:nvGrpSpPr>
              <p:cNvPr id="17" name="Group 202"/>
              <p:cNvGrpSpPr>
                <a:grpSpLocks/>
              </p:cNvGrpSpPr>
              <p:nvPr/>
            </p:nvGrpSpPr>
            <p:grpSpPr bwMode="auto">
              <a:xfrm rot="10800000" flipH="1">
                <a:off x="5126" y="954"/>
                <a:ext cx="0" cy="256"/>
                <a:chOff x="2016" y="632"/>
                <a:chExt cx="0" cy="256"/>
              </a:xfrm>
            </p:grpSpPr>
            <p:sp>
              <p:nvSpPr>
                <p:cNvPr id="313547" name="Line 203"/>
                <p:cNvSpPr>
                  <a:spLocks noChangeShapeType="1"/>
                </p:cNvSpPr>
                <p:nvPr/>
              </p:nvSpPr>
              <p:spPr bwMode="auto">
                <a:xfrm>
                  <a:off x="2016" y="632"/>
                  <a:ext cx="0" cy="128"/>
                </a:xfrm>
                <a:prstGeom prst="line">
                  <a:avLst/>
                </a:prstGeom>
                <a:noFill/>
                <a:ln w="38100">
                  <a:solidFill>
                    <a:schemeClr val="tx1"/>
                  </a:solidFill>
                  <a:round/>
                  <a:headEnd/>
                  <a:tailEnd/>
                </a:ln>
                <a:effectLst/>
              </p:spPr>
              <p:txBody>
                <a:bodyPr wrap="none" anchor="ctr"/>
                <a:lstStyle/>
                <a:p>
                  <a:endParaRPr lang="en-GB"/>
                </a:p>
              </p:txBody>
            </p:sp>
            <p:sp>
              <p:nvSpPr>
                <p:cNvPr id="313548" name="Line 204"/>
                <p:cNvSpPr>
                  <a:spLocks noChangeShapeType="1"/>
                </p:cNvSpPr>
                <p:nvPr/>
              </p:nvSpPr>
              <p:spPr bwMode="auto">
                <a:xfrm>
                  <a:off x="2016" y="760"/>
                  <a:ext cx="0" cy="128"/>
                </a:xfrm>
                <a:prstGeom prst="line">
                  <a:avLst/>
                </a:prstGeom>
                <a:noFill/>
                <a:ln w="38100">
                  <a:solidFill>
                    <a:schemeClr val="tx1"/>
                  </a:solidFill>
                  <a:round/>
                  <a:headEnd/>
                  <a:tailEnd/>
                </a:ln>
                <a:effectLst/>
              </p:spPr>
              <p:txBody>
                <a:bodyPr wrap="none" anchor="ctr"/>
                <a:lstStyle/>
                <a:p>
                  <a:endParaRPr lang="en-GB"/>
                </a:p>
              </p:txBody>
            </p:sp>
          </p:grpSp>
          <p:sp>
            <p:nvSpPr>
              <p:cNvPr id="313549" name="Line 205"/>
              <p:cNvSpPr>
                <a:spLocks noChangeShapeType="1"/>
              </p:cNvSpPr>
              <p:nvPr/>
            </p:nvSpPr>
            <p:spPr bwMode="auto">
              <a:xfrm>
                <a:off x="5040" y="1016"/>
                <a:ext cx="88" cy="0"/>
              </a:xfrm>
              <a:prstGeom prst="line">
                <a:avLst/>
              </a:prstGeom>
              <a:noFill/>
              <a:ln w="9525">
                <a:solidFill>
                  <a:schemeClr val="tx1"/>
                </a:solidFill>
                <a:round/>
                <a:headEnd/>
                <a:tailEnd type="none" w="lg" len="lg"/>
              </a:ln>
              <a:effectLst/>
            </p:spPr>
            <p:txBody>
              <a:bodyPr/>
              <a:lstStyle/>
              <a:p>
                <a:endParaRPr lang="en-GB"/>
              </a:p>
            </p:txBody>
          </p:sp>
          <p:sp>
            <p:nvSpPr>
              <p:cNvPr id="313550" name="Line 206"/>
              <p:cNvSpPr>
                <a:spLocks noChangeShapeType="1"/>
              </p:cNvSpPr>
              <p:nvPr/>
            </p:nvSpPr>
            <p:spPr bwMode="auto">
              <a:xfrm>
                <a:off x="5040" y="1152"/>
                <a:ext cx="88" cy="0"/>
              </a:xfrm>
              <a:prstGeom prst="line">
                <a:avLst/>
              </a:prstGeom>
              <a:noFill/>
              <a:ln w="9525">
                <a:solidFill>
                  <a:schemeClr val="tx1"/>
                </a:solidFill>
                <a:round/>
                <a:headEnd/>
                <a:tailEnd type="none" w="lg" len="lg"/>
              </a:ln>
              <a:effectLst/>
            </p:spPr>
            <p:txBody>
              <a:bodyPr/>
              <a:lstStyle/>
              <a:p>
                <a:endParaRPr lang="en-GB"/>
              </a:p>
            </p:txBody>
          </p:sp>
        </p:grpSp>
        <p:cxnSp>
          <p:nvCxnSpPr>
            <p:cNvPr id="313551" name="AutoShape 207"/>
            <p:cNvCxnSpPr>
              <a:cxnSpLocks noChangeShapeType="1"/>
              <a:stCxn id="313534" idx="1"/>
              <a:endCxn id="313548" idx="0"/>
            </p:cNvCxnSpPr>
            <p:nvPr/>
          </p:nvCxnSpPr>
          <p:spPr bwMode="auto">
            <a:xfrm flipH="1" flipV="1">
              <a:off x="4622" y="1054"/>
              <a:ext cx="226" cy="2"/>
            </a:xfrm>
            <a:prstGeom prst="straightConnector1">
              <a:avLst/>
            </a:prstGeom>
            <a:noFill/>
            <a:ln w="9525">
              <a:solidFill>
                <a:schemeClr val="tx1"/>
              </a:solidFill>
              <a:round/>
              <a:headEnd/>
              <a:tailEnd type="arrow" w="lg" len="lg"/>
            </a:ln>
            <a:effectLst/>
          </p:spPr>
        </p:cxnSp>
        <p:cxnSp>
          <p:nvCxnSpPr>
            <p:cNvPr id="313552" name="AutoShape 208"/>
            <p:cNvCxnSpPr>
              <a:cxnSpLocks noChangeShapeType="1"/>
              <a:stCxn id="313549" idx="0"/>
              <a:endCxn id="313538" idx="3"/>
            </p:cNvCxnSpPr>
            <p:nvPr/>
          </p:nvCxnSpPr>
          <p:spPr bwMode="auto">
            <a:xfrm rot="5400000" flipH="1">
              <a:off x="4327" y="767"/>
              <a:ext cx="197" cy="221"/>
            </a:xfrm>
            <a:prstGeom prst="bentConnector2">
              <a:avLst/>
            </a:prstGeom>
            <a:noFill/>
            <a:ln w="9525">
              <a:solidFill>
                <a:schemeClr val="tx1"/>
              </a:solidFill>
              <a:miter lim="800000"/>
              <a:headEnd/>
              <a:tailEnd type="arrow" w="lg" len="lg"/>
            </a:ln>
            <a:effectLst/>
          </p:spPr>
        </p:cxnSp>
        <p:cxnSp>
          <p:nvCxnSpPr>
            <p:cNvPr id="313553" name="AutoShape 209"/>
            <p:cNvCxnSpPr>
              <a:cxnSpLocks noChangeShapeType="1"/>
              <a:stCxn id="313550" idx="0"/>
              <a:endCxn id="313543" idx="3"/>
            </p:cNvCxnSpPr>
            <p:nvPr/>
          </p:nvCxnSpPr>
          <p:spPr bwMode="auto">
            <a:xfrm rot="16200000" flipH="1" flipV="1">
              <a:off x="4096" y="1216"/>
              <a:ext cx="543" cy="336"/>
            </a:xfrm>
            <a:prstGeom prst="bentConnector4">
              <a:avLst>
                <a:gd name="adj1" fmla="val 0"/>
                <a:gd name="adj2" fmla="val 50296"/>
              </a:avLst>
            </a:prstGeom>
            <a:noFill/>
            <a:ln w="9525">
              <a:solidFill>
                <a:schemeClr val="tx1"/>
              </a:solidFill>
              <a:miter lim="800000"/>
              <a:headEnd/>
              <a:tailEnd type="arrow" w="lg" len="lg"/>
            </a:ln>
            <a:effectLst/>
          </p:spPr>
        </p:cxnSp>
        <p:sp>
          <p:nvSpPr>
            <p:cNvPr id="313554" name="Line 210"/>
            <p:cNvSpPr>
              <a:spLocks noChangeShapeType="1"/>
            </p:cNvSpPr>
            <p:nvPr/>
          </p:nvSpPr>
          <p:spPr bwMode="auto">
            <a:xfrm>
              <a:off x="2640" y="1744"/>
              <a:ext cx="120" cy="0"/>
            </a:xfrm>
            <a:prstGeom prst="line">
              <a:avLst/>
            </a:prstGeom>
            <a:noFill/>
            <a:ln w="9525">
              <a:solidFill>
                <a:schemeClr val="tx1"/>
              </a:solidFill>
              <a:round/>
              <a:headEnd/>
              <a:tailEnd type="none" w="lg" len="lg"/>
            </a:ln>
            <a:effectLst/>
          </p:spPr>
          <p:txBody>
            <a:bodyPr/>
            <a:lstStyle/>
            <a:p>
              <a:endParaRPr lang="en-GB"/>
            </a:p>
          </p:txBody>
        </p:sp>
        <p:cxnSp>
          <p:nvCxnSpPr>
            <p:cNvPr id="313555" name="AutoShape 211"/>
            <p:cNvCxnSpPr>
              <a:cxnSpLocks noChangeShapeType="1"/>
              <a:stCxn id="313542" idx="2"/>
              <a:endCxn id="313554" idx="1"/>
            </p:cNvCxnSpPr>
            <p:nvPr/>
          </p:nvCxnSpPr>
          <p:spPr bwMode="auto">
            <a:xfrm rot="10800000" flipV="1">
              <a:off x="2760" y="1654"/>
              <a:ext cx="1237" cy="90"/>
            </a:xfrm>
            <a:prstGeom prst="bentConnector4">
              <a:avLst>
                <a:gd name="adj1" fmla="val 9134"/>
                <a:gd name="adj2" fmla="val -133338"/>
              </a:avLst>
            </a:prstGeom>
            <a:noFill/>
            <a:ln w="9525">
              <a:solidFill>
                <a:schemeClr val="tx1"/>
              </a:solidFill>
              <a:miter lim="800000"/>
              <a:headEnd/>
              <a:tailEnd type="arrow" w="lg" len="lg"/>
            </a:ln>
            <a:effectLst/>
          </p:spPr>
        </p:cxnSp>
        <p:sp>
          <p:nvSpPr>
            <p:cNvPr id="313556" name="Line 212"/>
            <p:cNvSpPr>
              <a:spLocks noChangeShapeType="1"/>
            </p:cNvSpPr>
            <p:nvPr/>
          </p:nvSpPr>
          <p:spPr bwMode="auto">
            <a:xfrm flipV="1">
              <a:off x="2024" y="704"/>
              <a:ext cx="0" cy="96"/>
            </a:xfrm>
            <a:prstGeom prst="line">
              <a:avLst/>
            </a:prstGeom>
            <a:noFill/>
            <a:ln w="9525">
              <a:solidFill>
                <a:schemeClr val="tx1"/>
              </a:solidFill>
              <a:round/>
              <a:headEnd type="arrow" w="lg" len="lg"/>
              <a:tailEnd type="none" w="lg" len="lg"/>
            </a:ln>
            <a:effectLst/>
          </p:spPr>
          <p:txBody>
            <a:bodyPr/>
            <a:lstStyle/>
            <a:p>
              <a:endParaRPr lang="en-GB"/>
            </a:p>
          </p:txBody>
        </p:sp>
        <p:cxnSp>
          <p:nvCxnSpPr>
            <p:cNvPr id="313557" name="AutoShape 213"/>
            <p:cNvCxnSpPr>
              <a:cxnSpLocks noChangeShapeType="1"/>
              <a:stCxn id="313537" idx="2"/>
              <a:endCxn id="313556" idx="1"/>
            </p:cNvCxnSpPr>
            <p:nvPr/>
          </p:nvCxnSpPr>
          <p:spPr bwMode="auto">
            <a:xfrm rot="10800000">
              <a:off x="2024" y="704"/>
              <a:ext cx="2088" cy="74"/>
            </a:xfrm>
            <a:prstGeom prst="bentConnector4">
              <a:avLst>
                <a:gd name="adj1" fmla="val 50000"/>
                <a:gd name="adj2" fmla="val 110810"/>
              </a:avLst>
            </a:prstGeom>
            <a:noFill/>
            <a:ln w="9525">
              <a:solidFill>
                <a:schemeClr val="tx1"/>
              </a:solidFill>
              <a:miter lim="800000"/>
              <a:headEnd/>
              <a:tailEnd type="none" w="lg" len="lg"/>
            </a:ln>
            <a:effectLst/>
          </p:spPr>
        </p:cxnSp>
        <p:sp>
          <p:nvSpPr>
            <p:cNvPr id="313558" name="Text Box 214"/>
            <p:cNvSpPr txBox="1">
              <a:spLocks noChangeArrowheads="1"/>
            </p:cNvSpPr>
            <p:nvPr/>
          </p:nvSpPr>
          <p:spPr bwMode="auto">
            <a:xfrm>
              <a:off x="1064" y="0"/>
              <a:ext cx="1116" cy="461"/>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campaignCancelled</a:t>
              </a:r>
            </a:p>
            <a:p>
              <a:pPr algn="l" eaLnBrk="1" hangingPunct="1"/>
              <a:r>
                <a:rPr lang="en-GB" sz="1200" b="0">
                  <a:solidFill>
                    <a:srgbClr val="000000"/>
                  </a:solidFill>
                  <a:latin typeface="Arial" charset="0"/>
                </a:rPr>
                <a:t>/calculateCosts;</a:t>
              </a:r>
            </a:p>
            <a:p>
              <a:pPr algn="l" eaLnBrk="1" hangingPunct="1"/>
              <a:r>
                <a:rPr lang="en-GB" sz="1200" b="0">
                  <a:solidFill>
                    <a:srgbClr val="000000"/>
                  </a:solidFill>
                  <a:latin typeface="Arial" charset="0"/>
                </a:rPr>
                <a:t> prepareFinalStatement</a:t>
              </a:r>
              <a:endParaRPr lang="en-GB" sz="1200" b="0">
                <a:latin typeface="Arial Unicode MS" pitchFamily="34" charset="-128"/>
              </a:endParaRPr>
            </a:p>
          </p:txBody>
        </p:sp>
        <p:grpSp>
          <p:nvGrpSpPr>
            <p:cNvPr id="18" name="Group 215"/>
            <p:cNvGrpSpPr>
              <a:grpSpLocks/>
            </p:cNvGrpSpPr>
            <p:nvPr/>
          </p:nvGrpSpPr>
          <p:grpSpPr bwMode="auto">
            <a:xfrm>
              <a:off x="332" y="-609"/>
              <a:ext cx="1167" cy="174"/>
              <a:chOff x="170" y="276"/>
              <a:chExt cx="1452" cy="203"/>
            </a:xfrm>
          </p:grpSpPr>
          <p:sp>
            <p:nvSpPr>
              <p:cNvPr id="313560" name="Line 216"/>
              <p:cNvSpPr>
                <a:spLocks noChangeShapeType="1"/>
              </p:cNvSpPr>
              <p:nvPr/>
            </p:nvSpPr>
            <p:spPr bwMode="auto">
              <a:xfrm>
                <a:off x="170" y="479"/>
                <a:ext cx="1363" cy="0"/>
              </a:xfrm>
              <a:prstGeom prst="line">
                <a:avLst/>
              </a:prstGeom>
              <a:noFill/>
              <a:ln w="12700">
                <a:solidFill>
                  <a:schemeClr val="tx1"/>
                </a:solidFill>
                <a:round/>
                <a:headEnd/>
                <a:tailEnd/>
              </a:ln>
              <a:effectLst/>
            </p:spPr>
            <p:txBody>
              <a:bodyPr>
                <a:spAutoFit/>
              </a:bodyPr>
              <a:lstStyle/>
              <a:p>
                <a:endParaRPr lang="en-GB"/>
              </a:p>
            </p:txBody>
          </p:sp>
          <p:sp>
            <p:nvSpPr>
              <p:cNvPr id="313561" name="Line 217"/>
              <p:cNvSpPr>
                <a:spLocks noChangeShapeType="1"/>
              </p:cNvSpPr>
              <p:nvPr/>
            </p:nvSpPr>
            <p:spPr bwMode="auto">
              <a:xfrm>
                <a:off x="1622" y="276"/>
                <a:ext cx="0" cy="124"/>
              </a:xfrm>
              <a:prstGeom prst="line">
                <a:avLst/>
              </a:prstGeom>
              <a:noFill/>
              <a:ln w="12700">
                <a:solidFill>
                  <a:schemeClr val="tx1"/>
                </a:solidFill>
                <a:round/>
                <a:headEnd/>
                <a:tailEnd/>
              </a:ln>
              <a:effectLst/>
            </p:spPr>
            <p:txBody>
              <a:bodyPr>
                <a:spAutoFit/>
              </a:bodyPr>
              <a:lstStyle/>
              <a:p>
                <a:endParaRPr lang="en-GB"/>
              </a:p>
            </p:txBody>
          </p:sp>
          <p:sp>
            <p:nvSpPr>
              <p:cNvPr id="313562" name="Line 218"/>
              <p:cNvSpPr>
                <a:spLocks noChangeShapeType="1"/>
              </p:cNvSpPr>
              <p:nvPr/>
            </p:nvSpPr>
            <p:spPr bwMode="auto">
              <a:xfrm flipV="1">
                <a:off x="1533" y="400"/>
                <a:ext cx="89" cy="79"/>
              </a:xfrm>
              <a:prstGeom prst="line">
                <a:avLst/>
              </a:prstGeom>
              <a:noFill/>
              <a:ln w="12700">
                <a:solidFill>
                  <a:schemeClr val="tx1"/>
                </a:solidFill>
                <a:round/>
                <a:headEnd/>
                <a:tailEnd/>
              </a:ln>
              <a:effectLst/>
            </p:spPr>
            <p:txBody>
              <a:bodyPr>
                <a:spAutoFit/>
              </a:bodyPr>
              <a:lstStyle/>
              <a:p>
                <a:endParaRPr lang="en-GB"/>
              </a:p>
            </p:txBody>
          </p:sp>
        </p:grpSp>
        <p:sp>
          <p:nvSpPr>
            <p:cNvPr id="313563" name="Text Box 219"/>
            <p:cNvSpPr txBox="1">
              <a:spLocks noChangeArrowheads="1"/>
            </p:cNvSpPr>
            <p:nvPr/>
          </p:nvSpPr>
          <p:spPr bwMode="auto">
            <a:xfrm>
              <a:off x="332" y="-615"/>
              <a:ext cx="1147" cy="198"/>
            </a:xfrm>
            <a:prstGeom prst="rect">
              <a:avLst/>
            </a:prstGeom>
            <a:noFill/>
            <a:ln w="9525" algn="ctr">
              <a:noFill/>
              <a:miter lim="800000"/>
              <a:headEnd/>
              <a:tailEnd type="none" w="lg" len="lg"/>
            </a:ln>
            <a:effectLst/>
          </p:spPr>
          <p:txBody>
            <a:bodyPr wrap="none">
              <a:spAutoFit/>
            </a:bodyPr>
            <a:lstStyle/>
            <a:p>
              <a:pPr eaLnBrk="1" hangingPunct="1"/>
              <a:r>
                <a:rPr lang="en-GB" sz="1200">
                  <a:latin typeface="Arial" charset="0"/>
                </a:rPr>
                <a:t>sm</a:t>
              </a:r>
              <a:r>
                <a:rPr lang="en-GB" sz="1200" b="0">
                  <a:latin typeface="Arial" charset="0"/>
                </a:rPr>
                <a:t> Campaign Version 3</a:t>
              </a:r>
            </a:p>
          </p:txBody>
        </p:sp>
        <p:sp>
          <p:nvSpPr>
            <p:cNvPr id="313564" name="Rectangle 220"/>
            <p:cNvSpPr>
              <a:spLocks noChangeArrowheads="1"/>
            </p:cNvSpPr>
            <p:nvPr/>
          </p:nvSpPr>
          <p:spPr bwMode="auto">
            <a:xfrm>
              <a:off x="972" y="3744"/>
              <a:ext cx="120" cy="256"/>
            </a:xfrm>
            <a:prstGeom prst="rect">
              <a:avLst/>
            </a:prstGeom>
            <a:solidFill>
              <a:srgbClr val="FFFFFF"/>
            </a:solidFill>
            <a:ln w="9525" algn="ctr">
              <a:noFill/>
              <a:miter lim="800000"/>
              <a:headEnd/>
              <a:tailEnd type="none" w="lg" len="lg"/>
            </a:ln>
            <a:effectLst/>
          </p:spPr>
          <p:txBody>
            <a:bodyPr wrap="none" anchor="ctr"/>
            <a:lstStyle/>
            <a:p>
              <a:endParaRPr lang="en-GB"/>
            </a:p>
          </p:txBody>
        </p:sp>
        <p:cxnSp>
          <p:nvCxnSpPr>
            <p:cNvPr id="313565" name="AutoShape 221"/>
            <p:cNvCxnSpPr>
              <a:cxnSpLocks noChangeShapeType="1"/>
              <a:stCxn id="313544" idx="1"/>
              <a:endCxn id="313534" idx="0"/>
            </p:cNvCxnSpPr>
            <p:nvPr/>
          </p:nvCxnSpPr>
          <p:spPr bwMode="auto">
            <a:xfrm rot="16200000" flipH="1">
              <a:off x="4788" y="488"/>
              <a:ext cx="219" cy="651"/>
            </a:xfrm>
            <a:prstGeom prst="bentConnector3">
              <a:avLst>
                <a:gd name="adj1" fmla="val 912"/>
              </a:avLst>
            </a:prstGeom>
            <a:noFill/>
            <a:ln w="9525">
              <a:solidFill>
                <a:schemeClr val="tx1"/>
              </a:solidFill>
              <a:miter lim="800000"/>
              <a:headEnd/>
              <a:tailEnd type="arrow" w="lg" len="lg"/>
            </a:ln>
            <a:effectLst/>
          </p:spPr>
        </p:cxnSp>
        <p:sp>
          <p:nvSpPr>
            <p:cNvPr id="313566" name="Text Box 222"/>
            <p:cNvSpPr txBox="1">
              <a:spLocks noChangeArrowheads="1"/>
            </p:cNvSpPr>
            <p:nvPr/>
          </p:nvSpPr>
          <p:spPr bwMode="auto">
            <a:xfrm>
              <a:off x="317" y="3716"/>
              <a:ext cx="1461" cy="461"/>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&lt; zero]</a:t>
              </a:r>
            </a:p>
            <a:p>
              <a:pPr algn="l" eaLnBrk="1" hangingPunct="1"/>
              <a:r>
                <a:rPr lang="en-GB" sz="1200" b="0">
                  <a:solidFill>
                    <a:srgbClr val="000000"/>
                  </a:solidFill>
                  <a:latin typeface="Arial" charset="0"/>
                </a:rPr>
                <a:t>/generateRefund</a:t>
              </a:r>
              <a:endParaRPr lang="en-GB" sz="1200" b="0">
                <a:latin typeface="Arial Unicode MS" pitchFamily="34" charset="-128"/>
              </a:endParaRPr>
            </a:p>
          </p:txBody>
        </p:sp>
      </p:grpSp>
      <p:sp>
        <p:nvSpPr>
          <p:cNvPr id="313346" name="Rectangle 2"/>
          <p:cNvSpPr>
            <a:spLocks noGrp="1" noChangeArrowheads="1"/>
          </p:cNvSpPr>
          <p:nvPr>
            <p:ph type="title"/>
          </p:nvPr>
        </p:nvSpPr>
        <p:spPr>
          <a:xfrm>
            <a:off x="6969125" y="3316288"/>
            <a:ext cx="1843088" cy="1246187"/>
          </a:xfrm>
          <a:solidFill>
            <a:srgbClr val="FFFFFF">
              <a:alpha val="69000"/>
            </a:srgbClr>
          </a:solidFill>
          <a:ln w="25400">
            <a:solidFill>
              <a:srgbClr val="FF0000"/>
            </a:solidFill>
          </a:ln>
        </p:spPr>
        <p:txBody>
          <a:bodyPr/>
          <a:lstStyle/>
          <a:p>
            <a:pPr algn="l"/>
            <a:r>
              <a:rPr lang="en-US" sz="2000"/>
              <a:t>Final version of </a:t>
            </a:r>
            <a:r>
              <a:rPr lang="en-US" sz="2000">
                <a:latin typeface="Courier New" pitchFamily="49" charset="0"/>
              </a:rPr>
              <a:t>Campaign</a:t>
            </a:r>
            <a:r>
              <a:rPr lang="en-US" sz="2000"/>
              <a:t> state machine.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6BF571AB-A107-4E92-B4F5-DF09EF7EAF81}" type="slidenum">
              <a:rPr lang="en-GB"/>
              <a:pPr/>
              <a:t>2</a:t>
            </a:fld>
            <a:endParaRPr lang="en-GB"/>
          </a:p>
        </p:txBody>
      </p:sp>
      <p:sp>
        <p:nvSpPr>
          <p:cNvPr id="277506" name="Rectangle 2"/>
          <p:cNvSpPr>
            <a:spLocks noGrp="1" noChangeArrowheads="1"/>
          </p:cNvSpPr>
          <p:nvPr>
            <p:ph type="title"/>
          </p:nvPr>
        </p:nvSpPr>
        <p:spPr/>
        <p:txBody>
          <a:bodyPr/>
          <a:lstStyle/>
          <a:p>
            <a:r>
              <a:rPr lang="en-GB" dirty="0"/>
              <a:t>State</a:t>
            </a:r>
          </a:p>
        </p:txBody>
      </p:sp>
      <p:sp>
        <p:nvSpPr>
          <p:cNvPr id="277507" name="Rectangle 3"/>
          <p:cNvSpPr>
            <a:spLocks noGrp="1" noChangeArrowheads="1"/>
          </p:cNvSpPr>
          <p:nvPr>
            <p:ph type="body" idx="1"/>
          </p:nvPr>
        </p:nvSpPr>
        <p:spPr/>
        <p:txBody>
          <a:bodyPr/>
          <a:lstStyle/>
          <a:p>
            <a:pPr algn="just">
              <a:lnSpc>
                <a:spcPct val="80000"/>
              </a:lnSpc>
            </a:pPr>
            <a:r>
              <a:rPr lang="en-GB" sz="2800" dirty="0"/>
              <a:t>A state describes a particular condition that a modelled element (e.g. object) may occupy for a period of time while it awaits some event or </a:t>
            </a:r>
            <a:r>
              <a:rPr lang="en-GB" sz="2800" i="1" dirty="0"/>
              <a:t>trigger</a:t>
            </a:r>
            <a:r>
              <a:rPr lang="en-GB" sz="2800" dirty="0"/>
              <a:t>.  </a:t>
            </a:r>
          </a:p>
          <a:p>
            <a:pPr algn="just">
              <a:lnSpc>
                <a:spcPct val="80000"/>
              </a:lnSpc>
            </a:pPr>
            <a:r>
              <a:rPr lang="en-GB" sz="2800" dirty="0"/>
              <a:t>The possible states that an object can occupy are limited by its class.  </a:t>
            </a:r>
          </a:p>
          <a:p>
            <a:pPr algn="just">
              <a:lnSpc>
                <a:spcPct val="80000"/>
              </a:lnSpc>
            </a:pPr>
            <a:r>
              <a:rPr lang="en-GB" sz="2800" dirty="0"/>
              <a:t>Objects of some classes have only one possible state. </a:t>
            </a:r>
          </a:p>
          <a:p>
            <a:pPr algn="just">
              <a:lnSpc>
                <a:spcPct val="80000"/>
              </a:lnSpc>
            </a:pPr>
            <a:r>
              <a:rPr lang="en-GB" sz="2800" dirty="0">
                <a:cs typeface="Times New Roman" pitchFamily="18" charset="0"/>
              </a:rPr>
              <a:t>Conceptually, an object remains in a state for an interval of time. </a:t>
            </a:r>
            <a:endParaRPr lang="en-GB"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State Example:</a:t>
            </a:r>
          </a:p>
          <a:p>
            <a:endParaRPr lang="en-GB" dirty="0"/>
          </a:p>
          <a:p>
            <a:pPr marL="400050" lvl="1" indent="0">
              <a:buNone/>
            </a:pPr>
            <a:r>
              <a:rPr lang="en-GB" i="1" dirty="0" smtClean="0"/>
              <a:t>“</a:t>
            </a:r>
            <a:r>
              <a:rPr lang="en-GB" i="1" dirty="0"/>
              <a:t>… pay structure is based on grade. Staff are placed on a grade that determines their salary. The basic salary for each grade is fixed, usually for a year at a time. Every year grade rates are reviewed and are increased roughly in line with </a:t>
            </a:r>
            <a:r>
              <a:rPr lang="en-GB" i="1" dirty="0" smtClean="0"/>
              <a:t>inflation…for each employee I have to be able to tell what grade they were on for every day they have worked for the company”</a:t>
            </a:r>
            <a:endParaRPr lang="en-GB" i="1" dirty="0"/>
          </a:p>
          <a:p>
            <a:pPr marL="400050" lvl="1" indent="0">
              <a:buNone/>
            </a:pPr>
            <a:endParaRPr lang="en-GB" dirty="0" smtClean="0"/>
          </a:p>
          <a:p>
            <a:pPr marL="400050" lvl="1" indent="0">
              <a:buNone/>
            </a:pPr>
            <a:r>
              <a:rPr lang="en-GB" dirty="0" smtClean="0"/>
              <a:t>This requires a </a:t>
            </a:r>
            <a:r>
              <a:rPr lang="en-GB" dirty="0" err="1" smtClean="0"/>
              <a:t>GradeRate</a:t>
            </a:r>
            <a:r>
              <a:rPr lang="en-GB" dirty="0" smtClean="0"/>
              <a:t> class</a:t>
            </a:r>
            <a:endParaRPr lang="en-GB" dirty="0"/>
          </a:p>
        </p:txBody>
      </p:sp>
    </p:spTree>
    <p:extLst>
      <p:ext uri="{BB962C8B-B14F-4D97-AF65-F5344CB8AC3E}">
        <p14:creationId xmlns:p14="http://schemas.microsoft.com/office/powerpoint/2010/main" val="107070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53" name="Slide Number Placeholder 5"/>
          <p:cNvSpPr>
            <a:spLocks noGrp="1"/>
          </p:cNvSpPr>
          <p:nvPr>
            <p:ph type="sldNum" sz="quarter" idx="4294967295"/>
          </p:nvPr>
        </p:nvSpPr>
        <p:spPr>
          <a:xfrm>
            <a:off x="6553200" y="6248400"/>
            <a:ext cx="1905000" cy="457200"/>
          </a:xfrm>
          <a:prstGeom prst="rect">
            <a:avLst/>
          </a:prstGeom>
        </p:spPr>
        <p:txBody>
          <a:bodyPr/>
          <a:lstStyle/>
          <a:p>
            <a:fld id="{0929C6F1-A8EB-4583-9966-4F3C18CFA2C6}" type="slidenum">
              <a:rPr lang="en-GB"/>
              <a:pPr/>
              <a:t>4</a:t>
            </a:fld>
            <a:endParaRPr lang="en-GB"/>
          </a:p>
        </p:txBody>
      </p:sp>
      <p:sp>
        <p:nvSpPr>
          <p:cNvPr id="280578" name="Rectangle 2"/>
          <p:cNvSpPr>
            <a:spLocks noGrp="1" noChangeArrowheads="1"/>
          </p:cNvSpPr>
          <p:nvPr>
            <p:ph type="title"/>
          </p:nvPr>
        </p:nvSpPr>
        <p:spPr/>
        <p:txBody>
          <a:bodyPr/>
          <a:lstStyle/>
          <a:p>
            <a:r>
              <a:rPr lang="en-GB"/>
              <a:t>state machine</a:t>
            </a:r>
          </a:p>
        </p:txBody>
      </p:sp>
      <p:sp>
        <p:nvSpPr>
          <p:cNvPr id="280579" name="Rectangle 3"/>
          <p:cNvSpPr>
            <a:spLocks noGrp="1" noChangeArrowheads="1"/>
          </p:cNvSpPr>
          <p:nvPr>
            <p:ph type="body" idx="1"/>
          </p:nvPr>
        </p:nvSpPr>
        <p:spPr>
          <a:xfrm>
            <a:off x="2486025" y="1746250"/>
            <a:ext cx="4565650" cy="4521200"/>
          </a:xfrm>
          <a:solidFill>
            <a:schemeClr val="bg1"/>
          </a:solidFill>
          <a:ln/>
        </p:spPr>
        <p:txBody>
          <a:bodyPr/>
          <a:lstStyle/>
          <a:p>
            <a:endParaRPr lang="en-US"/>
          </a:p>
        </p:txBody>
      </p:sp>
      <p:sp>
        <p:nvSpPr>
          <p:cNvPr id="280612" name="Text Box 36"/>
          <p:cNvSpPr txBox="1">
            <a:spLocks noChangeArrowheads="1"/>
          </p:cNvSpPr>
          <p:nvPr/>
        </p:nvSpPr>
        <p:spPr bwMode="auto">
          <a:xfrm>
            <a:off x="458788" y="2444750"/>
            <a:ext cx="184150" cy="396875"/>
          </a:xfrm>
          <a:prstGeom prst="rect">
            <a:avLst/>
          </a:prstGeom>
          <a:noFill/>
          <a:ln w="22225">
            <a:noFill/>
            <a:miter lim="800000"/>
            <a:headEnd/>
            <a:tailEnd/>
          </a:ln>
          <a:effectLst/>
        </p:spPr>
        <p:txBody>
          <a:bodyPr wrap="none">
            <a:spAutoFit/>
          </a:bodyPr>
          <a:lstStyle/>
          <a:p>
            <a:pPr algn="l"/>
            <a:endParaRPr lang="en-US" b="0">
              <a:solidFill>
                <a:srgbClr val="66FFFF"/>
              </a:solidFill>
            </a:endParaRPr>
          </a:p>
        </p:txBody>
      </p:sp>
      <p:sp>
        <p:nvSpPr>
          <p:cNvPr id="280613" name="Text Box 37"/>
          <p:cNvSpPr txBox="1">
            <a:spLocks noChangeArrowheads="1"/>
          </p:cNvSpPr>
          <p:nvPr/>
        </p:nvSpPr>
        <p:spPr bwMode="auto">
          <a:xfrm>
            <a:off x="211138" y="2936875"/>
            <a:ext cx="2049462" cy="1006475"/>
          </a:xfrm>
          <a:prstGeom prst="rect">
            <a:avLst/>
          </a:prstGeom>
          <a:noFill/>
          <a:ln w="22225">
            <a:noFill/>
            <a:miter lim="800000"/>
            <a:headEnd/>
            <a:tailEnd/>
          </a:ln>
          <a:effectLst/>
        </p:spPr>
        <p:txBody>
          <a:bodyPr>
            <a:spAutoFit/>
          </a:bodyPr>
          <a:lstStyle/>
          <a:p>
            <a:pPr algn="l"/>
            <a:r>
              <a:rPr lang="en-GB" b="0"/>
              <a:t>state machine for the class </a:t>
            </a:r>
            <a:r>
              <a:rPr lang="en-GB" b="0">
                <a:latin typeface="Courier" pitchFamily="49" charset="0"/>
              </a:rPr>
              <a:t>GradeRate</a:t>
            </a:r>
            <a:r>
              <a:rPr lang="en-GB" b="0"/>
              <a:t>.</a:t>
            </a:r>
          </a:p>
        </p:txBody>
      </p:sp>
      <p:sp>
        <p:nvSpPr>
          <p:cNvPr id="280614" name="Text Box 38"/>
          <p:cNvSpPr txBox="1">
            <a:spLocks noChangeArrowheads="1"/>
          </p:cNvSpPr>
          <p:nvPr/>
        </p:nvSpPr>
        <p:spPr bwMode="auto">
          <a:xfrm flipH="1">
            <a:off x="7150100" y="2493963"/>
            <a:ext cx="1555750" cy="3140075"/>
          </a:xfrm>
          <a:prstGeom prst="rect">
            <a:avLst/>
          </a:prstGeom>
          <a:noFill/>
          <a:ln w="22225">
            <a:noFill/>
            <a:miter lim="800000"/>
            <a:headEnd/>
            <a:tailEnd/>
          </a:ln>
          <a:effectLst/>
        </p:spPr>
        <p:txBody>
          <a:bodyPr>
            <a:spAutoFit/>
          </a:bodyPr>
          <a:lstStyle/>
          <a:p>
            <a:pPr algn="l"/>
            <a:r>
              <a:rPr lang="en-GB" b="0"/>
              <a:t>Movement from one state to another is dependent upon events that occur with the passage of time.</a:t>
            </a:r>
          </a:p>
        </p:txBody>
      </p:sp>
      <p:sp>
        <p:nvSpPr>
          <p:cNvPr id="280615" name="Freeform 39"/>
          <p:cNvSpPr>
            <a:spLocks/>
          </p:cNvSpPr>
          <p:nvPr/>
        </p:nvSpPr>
        <p:spPr bwMode="auto">
          <a:xfrm>
            <a:off x="5980113" y="2724150"/>
            <a:ext cx="1263650" cy="347663"/>
          </a:xfrm>
          <a:custGeom>
            <a:avLst/>
            <a:gdLst/>
            <a:ahLst/>
            <a:cxnLst>
              <a:cxn ang="0">
                <a:pos x="795" y="219"/>
              </a:cxn>
              <a:cxn ang="0">
                <a:pos x="713" y="183"/>
              </a:cxn>
              <a:cxn ang="0">
                <a:pos x="676" y="155"/>
              </a:cxn>
              <a:cxn ang="0">
                <a:pos x="457" y="91"/>
              </a:cxn>
              <a:cxn ang="0">
                <a:pos x="137" y="0"/>
              </a:cxn>
              <a:cxn ang="0">
                <a:pos x="0" y="9"/>
              </a:cxn>
            </a:cxnLst>
            <a:rect l="0" t="0" r="r" b="b"/>
            <a:pathLst>
              <a:path w="795" h="219">
                <a:moveTo>
                  <a:pt x="795" y="219"/>
                </a:moveTo>
                <a:cubicBezTo>
                  <a:pt x="761" y="208"/>
                  <a:pt x="751" y="206"/>
                  <a:pt x="713" y="183"/>
                </a:cubicBezTo>
                <a:cubicBezTo>
                  <a:pt x="700" y="175"/>
                  <a:pt x="690" y="161"/>
                  <a:pt x="676" y="155"/>
                </a:cubicBezTo>
                <a:cubicBezTo>
                  <a:pt x="612" y="126"/>
                  <a:pt x="526" y="104"/>
                  <a:pt x="457" y="91"/>
                </a:cubicBezTo>
                <a:cubicBezTo>
                  <a:pt x="354" y="41"/>
                  <a:pt x="250" y="16"/>
                  <a:pt x="137" y="0"/>
                </a:cubicBezTo>
                <a:cubicBezTo>
                  <a:pt x="6" y="9"/>
                  <a:pt x="52" y="9"/>
                  <a:pt x="0" y="9"/>
                </a:cubicBezTo>
              </a:path>
            </a:pathLst>
          </a:custGeom>
          <a:noFill/>
          <a:ln w="22225" cap="flat" cmpd="sng">
            <a:solidFill>
              <a:srgbClr val="CC0000"/>
            </a:solidFill>
            <a:prstDash val="solid"/>
            <a:round/>
            <a:headEnd/>
            <a:tailEnd type="arrow" w="lg" len="lg"/>
          </a:ln>
          <a:effectLst/>
        </p:spPr>
        <p:txBody>
          <a:bodyPr>
            <a:spAutoFit/>
          </a:bodyPr>
          <a:lstStyle/>
          <a:p>
            <a:endParaRPr lang="en-GB"/>
          </a:p>
        </p:txBody>
      </p:sp>
      <p:sp>
        <p:nvSpPr>
          <p:cNvPr id="280616" name="Freeform 40"/>
          <p:cNvSpPr>
            <a:spLocks/>
          </p:cNvSpPr>
          <p:nvPr/>
        </p:nvSpPr>
        <p:spPr bwMode="auto">
          <a:xfrm>
            <a:off x="5922963" y="3859213"/>
            <a:ext cx="1247775" cy="403225"/>
          </a:xfrm>
          <a:custGeom>
            <a:avLst/>
            <a:gdLst/>
            <a:ahLst/>
            <a:cxnLst>
              <a:cxn ang="0">
                <a:pos x="787" y="0"/>
              </a:cxn>
              <a:cxn ang="0">
                <a:pos x="686" y="110"/>
              </a:cxn>
              <a:cxn ang="0">
                <a:pos x="631" y="128"/>
              </a:cxn>
              <a:cxn ang="0">
                <a:pos x="0" y="192"/>
              </a:cxn>
            </a:cxnLst>
            <a:rect l="0" t="0" r="r" b="b"/>
            <a:pathLst>
              <a:path w="787" h="254">
                <a:moveTo>
                  <a:pt x="787" y="0"/>
                </a:moveTo>
                <a:cubicBezTo>
                  <a:pt x="771" y="43"/>
                  <a:pt x="732" y="95"/>
                  <a:pt x="686" y="110"/>
                </a:cubicBezTo>
                <a:cubicBezTo>
                  <a:pt x="668" y="116"/>
                  <a:pt x="631" y="128"/>
                  <a:pt x="631" y="128"/>
                </a:cubicBezTo>
                <a:cubicBezTo>
                  <a:pt x="443" y="254"/>
                  <a:pt x="241" y="192"/>
                  <a:pt x="0" y="192"/>
                </a:cubicBezTo>
              </a:path>
            </a:pathLst>
          </a:custGeom>
          <a:noFill/>
          <a:ln w="22225" cap="flat" cmpd="sng">
            <a:solidFill>
              <a:srgbClr val="CC0000"/>
            </a:solidFill>
            <a:prstDash val="solid"/>
            <a:round/>
            <a:headEnd type="none" w="med" len="med"/>
            <a:tailEnd type="arrow" w="lg" len="lg"/>
          </a:ln>
          <a:effectLst/>
        </p:spPr>
        <p:txBody>
          <a:bodyPr>
            <a:spAutoFit/>
          </a:bodyPr>
          <a:lstStyle/>
          <a:p>
            <a:endParaRPr lang="en-GB"/>
          </a:p>
        </p:txBody>
      </p:sp>
      <p:sp>
        <p:nvSpPr>
          <p:cNvPr id="280617" name="Freeform 41"/>
          <p:cNvSpPr>
            <a:spLocks/>
          </p:cNvSpPr>
          <p:nvPr/>
        </p:nvSpPr>
        <p:spPr bwMode="auto">
          <a:xfrm>
            <a:off x="5573713" y="4497388"/>
            <a:ext cx="1597025" cy="638175"/>
          </a:xfrm>
          <a:custGeom>
            <a:avLst/>
            <a:gdLst/>
            <a:ahLst/>
            <a:cxnLst>
              <a:cxn ang="0">
                <a:pos x="1006" y="0"/>
              </a:cxn>
              <a:cxn ang="0">
                <a:pos x="932" y="54"/>
              </a:cxn>
              <a:cxn ang="0">
                <a:pos x="814" y="137"/>
              </a:cxn>
              <a:cxn ang="0">
                <a:pos x="740" y="182"/>
              </a:cxn>
              <a:cxn ang="0">
                <a:pos x="631" y="256"/>
              </a:cxn>
              <a:cxn ang="0">
                <a:pos x="567" y="274"/>
              </a:cxn>
              <a:cxn ang="0">
                <a:pos x="302" y="329"/>
              </a:cxn>
              <a:cxn ang="0">
                <a:pos x="0" y="402"/>
              </a:cxn>
            </a:cxnLst>
            <a:rect l="0" t="0" r="r" b="b"/>
            <a:pathLst>
              <a:path w="1006" h="402">
                <a:moveTo>
                  <a:pt x="1006" y="0"/>
                </a:moveTo>
                <a:cubicBezTo>
                  <a:pt x="971" y="33"/>
                  <a:pt x="994" y="13"/>
                  <a:pt x="932" y="54"/>
                </a:cubicBezTo>
                <a:cubicBezTo>
                  <a:pt x="890" y="81"/>
                  <a:pt x="864" y="120"/>
                  <a:pt x="814" y="137"/>
                </a:cubicBezTo>
                <a:cubicBezTo>
                  <a:pt x="790" y="159"/>
                  <a:pt x="771" y="172"/>
                  <a:pt x="740" y="182"/>
                </a:cubicBezTo>
                <a:cubicBezTo>
                  <a:pt x="704" y="207"/>
                  <a:pt x="667" y="231"/>
                  <a:pt x="631" y="256"/>
                </a:cubicBezTo>
                <a:cubicBezTo>
                  <a:pt x="625" y="261"/>
                  <a:pt x="570" y="273"/>
                  <a:pt x="567" y="274"/>
                </a:cubicBezTo>
                <a:cubicBezTo>
                  <a:pt x="480" y="298"/>
                  <a:pt x="390" y="311"/>
                  <a:pt x="302" y="329"/>
                </a:cubicBezTo>
                <a:cubicBezTo>
                  <a:pt x="216" y="347"/>
                  <a:pt x="86" y="402"/>
                  <a:pt x="0" y="402"/>
                </a:cubicBezTo>
              </a:path>
            </a:pathLst>
          </a:custGeom>
          <a:noFill/>
          <a:ln w="22225" cap="flat" cmpd="sng">
            <a:solidFill>
              <a:srgbClr val="CC0000"/>
            </a:solidFill>
            <a:prstDash val="solid"/>
            <a:round/>
            <a:headEnd type="none" w="med" len="med"/>
            <a:tailEnd type="arrow" w="lg" len="lg"/>
          </a:ln>
          <a:effectLst/>
        </p:spPr>
        <p:txBody>
          <a:bodyPr>
            <a:spAutoFit/>
          </a:bodyPr>
          <a:lstStyle/>
          <a:p>
            <a:endParaRPr lang="en-GB"/>
          </a:p>
        </p:txBody>
      </p:sp>
      <p:grpSp>
        <p:nvGrpSpPr>
          <p:cNvPr id="2" name="Group 42"/>
          <p:cNvGrpSpPr>
            <a:grpSpLocks/>
          </p:cNvGrpSpPr>
          <p:nvPr/>
        </p:nvGrpSpPr>
        <p:grpSpPr bwMode="auto">
          <a:xfrm>
            <a:off x="2600325" y="1768475"/>
            <a:ext cx="4487863" cy="4511675"/>
            <a:chOff x="1464" y="805"/>
            <a:chExt cx="2827" cy="2842"/>
          </a:xfrm>
        </p:grpSpPr>
        <p:cxnSp>
          <p:nvCxnSpPr>
            <p:cNvPr id="280619" name="AutoShape 43"/>
            <p:cNvCxnSpPr>
              <a:cxnSpLocks noChangeShapeType="1"/>
              <a:stCxn id="280626" idx="2"/>
              <a:endCxn id="280629" idx="0"/>
            </p:cNvCxnSpPr>
            <p:nvPr/>
          </p:nvCxnSpPr>
          <p:spPr bwMode="auto">
            <a:xfrm>
              <a:off x="2676" y="1337"/>
              <a:ext cx="0" cy="517"/>
            </a:xfrm>
            <a:prstGeom prst="straightConnector1">
              <a:avLst/>
            </a:prstGeom>
            <a:noFill/>
            <a:ln w="9525">
              <a:solidFill>
                <a:schemeClr val="tx1"/>
              </a:solidFill>
              <a:round/>
              <a:headEnd/>
              <a:tailEnd type="arrow" w="lg" len="lg"/>
            </a:ln>
            <a:effectLst/>
          </p:spPr>
        </p:cxnSp>
        <p:sp>
          <p:nvSpPr>
            <p:cNvPr id="280620" name="Oval 44"/>
            <p:cNvSpPr>
              <a:spLocks noChangeAspect="1" noChangeArrowheads="1"/>
            </p:cNvSpPr>
            <p:nvPr/>
          </p:nvSpPr>
          <p:spPr bwMode="auto">
            <a:xfrm>
              <a:off x="1714" y="1163"/>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3" name="Group 45"/>
            <p:cNvGrpSpPr>
              <a:grpSpLocks noChangeAspect="1"/>
            </p:cNvGrpSpPr>
            <p:nvPr/>
          </p:nvGrpSpPr>
          <p:grpSpPr bwMode="auto">
            <a:xfrm>
              <a:off x="2610" y="3329"/>
              <a:ext cx="132" cy="132"/>
              <a:chOff x="4776" y="2474"/>
              <a:chExt cx="86" cy="86"/>
            </a:xfrm>
          </p:grpSpPr>
          <p:sp>
            <p:nvSpPr>
              <p:cNvPr id="280622" name="Oval 46"/>
              <p:cNvSpPr>
                <a:spLocks noChangeAspect="1" noChangeArrowheads="1"/>
              </p:cNvSpPr>
              <p:nvPr/>
            </p:nvSpPr>
            <p:spPr bwMode="auto">
              <a:xfrm>
                <a:off x="4776" y="2474"/>
                <a:ext cx="86" cy="86"/>
              </a:xfrm>
              <a:prstGeom prst="ellipse">
                <a:avLst/>
              </a:prstGeom>
              <a:noFill/>
              <a:ln w="9525">
                <a:solidFill>
                  <a:schemeClr val="tx1"/>
                </a:solidFill>
                <a:round/>
                <a:headEnd/>
                <a:tailEnd type="none" w="lg" len="lg"/>
              </a:ln>
              <a:effectLst/>
            </p:spPr>
            <p:txBody>
              <a:bodyPr wrap="none" anchor="ctr"/>
              <a:lstStyle/>
              <a:p>
                <a:endParaRPr lang="en-GB"/>
              </a:p>
            </p:txBody>
          </p:sp>
          <p:sp>
            <p:nvSpPr>
              <p:cNvPr id="280623" name="Oval 47"/>
              <p:cNvSpPr>
                <a:spLocks noChangeAspect="1" noChangeArrowheads="1"/>
              </p:cNvSpPr>
              <p:nvPr/>
            </p:nvSpPr>
            <p:spPr bwMode="auto">
              <a:xfrm>
                <a:off x="4790" y="2487"/>
                <a:ext cx="58" cy="58"/>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cxnSp>
          <p:nvCxnSpPr>
            <p:cNvPr id="280624" name="AutoShape 48"/>
            <p:cNvCxnSpPr>
              <a:cxnSpLocks noChangeShapeType="1"/>
              <a:stCxn id="280632" idx="2"/>
              <a:endCxn id="280622" idx="0"/>
            </p:cNvCxnSpPr>
            <p:nvPr/>
          </p:nvCxnSpPr>
          <p:spPr bwMode="auto">
            <a:xfrm>
              <a:off x="2676" y="2833"/>
              <a:ext cx="0" cy="496"/>
            </a:xfrm>
            <a:prstGeom prst="straightConnector1">
              <a:avLst/>
            </a:prstGeom>
            <a:noFill/>
            <a:ln w="9525">
              <a:solidFill>
                <a:schemeClr val="tx1"/>
              </a:solidFill>
              <a:round/>
              <a:headEnd/>
              <a:tailEnd type="arrow" w="lg" len="lg"/>
            </a:ln>
            <a:effectLst/>
          </p:spPr>
        </p:cxnSp>
        <p:grpSp>
          <p:nvGrpSpPr>
            <p:cNvPr id="4" name="Group 49"/>
            <p:cNvGrpSpPr>
              <a:grpSpLocks/>
            </p:cNvGrpSpPr>
            <p:nvPr/>
          </p:nvGrpSpPr>
          <p:grpSpPr bwMode="auto">
            <a:xfrm>
              <a:off x="2371" y="1078"/>
              <a:ext cx="610" cy="259"/>
              <a:chOff x="3451" y="1518"/>
              <a:chExt cx="610" cy="259"/>
            </a:xfrm>
          </p:grpSpPr>
          <p:sp>
            <p:nvSpPr>
              <p:cNvPr id="280626" name="AutoShape 50"/>
              <p:cNvSpPr>
                <a:spLocks noChangeAspect="1" noChangeArrowheads="1"/>
              </p:cNvSpPr>
              <p:nvPr/>
            </p:nvSpPr>
            <p:spPr bwMode="auto">
              <a:xfrm>
                <a:off x="3451" y="1518"/>
                <a:ext cx="610"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0627" name="Text Box 51"/>
              <p:cNvSpPr txBox="1">
                <a:spLocks noChangeArrowheads="1"/>
              </p:cNvSpPr>
              <p:nvPr/>
            </p:nvSpPr>
            <p:spPr bwMode="auto">
              <a:xfrm>
                <a:off x="3525" y="1551"/>
                <a:ext cx="466" cy="173"/>
              </a:xfrm>
              <a:prstGeom prst="rect">
                <a:avLst/>
              </a:prstGeom>
              <a:noFill/>
              <a:ln w="9525">
                <a:noFill/>
                <a:miter lim="800000"/>
                <a:headEnd/>
                <a:tailEnd type="none" w="lg" len="lg"/>
              </a:ln>
              <a:effectLst/>
            </p:spPr>
            <p:txBody>
              <a:bodyPr wrap="none">
                <a:spAutoFit/>
              </a:bodyPr>
              <a:lstStyle/>
              <a:p>
                <a:pPr algn="l" eaLnBrk="1" hangingPunct="1"/>
                <a:r>
                  <a:rPr lang="en-GB" sz="1200" b="0">
                    <a:latin typeface="Arial" charset="0"/>
                  </a:rPr>
                  <a:t>Pending</a:t>
                </a:r>
              </a:p>
            </p:txBody>
          </p:sp>
        </p:grpSp>
        <p:grpSp>
          <p:nvGrpSpPr>
            <p:cNvPr id="5" name="Group 52"/>
            <p:cNvGrpSpPr>
              <a:grpSpLocks/>
            </p:cNvGrpSpPr>
            <p:nvPr/>
          </p:nvGrpSpPr>
          <p:grpSpPr bwMode="auto">
            <a:xfrm>
              <a:off x="2371" y="1854"/>
              <a:ext cx="610" cy="259"/>
              <a:chOff x="3451" y="1518"/>
              <a:chExt cx="610" cy="259"/>
            </a:xfrm>
          </p:grpSpPr>
          <p:sp>
            <p:nvSpPr>
              <p:cNvPr id="280629" name="AutoShape 53"/>
              <p:cNvSpPr>
                <a:spLocks noChangeAspect="1" noChangeArrowheads="1"/>
              </p:cNvSpPr>
              <p:nvPr/>
            </p:nvSpPr>
            <p:spPr bwMode="auto">
              <a:xfrm>
                <a:off x="3451" y="1518"/>
                <a:ext cx="610"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0630" name="Text Box 54"/>
              <p:cNvSpPr txBox="1">
                <a:spLocks noChangeArrowheads="1"/>
              </p:cNvSpPr>
              <p:nvPr/>
            </p:nvSpPr>
            <p:spPr bwMode="auto">
              <a:xfrm>
                <a:off x="3571" y="1551"/>
                <a:ext cx="377" cy="173"/>
              </a:xfrm>
              <a:prstGeom prst="rect">
                <a:avLst/>
              </a:prstGeom>
              <a:noFill/>
              <a:ln w="9525">
                <a:noFill/>
                <a:miter lim="800000"/>
                <a:headEnd/>
                <a:tailEnd type="none" w="lg" len="lg"/>
              </a:ln>
              <a:effectLst/>
            </p:spPr>
            <p:txBody>
              <a:bodyPr wrap="none">
                <a:spAutoFit/>
              </a:bodyPr>
              <a:lstStyle/>
              <a:p>
                <a:pPr algn="l" eaLnBrk="1" hangingPunct="1"/>
                <a:r>
                  <a:rPr lang="en-GB" sz="1200" b="0">
                    <a:latin typeface="Arial" charset="0"/>
                  </a:rPr>
                  <a:t>Active</a:t>
                </a:r>
              </a:p>
            </p:txBody>
          </p:sp>
        </p:grpSp>
        <p:grpSp>
          <p:nvGrpSpPr>
            <p:cNvPr id="6" name="Group 55"/>
            <p:cNvGrpSpPr>
              <a:grpSpLocks/>
            </p:cNvGrpSpPr>
            <p:nvPr/>
          </p:nvGrpSpPr>
          <p:grpSpPr bwMode="auto">
            <a:xfrm>
              <a:off x="2371" y="2574"/>
              <a:ext cx="610" cy="259"/>
              <a:chOff x="3451" y="1518"/>
              <a:chExt cx="610" cy="259"/>
            </a:xfrm>
          </p:grpSpPr>
          <p:sp>
            <p:nvSpPr>
              <p:cNvPr id="280632" name="AutoShape 56"/>
              <p:cNvSpPr>
                <a:spLocks noChangeAspect="1" noChangeArrowheads="1"/>
              </p:cNvSpPr>
              <p:nvPr/>
            </p:nvSpPr>
            <p:spPr bwMode="auto">
              <a:xfrm>
                <a:off x="3451" y="1518"/>
                <a:ext cx="610"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0633" name="Text Box 57"/>
              <p:cNvSpPr txBox="1">
                <a:spLocks noChangeArrowheads="1"/>
              </p:cNvSpPr>
              <p:nvPr/>
            </p:nvSpPr>
            <p:spPr bwMode="auto">
              <a:xfrm>
                <a:off x="3545" y="1551"/>
                <a:ext cx="429"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charset="0"/>
                  </a:rPr>
                  <a:t>Lapsed</a:t>
                </a:r>
              </a:p>
            </p:txBody>
          </p:sp>
        </p:grpSp>
        <p:cxnSp>
          <p:nvCxnSpPr>
            <p:cNvPr id="280634" name="AutoShape 58"/>
            <p:cNvCxnSpPr>
              <a:cxnSpLocks noChangeShapeType="1"/>
              <a:stCxn id="280629" idx="2"/>
              <a:endCxn id="280632" idx="0"/>
            </p:cNvCxnSpPr>
            <p:nvPr/>
          </p:nvCxnSpPr>
          <p:spPr bwMode="auto">
            <a:xfrm>
              <a:off x="2676" y="2113"/>
              <a:ext cx="0" cy="461"/>
            </a:xfrm>
            <a:prstGeom prst="straightConnector1">
              <a:avLst/>
            </a:prstGeom>
            <a:noFill/>
            <a:ln w="9525">
              <a:solidFill>
                <a:schemeClr val="tx1"/>
              </a:solidFill>
              <a:round/>
              <a:headEnd/>
              <a:tailEnd type="arrow" w="lg" len="lg"/>
            </a:ln>
            <a:effectLst/>
          </p:spPr>
        </p:cxnSp>
        <p:cxnSp>
          <p:nvCxnSpPr>
            <p:cNvPr id="280635" name="AutoShape 59"/>
            <p:cNvCxnSpPr>
              <a:cxnSpLocks noChangeShapeType="1"/>
              <a:stCxn id="280620" idx="6"/>
              <a:endCxn id="280626" idx="1"/>
            </p:cNvCxnSpPr>
            <p:nvPr/>
          </p:nvCxnSpPr>
          <p:spPr bwMode="auto">
            <a:xfrm>
              <a:off x="1800" y="1206"/>
              <a:ext cx="571" cy="2"/>
            </a:xfrm>
            <a:prstGeom prst="straightConnector1">
              <a:avLst/>
            </a:prstGeom>
            <a:noFill/>
            <a:ln w="9525">
              <a:solidFill>
                <a:schemeClr val="tx1"/>
              </a:solidFill>
              <a:round/>
              <a:headEnd/>
              <a:tailEnd type="arrow" w="lg" len="lg"/>
            </a:ln>
            <a:effectLst/>
          </p:spPr>
        </p:cxnSp>
        <p:sp>
          <p:nvSpPr>
            <p:cNvPr id="280636" name="Text Box 60"/>
            <p:cNvSpPr txBox="1">
              <a:spLocks noChangeArrowheads="1"/>
            </p:cNvSpPr>
            <p:nvPr/>
          </p:nvSpPr>
          <p:spPr bwMode="auto">
            <a:xfrm>
              <a:off x="1734" y="2156"/>
              <a:ext cx="516" cy="403"/>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Transition</a:t>
              </a:r>
            </a:p>
            <a:p>
              <a:pPr eaLnBrk="1" hangingPunct="1"/>
              <a:r>
                <a:rPr lang="en-GB" sz="1200" b="0" i="1">
                  <a:latin typeface="Times New Roman" pitchFamily="18" charset="0"/>
                </a:rPr>
                <a:t>between</a:t>
              </a:r>
            </a:p>
            <a:p>
              <a:pPr eaLnBrk="1" hangingPunct="1"/>
              <a:r>
                <a:rPr lang="en-GB" sz="1200" b="0" i="1">
                  <a:latin typeface="Times New Roman" pitchFamily="18" charset="0"/>
                </a:rPr>
                <a:t>states</a:t>
              </a:r>
            </a:p>
          </p:txBody>
        </p:sp>
        <p:sp>
          <p:nvSpPr>
            <p:cNvPr id="280637" name="Text Box 61"/>
            <p:cNvSpPr txBox="1">
              <a:spLocks noChangeArrowheads="1"/>
            </p:cNvSpPr>
            <p:nvPr/>
          </p:nvSpPr>
          <p:spPr bwMode="auto">
            <a:xfrm>
              <a:off x="2678" y="1346"/>
              <a:ext cx="933" cy="288"/>
            </a:xfrm>
            <a:prstGeom prst="rect">
              <a:avLst/>
            </a:prstGeom>
            <a:noFill/>
            <a:ln w="9525">
              <a:noFill/>
              <a:miter lim="800000"/>
              <a:headEnd/>
              <a:tailEnd type="none" w="lg" len="lg"/>
            </a:ln>
            <a:effectLst/>
          </p:spPr>
          <p:txBody>
            <a:bodyPr wrap="none">
              <a:spAutoFit/>
            </a:bodyPr>
            <a:lstStyle/>
            <a:p>
              <a:pPr algn="l" eaLnBrk="1" hangingPunct="1"/>
              <a:r>
                <a:rPr lang="en-GB" sz="1200" b="0">
                  <a:latin typeface="Arial" charset="0"/>
                </a:rPr>
                <a:t>[rateStartDate  &lt;=  </a:t>
              </a:r>
            </a:p>
            <a:p>
              <a:pPr algn="l" eaLnBrk="1" hangingPunct="1"/>
              <a:r>
                <a:rPr lang="en-GB" sz="1200" b="0">
                  <a:latin typeface="Arial" charset="0"/>
                </a:rPr>
                <a:t>currentDate]</a:t>
              </a:r>
            </a:p>
          </p:txBody>
        </p:sp>
        <p:sp>
          <p:nvSpPr>
            <p:cNvPr id="280638" name="Text Box 62"/>
            <p:cNvSpPr txBox="1">
              <a:spLocks noChangeArrowheads="1"/>
            </p:cNvSpPr>
            <p:nvPr/>
          </p:nvSpPr>
          <p:spPr bwMode="auto">
            <a:xfrm>
              <a:off x="2676" y="2112"/>
              <a:ext cx="985" cy="288"/>
            </a:xfrm>
            <a:prstGeom prst="rect">
              <a:avLst/>
            </a:prstGeom>
            <a:noFill/>
            <a:ln w="9525">
              <a:noFill/>
              <a:miter lim="800000"/>
              <a:headEnd/>
              <a:tailEnd type="none" w="lg" len="lg"/>
            </a:ln>
            <a:effectLst/>
          </p:spPr>
          <p:txBody>
            <a:bodyPr wrap="none">
              <a:spAutoFit/>
            </a:bodyPr>
            <a:lstStyle/>
            <a:p>
              <a:pPr algn="l" eaLnBrk="1" hangingPunct="1"/>
              <a:r>
                <a:rPr lang="en-GB" sz="1200" b="0">
                  <a:latin typeface="Arial" charset="0"/>
                </a:rPr>
                <a:t>[rateFinishDate  &lt;=  </a:t>
              </a:r>
            </a:p>
            <a:p>
              <a:pPr algn="l" eaLnBrk="1" hangingPunct="1"/>
              <a:r>
                <a:rPr lang="en-GB" sz="1200" b="0">
                  <a:latin typeface="Arial" charset="0"/>
                </a:rPr>
                <a:t>currentDate]</a:t>
              </a:r>
            </a:p>
          </p:txBody>
        </p:sp>
        <p:sp>
          <p:nvSpPr>
            <p:cNvPr id="280639" name="Text Box 63"/>
            <p:cNvSpPr txBox="1">
              <a:spLocks noChangeArrowheads="1"/>
            </p:cNvSpPr>
            <p:nvPr/>
          </p:nvSpPr>
          <p:spPr bwMode="auto">
            <a:xfrm>
              <a:off x="2676" y="2838"/>
              <a:ext cx="655" cy="173"/>
            </a:xfrm>
            <a:prstGeom prst="rect">
              <a:avLst/>
            </a:prstGeom>
            <a:noFill/>
            <a:ln w="9525">
              <a:noFill/>
              <a:miter lim="800000"/>
              <a:headEnd/>
              <a:tailEnd type="none" w="lg" len="lg"/>
            </a:ln>
            <a:effectLst/>
          </p:spPr>
          <p:txBody>
            <a:bodyPr wrap="none">
              <a:spAutoFit/>
            </a:bodyPr>
            <a:lstStyle/>
            <a:p>
              <a:pPr algn="l" eaLnBrk="1" hangingPunct="1"/>
              <a:r>
                <a:rPr lang="en-GB" sz="1200" b="0">
                  <a:latin typeface="Arial" charset="0"/>
                </a:rPr>
                <a:t>after [1 year]</a:t>
              </a:r>
            </a:p>
          </p:txBody>
        </p:sp>
        <p:sp>
          <p:nvSpPr>
            <p:cNvPr id="280640" name="Text Box 64"/>
            <p:cNvSpPr txBox="1">
              <a:spLocks noChangeArrowheads="1"/>
            </p:cNvSpPr>
            <p:nvPr/>
          </p:nvSpPr>
          <p:spPr bwMode="auto">
            <a:xfrm>
              <a:off x="1654" y="3240"/>
              <a:ext cx="570" cy="288"/>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Final </a:t>
              </a:r>
            </a:p>
            <a:p>
              <a:pPr eaLnBrk="1" hangingPunct="1"/>
              <a:r>
                <a:rPr lang="en-GB" sz="1200" b="0" i="1">
                  <a:latin typeface="Times New Roman" pitchFamily="18" charset="0"/>
                </a:rPr>
                <a:t>psuedostate</a:t>
              </a:r>
            </a:p>
          </p:txBody>
        </p:sp>
        <p:sp>
          <p:nvSpPr>
            <p:cNvPr id="280641" name="Text Box 65"/>
            <p:cNvSpPr txBox="1">
              <a:spLocks noChangeArrowheads="1"/>
            </p:cNvSpPr>
            <p:nvPr/>
          </p:nvSpPr>
          <p:spPr bwMode="auto">
            <a:xfrm>
              <a:off x="1769" y="1403"/>
              <a:ext cx="570" cy="288"/>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Initial </a:t>
              </a:r>
            </a:p>
            <a:p>
              <a:pPr eaLnBrk="1" hangingPunct="1"/>
              <a:r>
                <a:rPr lang="en-GB" sz="1200" b="0" i="1">
                  <a:latin typeface="Times New Roman" pitchFamily="18" charset="0"/>
                </a:rPr>
                <a:t>pseudostate</a:t>
              </a:r>
            </a:p>
          </p:txBody>
        </p:sp>
        <p:sp>
          <p:nvSpPr>
            <p:cNvPr id="280642" name="Text Box 66"/>
            <p:cNvSpPr txBox="1">
              <a:spLocks noChangeArrowheads="1"/>
            </p:cNvSpPr>
            <p:nvPr/>
          </p:nvSpPr>
          <p:spPr bwMode="auto">
            <a:xfrm>
              <a:off x="3708" y="1719"/>
              <a:ext cx="415" cy="288"/>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Change</a:t>
              </a:r>
            </a:p>
            <a:p>
              <a:pPr eaLnBrk="1" hangingPunct="1"/>
              <a:r>
                <a:rPr lang="en-GB" sz="1200" b="0" i="1">
                  <a:latin typeface="Times New Roman" pitchFamily="18" charset="0"/>
                </a:rPr>
                <a:t>trigger</a:t>
              </a:r>
            </a:p>
          </p:txBody>
        </p:sp>
        <p:sp>
          <p:nvSpPr>
            <p:cNvPr id="280643" name="Line 67"/>
            <p:cNvSpPr>
              <a:spLocks noChangeShapeType="1"/>
            </p:cNvSpPr>
            <p:nvPr/>
          </p:nvSpPr>
          <p:spPr bwMode="auto">
            <a:xfrm>
              <a:off x="2172" y="3397"/>
              <a:ext cx="319" cy="0"/>
            </a:xfrm>
            <a:prstGeom prst="line">
              <a:avLst/>
            </a:prstGeom>
            <a:noFill/>
            <a:ln w="9525">
              <a:solidFill>
                <a:schemeClr val="tx1"/>
              </a:solidFill>
              <a:prstDash val="dash"/>
              <a:round/>
              <a:headEnd/>
              <a:tailEnd type="stealth" w="lg" len="lg"/>
            </a:ln>
            <a:effectLst/>
          </p:spPr>
          <p:txBody>
            <a:bodyPr/>
            <a:lstStyle/>
            <a:p>
              <a:endParaRPr lang="en-GB"/>
            </a:p>
          </p:txBody>
        </p:sp>
        <p:sp>
          <p:nvSpPr>
            <p:cNvPr id="280644" name="Line 68"/>
            <p:cNvSpPr>
              <a:spLocks noChangeShapeType="1"/>
            </p:cNvSpPr>
            <p:nvPr/>
          </p:nvSpPr>
          <p:spPr bwMode="auto">
            <a:xfrm>
              <a:off x="2250" y="2296"/>
              <a:ext cx="381" cy="104"/>
            </a:xfrm>
            <a:prstGeom prst="line">
              <a:avLst/>
            </a:prstGeom>
            <a:noFill/>
            <a:ln w="9525">
              <a:solidFill>
                <a:schemeClr val="tx1"/>
              </a:solidFill>
              <a:prstDash val="dash"/>
              <a:round/>
              <a:headEnd/>
              <a:tailEnd type="stealth" w="lg" len="lg"/>
            </a:ln>
            <a:effectLst/>
          </p:spPr>
          <p:txBody>
            <a:bodyPr/>
            <a:lstStyle/>
            <a:p>
              <a:endParaRPr lang="en-GB"/>
            </a:p>
          </p:txBody>
        </p:sp>
        <p:sp>
          <p:nvSpPr>
            <p:cNvPr id="280645" name="Line 69"/>
            <p:cNvSpPr>
              <a:spLocks noChangeShapeType="1"/>
            </p:cNvSpPr>
            <p:nvPr/>
          </p:nvSpPr>
          <p:spPr bwMode="auto">
            <a:xfrm flipH="1" flipV="1">
              <a:off x="1810" y="1318"/>
              <a:ext cx="80" cy="174"/>
            </a:xfrm>
            <a:prstGeom prst="line">
              <a:avLst/>
            </a:prstGeom>
            <a:noFill/>
            <a:ln w="9525">
              <a:solidFill>
                <a:schemeClr val="tx1"/>
              </a:solidFill>
              <a:prstDash val="dash"/>
              <a:round/>
              <a:headEnd/>
              <a:tailEnd type="stealth" w="lg" len="lg"/>
            </a:ln>
            <a:effectLst/>
          </p:spPr>
          <p:txBody>
            <a:bodyPr/>
            <a:lstStyle/>
            <a:p>
              <a:endParaRPr lang="en-GB"/>
            </a:p>
          </p:txBody>
        </p:sp>
        <p:sp>
          <p:nvSpPr>
            <p:cNvPr id="280646" name="Line 70"/>
            <p:cNvSpPr>
              <a:spLocks noChangeShapeType="1"/>
            </p:cNvSpPr>
            <p:nvPr/>
          </p:nvSpPr>
          <p:spPr bwMode="auto">
            <a:xfrm flipH="1" flipV="1">
              <a:off x="3520" y="1551"/>
              <a:ext cx="188" cy="198"/>
            </a:xfrm>
            <a:prstGeom prst="line">
              <a:avLst/>
            </a:prstGeom>
            <a:noFill/>
            <a:ln w="9525">
              <a:solidFill>
                <a:schemeClr val="tx1"/>
              </a:solidFill>
              <a:prstDash val="dash"/>
              <a:round/>
              <a:headEnd/>
              <a:tailEnd type="stealth" w="lg" len="lg"/>
            </a:ln>
            <a:effectLst/>
          </p:spPr>
          <p:txBody>
            <a:bodyPr/>
            <a:lstStyle/>
            <a:p>
              <a:endParaRPr lang="en-GB"/>
            </a:p>
          </p:txBody>
        </p:sp>
        <p:sp>
          <p:nvSpPr>
            <p:cNvPr id="280647" name="Text Box 71"/>
            <p:cNvSpPr txBox="1">
              <a:spLocks noChangeArrowheads="1"/>
            </p:cNvSpPr>
            <p:nvPr/>
          </p:nvSpPr>
          <p:spPr bwMode="auto">
            <a:xfrm>
              <a:off x="1768" y="1054"/>
              <a:ext cx="584" cy="173"/>
            </a:xfrm>
            <a:prstGeom prst="rect">
              <a:avLst/>
            </a:prstGeom>
            <a:noFill/>
            <a:ln w="9525">
              <a:noFill/>
              <a:prstDash val="dash"/>
              <a:miter lim="800000"/>
              <a:headEnd/>
              <a:tailEnd type="none" w="lg" len="lg"/>
            </a:ln>
            <a:effectLst/>
          </p:spPr>
          <p:txBody>
            <a:bodyPr wrap="none">
              <a:spAutoFit/>
            </a:bodyPr>
            <a:lstStyle/>
            <a:p>
              <a:pPr eaLnBrk="1" hangingPunct="1"/>
              <a:r>
                <a:rPr lang="en-GB" sz="1200" b="0">
                  <a:latin typeface="Arial" charset="0"/>
                </a:rPr>
                <a:t>GradeRate</a:t>
              </a:r>
            </a:p>
          </p:txBody>
        </p:sp>
        <p:sp>
          <p:nvSpPr>
            <p:cNvPr id="280648" name="Text Box 72"/>
            <p:cNvSpPr txBox="1">
              <a:spLocks noChangeArrowheads="1"/>
            </p:cNvSpPr>
            <p:nvPr/>
          </p:nvSpPr>
          <p:spPr bwMode="auto">
            <a:xfrm>
              <a:off x="3561" y="3087"/>
              <a:ext cx="597" cy="288"/>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Relative</a:t>
              </a:r>
            </a:p>
            <a:p>
              <a:pPr eaLnBrk="1" hangingPunct="1"/>
              <a:r>
                <a:rPr lang="en-GB" sz="1200" b="0" i="1">
                  <a:latin typeface="Times New Roman" pitchFamily="18" charset="0"/>
                </a:rPr>
                <a:t> time trigger</a:t>
              </a:r>
            </a:p>
          </p:txBody>
        </p:sp>
        <p:sp>
          <p:nvSpPr>
            <p:cNvPr id="280649" name="Line 73"/>
            <p:cNvSpPr>
              <a:spLocks noChangeShapeType="1"/>
            </p:cNvSpPr>
            <p:nvPr/>
          </p:nvSpPr>
          <p:spPr bwMode="auto">
            <a:xfrm flipH="1" flipV="1">
              <a:off x="3184" y="3032"/>
              <a:ext cx="440" cy="120"/>
            </a:xfrm>
            <a:prstGeom prst="line">
              <a:avLst/>
            </a:prstGeom>
            <a:noFill/>
            <a:ln w="9525">
              <a:solidFill>
                <a:schemeClr val="tx1"/>
              </a:solidFill>
              <a:prstDash val="dash"/>
              <a:round/>
              <a:headEnd/>
              <a:tailEnd type="stealth" w="lg" len="lg"/>
            </a:ln>
            <a:effectLst/>
          </p:spPr>
          <p:txBody>
            <a:bodyPr/>
            <a:lstStyle/>
            <a:p>
              <a:endParaRPr lang="en-GB"/>
            </a:p>
          </p:txBody>
        </p:sp>
        <p:sp>
          <p:nvSpPr>
            <p:cNvPr id="280650" name="Text Box 74"/>
            <p:cNvSpPr txBox="1">
              <a:spLocks noChangeArrowheads="1"/>
            </p:cNvSpPr>
            <p:nvPr/>
          </p:nvSpPr>
          <p:spPr bwMode="auto">
            <a:xfrm>
              <a:off x="3402" y="943"/>
              <a:ext cx="309" cy="173"/>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State</a:t>
              </a:r>
            </a:p>
          </p:txBody>
        </p:sp>
        <p:sp>
          <p:nvSpPr>
            <p:cNvPr id="280651" name="Line 75"/>
            <p:cNvSpPr>
              <a:spLocks noChangeShapeType="1"/>
            </p:cNvSpPr>
            <p:nvPr/>
          </p:nvSpPr>
          <p:spPr bwMode="auto">
            <a:xfrm flipH="1">
              <a:off x="3032" y="1016"/>
              <a:ext cx="400" cy="88"/>
            </a:xfrm>
            <a:prstGeom prst="line">
              <a:avLst/>
            </a:prstGeom>
            <a:noFill/>
            <a:ln w="9525">
              <a:solidFill>
                <a:schemeClr val="tx1"/>
              </a:solidFill>
              <a:prstDash val="dash"/>
              <a:round/>
              <a:headEnd/>
              <a:tailEnd type="stealth" w="lg" len="lg"/>
            </a:ln>
            <a:effectLst/>
          </p:spPr>
          <p:txBody>
            <a:bodyPr/>
            <a:lstStyle/>
            <a:p>
              <a:endParaRPr lang="en-GB"/>
            </a:p>
          </p:txBody>
        </p:sp>
        <p:sp>
          <p:nvSpPr>
            <p:cNvPr id="280652" name="Text Box 76"/>
            <p:cNvSpPr txBox="1">
              <a:spLocks noChangeArrowheads="1"/>
            </p:cNvSpPr>
            <p:nvPr/>
          </p:nvSpPr>
          <p:spPr bwMode="auto">
            <a:xfrm>
              <a:off x="3708" y="1719"/>
              <a:ext cx="415" cy="288"/>
            </a:xfrm>
            <a:prstGeom prst="rect">
              <a:avLst/>
            </a:prstGeom>
            <a:noFill/>
            <a:ln w="9525">
              <a:noFill/>
              <a:miter lim="800000"/>
              <a:headEnd/>
              <a:tailEnd type="none" w="lg" len="lg"/>
            </a:ln>
            <a:effectLst/>
          </p:spPr>
          <p:txBody>
            <a:bodyPr wrap="none">
              <a:spAutoFit/>
            </a:bodyPr>
            <a:lstStyle/>
            <a:p>
              <a:pPr eaLnBrk="1" hangingPunct="1"/>
              <a:r>
                <a:rPr lang="en-GB" sz="1200" b="0" i="1">
                  <a:latin typeface="Times New Roman" pitchFamily="18" charset="0"/>
                </a:rPr>
                <a:t>Change</a:t>
              </a:r>
            </a:p>
            <a:p>
              <a:pPr eaLnBrk="1" hangingPunct="1"/>
              <a:r>
                <a:rPr lang="en-GB" sz="1200" b="0" i="1">
                  <a:latin typeface="Times New Roman" pitchFamily="18" charset="0"/>
                </a:rPr>
                <a:t>trigger</a:t>
              </a:r>
            </a:p>
          </p:txBody>
        </p:sp>
        <p:sp>
          <p:nvSpPr>
            <p:cNvPr id="280653" name="Rectangle 77"/>
            <p:cNvSpPr>
              <a:spLocks noChangeArrowheads="1"/>
            </p:cNvSpPr>
            <p:nvPr/>
          </p:nvSpPr>
          <p:spPr bwMode="auto">
            <a:xfrm>
              <a:off x="1466" y="831"/>
              <a:ext cx="2825" cy="2816"/>
            </a:xfrm>
            <a:prstGeom prst="rect">
              <a:avLst/>
            </a:prstGeom>
            <a:noFill/>
            <a:ln w="12700">
              <a:solidFill>
                <a:schemeClr val="tx1"/>
              </a:solidFill>
              <a:miter lim="800000"/>
              <a:headEnd/>
              <a:tailEnd/>
            </a:ln>
            <a:effectLst/>
          </p:spPr>
          <p:txBody>
            <a:bodyPr anchor="ctr">
              <a:spAutoFit/>
            </a:bodyPr>
            <a:lstStyle/>
            <a:p>
              <a:endParaRPr lang="en-GB"/>
            </a:p>
          </p:txBody>
        </p:sp>
        <p:grpSp>
          <p:nvGrpSpPr>
            <p:cNvPr id="7" name="Group 78"/>
            <p:cNvGrpSpPr>
              <a:grpSpLocks/>
            </p:cNvGrpSpPr>
            <p:nvPr/>
          </p:nvGrpSpPr>
          <p:grpSpPr bwMode="auto">
            <a:xfrm>
              <a:off x="1465" y="831"/>
              <a:ext cx="1271" cy="126"/>
              <a:chOff x="170" y="276"/>
              <a:chExt cx="1452" cy="203"/>
            </a:xfrm>
          </p:grpSpPr>
          <p:sp>
            <p:nvSpPr>
              <p:cNvPr id="280655" name="Line 79"/>
              <p:cNvSpPr>
                <a:spLocks noChangeShapeType="1"/>
              </p:cNvSpPr>
              <p:nvPr/>
            </p:nvSpPr>
            <p:spPr bwMode="auto">
              <a:xfrm>
                <a:off x="170" y="479"/>
                <a:ext cx="1363" cy="0"/>
              </a:xfrm>
              <a:prstGeom prst="line">
                <a:avLst/>
              </a:prstGeom>
              <a:noFill/>
              <a:ln w="12700">
                <a:solidFill>
                  <a:schemeClr val="tx1"/>
                </a:solidFill>
                <a:round/>
                <a:headEnd/>
                <a:tailEnd/>
              </a:ln>
              <a:effectLst/>
            </p:spPr>
            <p:txBody>
              <a:bodyPr>
                <a:spAutoFit/>
              </a:bodyPr>
              <a:lstStyle/>
              <a:p>
                <a:endParaRPr lang="en-GB"/>
              </a:p>
            </p:txBody>
          </p:sp>
          <p:sp>
            <p:nvSpPr>
              <p:cNvPr id="280656" name="Line 80"/>
              <p:cNvSpPr>
                <a:spLocks noChangeShapeType="1"/>
              </p:cNvSpPr>
              <p:nvPr/>
            </p:nvSpPr>
            <p:spPr bwMode="auto">
              <a:xfrm>
                <a:off x="1622" y="276"/>
                <a:ext cx="0" cy="124"/>
              </a:xfrm>
              <a:prstGeom prst="line">
                <a:avLst/>
              </a:prstGeom>
              <a:noFill/>
              <a:ln w="12700">
                <a:solidFill>
                  <a:schemeClr val="tx1"/>
                </a:solidFill>
                <a:round/>
                <a:headEnd/>
                <a:tailEnd/>
              </a:ln>
              <a:effectLst/>
            </p:spPr>
            <p:txBody>
              <a:bodyPr>
                <a:spAutoFit/>
              </a:bodyPr>
              <a:lstStyle/>
              <a:p>
                <a:endParaRPr lang="en-GB"/>
              </a:p>
            </p:txBody>
          </p:sp>
          <p:sp>
            <p:nvSpPr>
              <p:cNvPr id="280657" name="Line 81"/>
              <p:cNvSpPr>
                <a:spLocks noChangeShapeType="1"/>
              </p:cNvSpPr>
              <p:nvPr/>
            </p:nvSpPr>
            <p:spPr bwMode="auto">
              <a:xfrm flipV="1">
                <a:off x="1533" y="400"/>
                <a:ext cx="89" cy="79"/>
              </a:xfrm>
              <a:prstGeom prst="line">
                <a:avLst/>
              </a:prstGeom>
              <a:noFill/>
              <a:ln w="12700">
                <a:solidFill>
                  <a:schemeClr val="tx1"/>
                </a:solidFill>
                <a:round/>
                <a:headEnd/>
                <a:tailEnd/>
              </a:ln>
              <a:effectLst/>
            </p:spPr>
            <p:txBody>
              <a:bodyPr>
                <a:spAutoFit/>
              </a:bodyPr>
              <a:lstStyle/>
              <a:p>
                <a:endParaRPr lang="en-GB"/>
              </a:p>
            </p:txBody>
          </p:sp>
        </p:grpSp>
        <p:sp>
          <p:nvSpPr>
            <p:cNvPr id="280658" name="Text Box 82"/>
            <p:cNvSpPr txBox="1">
              <a:spLocks noChangeArrowheads="1"/>
            </p:cNvSpPr>
            <p:nvPr/>
          </p:nvSpPr>
          <p:spPr bwMode="auto">
            <a:xfrm>
              <a:off x="1464" y="805"/>
              <a:ext cx="1250" cy="173"/>
            </a:xfrm>
            <a:prstGeom prst="rect">
              <a:avLst/>
            </a:prstGeom>
            <a:noFill/>
            <a:ln w="9525" algn="ctr">
              <a:noFill/>
              <a:prstDash val="dash"/>
              <a:miter lim="800000"/>
              <a:headEnd/>
              <a:tailEnd type="none" w="lg" len="lg"/>
            </a:ln>
            <a:effectLst/>
          </p:spPr>
          <p:txBody>
            <a:bodyPr wrap="none">
              <a:spAutoFit/>
            </a:bodyPr>
            <a:lstStyle/>
            <a:p>
              <a:pPr eaLnBrk="1" hangingPunct="1"/>
              <a:r>
                <a:rPr lang="en-GB" sz="1200">
                  <a:latin typeface="Arial" charset="0"/>
                </a:rPr>
                <a:t>state machine</a:t>
              </a:r>
              <a:r>
                <a:rPr lang="en-GB" sz="1200" b="0">
                  <a:latin typeface="Arial" charset="0"/>
                </a:rPr>
                <a:t> GradeRate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9D289F56-8422-4C28-B479-FB0A8F61215E}" type="slidenum">
              <a:rPr lang="en-GB"/>
              <a:pPr/>
              <a:t>5</a:t>
            </a:fld>
            <a:endParaRPr lang="en-GB"/>
          </a:p>
        </p:txBody>
      </p:sp>
      <p:sp>
        <p:nvSpPr>
          <p:cNvPr id="284674" name="Rectangle 2"/>
          <p:cNvSpPr>
            <a:spLocks noGrp="1" noChangeArrowheads="1"/>
          </p:cNvSpPr>
          <p:nvPr>
            <p:ph type="title"/>
          </p:nvPr>
        </p:nvSpPr>
        <p:spPr/>
        <p:txBody>
          <a:bodyPr/>
          <a:lstStyle/>
          <a:p>
            <a:r>
              <a:rPr lang="en-GB"/>
              <a:t>Types of Event</a:t>
            </a:r>
          </a:p>
        </p:txBody>
      </p:sp>
      <p:sp>
        <p:nvSpPr>
          <p:cNvPr id="284675" name="Rectangle 3"/>
          <p:cNvSpPr>
            <a:spLocks noGrp="1" noChangeArrowheads="1"/>
          </p:cNvSpPr>
          <p:nvPr>
            <p:ph type="body" idx="1"/>
          </p:nvPr>
        </p:nvSpPr>
        <p:spPr/>
        <p:txBody>
          <a:bodyPr/>
          <a:lstStyle/>
          <a:p>
            <a:pPr>
              <a:lnSpc>
                <a:spcPct val="90000"/>
              </a:lnSpc>
              <a:spcBef>
                <a:spcPct val="0"/>
              </a:spcBef>
            </a:pPr>
            <a:r>
              <a:rPr lang="en-GB" sz="2400" dirty="0">
                <a:cs typeface="Times New Roman" pitchFamily="18" charset="0"/>
              </a:rPr>
              <a:t>A </a:t>
            </a:r>
            <a:r>
              <a:rPr lang="en-GB" sz="2400" i="1" dirty="0">
                <a:cs typeface="Times New Roman" pitchFamily="18" charset="0"/>
              </a:rPr>
              <a:t>change trigger </a:t>
            </a:r>
            <a:r>
              <a:rPr lang="en-GB" sz="2400" dirty="0">
                <a:cs typeface="Times New Roman" pitchFamily="18" charset="0"/>
              </a:rPr>
              <a:t>occurs when a condition becomes true.</a:t>
            </a:r>
          </a:p>
          <a:p>
            <a:pPr>
              <a:lnSpc>
                <a:spcPct val="90000"/>
              </a:lnSpc>
              <a:spcBef>
                <a:spcPct val="0"/>
              </a:spcBef>
            </a:pPr>
            <a:r>
              <a:rPr lang="en-GB" sz="2400" dirty="0">
                <a:cs typeface="Times New Roman" pitchFamily="18" charset="0"/>
              </a:rPr>
              <a:t>A </a:t>
            </a:r>
            <a:r>
              <a:rPr lang="en-GB" sz="2400" i="1" dirty="0">
                <a:cs typeface="Times New Roman" pitchFamily="18" charset="0"/>
              </a:rPr>
              <a:t>call trigger </a:t>
            </a:r>
            <a:r>
              <a:rPr lang="en-GB" sz="2400" dirty="0">
                <a:cs typeface="Times New Roman" pitchFamily="18" charset="0"/>
              </a:rPr>
              <a:t>occurs when an object receives a call </a:t>
            </a:r>
            <a:r>
              <a:rPr lang="en-GB" sz="2400" dirty="0" smtClean="0">
                <a:cs typeface="Times New Roman" pitchFamily="18" charset="0"/>
              </a:rPr>
              <a:t>for  </a:t>
            </a:r>
            <a:r>
              <a:rPr lang="en-GB" sz="2400" dirty="0">
                <a:cs typeface="Times New Roman" pitchFamily="18" charset="0"/>
              </a:rPr>
              <a:t>one of its operations either from another object or from itself. </a:t>
            </a:r>
          </a:p>
          <a:p>
            <a:pPr>
              <a:lnSpc>
                <a:spcPct val="90000"/>
              </a:lnSpc>
            </a:pPr>
            <a:r>
              <a:rPr lang="en-GB" sz="2400" dirty="0">
                <a:cs typeface="Times New Roman" pitchFamily="18" charset="0"/>
              </a:rPr>
              <a:t>A </a:t>
            </a:r>
            <a:r>
              <a:rPr lang="en-GB" sz="2400" i="1" dirty="0">
                <a:cs typeface="Times New Roman" pitchFamily="18" charset="0"/>
              </a:rPr>
              <a:t>signal trigger </a:t>
            </a:r>
            <a:r>
              <a:rPr lang="en-GB" sz="2400" dirty="0">
                <a:cs typeface="Times New Roman" pitchFamily="18" charset="0"/>
              </a:rPr>
              <a:t>occurs when an object receives a </a:t>
            </a:r>
            <a:r>
              <a:rPr lang="en-GB" sz="2400" dirty="0" smtClean="0">
                <a:cs typeface="Times New Roman" pitchFamily="18" charset="0"/>
              </a:rPr>
              <a:t>signal</a:t>
            </a:r>
            <a:endParaRPr lang="en-GB" sz="2400" dirty="0">
              <a:cs typeface="Times New Roman" pitchFamily="18" charset="0"/>
            </a:endParaRPr>
          </a:p>
          <a:p>
            <a:pPr>
              <a:lnSpc>
                <a:spcPct val="90000"/>
              </a:lnSpc>
            </a:pPr>
            <a:r>
              <a:rPr lang="en-GB" sz="2400" dirty="0" smtClean="0">
                <a:cs typeface="Times New Roman" pitchFamily="18" charset="0"/>
              </a:rPr>
              <a:t>A </a:t>
            </a:r>
            <a:r>
              <a:rPr lang="en-GB" sz="2400" i="1" dirty="0">
                <a:cs typeface="Times New Roman" pitchFamily="18" charset="0"/>
              </a:rPr>
              <a:t>relative-time trigger</a:t>
            </a:r>
            <a:r>
              <a:rPr lang="en-GB" sz="2400" dirty="0">
                <a:cs typeface="Times New Roman" pitchFamily="18" charset="0"/>
              </a:rPr>
              <a:t> is caused by the passage of a designated period of time after a specified event (frequently the entry to the current state).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Case Study from Bennett etc. The Agate Advertising Agency</a:t>
            </a:r>
          </a:p>
          <a:p>
            <a:endParaRPr lang="en-GB" dirty="0" smtClean="0"/>
          </a:p>
          <a:p>
            <a:r>
              <a:rPr lang="en-GB" dirty="0" smtClean="0"/>
              <a:t>In </a:t>
            </a:r>
            <a:r>
              <a:rPr lang="en-GB" dirty="0"/>
              <a:t>the Agate agency when an advertising campaign is commissioned staff are assigned to it.</a:t>
            </a:r>
          </a:p>
          <a:p>
            <a:r>
              <a:rPr lang="en-GB" dirty="0"/>
              <a:t>Once authorized by the client the campaign becomes active and adverts are prepared, scheduled and run for a period of time. While the campaign is running surveys are conducted to evaluate the effectiveness of the campaign.</a:t>
            </a:r>
          </a:p>
          <a:p>
            <a:r>
              <a:rPr lang="en-GB" dirty="0"/>
              <a:t>If a campaign is not authorized the client is billed for the costs so far.</a:t>
            </a:r>
          </a:p>
          <a:p>
            <a:r>
              <a:rPr lang="en-GB" dirty="0"/>
              <a:t>When a  campaign is complete the client is billed and payments received until the whole amount is paid</a:t>
            </a:r>
          </a:p>
          <a:p>
            <a:endParaRPr lang="en-GB" dirty="0"/>
          </a:p>
        </p:txBody>
      </p:sp>
    </p:spTree>
    <p:extLst>
      <p:ext uri="{BB962C8B-B14F-4D97-AF65-F5344CB8AC3E}">
        <p14:creationId xmlns:p14="http://schemas.microsoft.com/office/powerpoint/2010/main" val="112344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28" name="Slide Number Placeholder 5"/>
          <p:cNvSpPr>
            <a:spLocks noGrp="1"/>
          </p:cNvSpPr>
          <p:nvPr>
            <p:ph type="sldNum" sz="quarter" idx="4294967295"/>
          </p:nvPr>
        </p:nvSpPr>
        <p:spPr>
          <a:xfrm>
            <a:off x="6553200" y="6248400"/>
            <a:ext cx="1905000" cy="457200"/>
          </a:xfrm>
          <a:prstGeom prst="rect">
            <a:avLst/>
          </a:prstGeom>
        </p:spPr>
        <p:txBody>
          <a:bodyPr/>
          <a:lstStyle/>
          <a:p>
            <a:fld id="{22BD111C-B68B-45C1-9F01-CF105B270290}" type="slidenum">
              <a:rPr lang="en-GB"/>
              <a:pPr/>
              <a:t>7</a:t>
            </a:fld>
            <a:endParaRPr lang="en-GB"/>
          </a:p>
        </p:txBody>
      </p:sp>
      <p:sp>
        <p:nvSpPr>
          <p:cNvPr id="283650" name="Rectangle 2"/>
          <p:cNvSpPr>
            <a:spLocks noGrp="1" noChangeArrowheads="1"/>
          </p:cNvSpPr>
          <p:nvPr>
            <p:ph type="title"/>
          </p:nvPr>
        </p:nvSpPr>
        <p:spPr/>
        <p:txBody>
          <a:bodyPr/>
          <a:lstStyle/>
          <a:p>
            <a:r>
              <a:rPr lang="en-GB"/>
              <a:t>Events </a:t>
            </a:r>
          </a:p>
        </p:txBody>
      </p:sp>
      <p:sp>
        <p:nvSpPr>
          <p:cNvPr id="283651" name="Rectangle 3"/>
          <p:cNvSpPr>
            <a:spLocks noGrp="1" noChangeArrowheads="1"/>
          </p:cNvSpPr>
          <p:nvPr>
            <p:ph type="body" idx="1"/>
          </p:nvPr>
        </p:nvSpPr>
        <p:spPr>
          <a:xfrm>
            <a:off x="1843088" y="2295525"/>
            <a:ext cx="5072062" cy="2822575"/>
          </a:xfrm>
          <a:solidFill>
            <a:schemeClr val="bg1"/>
          </a:solidFill>
        </p:spPr>
        <p:txBody>
          <a:bodyPr/>
          <a:lstStyle/>
          <a:p>
            <a:endParaRPr lang="en-US"/>
          </a:p>
        </p:txBody>
      </p:sp>
      <p:grpSp>
        <p:nvGrpSpPr>
          <p:cNvPr id="2" name="Group 38"/>
          <p:cNvGrpSpPr>
            <a:grpSpLocks/>
          </p:cNvGrpSpPr>
          <p:nvPr/>
        </p:nvGrpSpPr>
        <p:grpSpPr bwMode="auto">
          <a:xfrm>
            <a:off x="2046288" y="2668588"/>
            <a:ext cx="4452937" cy="2074862"/>
            <a:chOff x="1947" y="1407"/>
            <a:chExt cx="2805" cy="1307"/>
          </a:xfrm>
        </p:grpSpPr>
        <p:sp>
          <p:nvSpPr>
            <p:cNvPr id="283687" name="Freeform 39"/>
            <p:cNvSpPr>
              <a:spLocks/>
            </p:cNvSpPr>
            <p:nvPr/>
          </p:nvSpPr>
          <p:spPr bwMode="auto">
            <a:xfrm>
              <a:off x="1963" y="1479"/>
              <a:ext cx="1047" cy="396"/>
            </a:xfrm>
            <a:custGeom>
              <a:avLst/>
              <a:gdLst/>
              <a:ahLst/>
              <a:cxnLst>
                <a:cxn ang="0">
                  <a:pos x="63" y="0"/>
                </a:cxn>
                <a:cxn ang="0">
                  <a:pos x="39" y="8"/>
                </a:cxn>
                <a:cxn ang="0">
                  <a:pos x="24" y="23"/>
                </a:cxn>
                <a:cxn ang="0">
                  <a:pos x="8" y="46"/>
                </a:cxn>
                <a:cxn ang="0">
                  <a:pos x="0" y="70"/>
                </a:cxn>
                <a:cxn ang="0">
                  <a:pos x="0" y="326"/>
                </a:cxn>
                <a:cxn ang="0">
                  <a:pos x="8" y="357"/>
                </a:cxn>
                <a:cxn ang="0">
                  <a:pos x="24" y="373"/>
                </a:cxn>
                <a:cxn ang="0">
                  <a:pos x="39" y="388"/>
                </a:cxn>
                <a:cxn ang="0">
                  <a:pos x="63" y="396"/>
                </a:cxn>
                <a:cxn ang="0">
                  <a:pos x="984" y="396"/>
                </a:cxn>
                <a:cxn ang="0">
                  <a:pos x="1008" y="388"/>
                </a:cxn>
                <a:cxn ang="0">
                  <a:pos x="1024" y="373"/>
                </a:cxn>
                <a:cxn ang="0">
                  <a:pos x="1039" y="357"/>
                </a:cxn>
                <a:cxn ang="0">
                  <a:pos x="1047" y="326"/>
                </a:cxn>
                <a:cxn ang="0">
                  <a:pos x="1047" y="70"/>
                </a:cxn>
                <a:cxn ang="0">
                  <a:pos x="1039" y="46"/>
                </a:cxn>
                <a:cxn ang="0">
                  <a:pos x="1024" y="23"/>
                </a:cxn>
                <a:cxn ang="0">
                  <a:pos x="1008" y="8"/>
                </a:cxn>
                <a:cxn ang="0">
                  <a:pos x="984" y="0"/>
                </a:cxn>
                <a:cxn ang="0">
                  <a:pos x="63" y="0"/>
                </a:cxn>
              </a:cxnLst>
              <a:rect l="0" t="0" r="r" b="b"/>
              <a:pathLst>
                <a:path w="1047" h="396">
                  <a:moveTo>
                    <a:pt x="63" y="0"/>
                  </a:moveTo>
                  <a:lnTo>
                    <a:pt x="39" y="8"/>
                  </a:lnTo>
                  <a:lnTo>
                    <a:pt x="24" y="23"/>
                  </a:lnTo>
                  <a:lnTo>
                    <a:pt x="8" y="46"/>
                  </a:lnTo>
                  <a:lnTo>
                    <a:pt x="0" y="70"/>
                  </a:lnTo>
                  <a:lnTo>
                    <a:pt x="0" y="326"/>
                  </a:lnTo>
                  <a:lnTo>
                    <a:pt x="8" y="357"/>
                  </a:lnTo>
                  <a:lnTo>
                    <a:pt x="24" y="373"/>
                  </a:lnTo>
                  <a:lnTo>
                    <a:pt x="39" y="388"/>
                  </a:lnTo>
                  <a:lnTo>
                    <a:pt x="63" y="396"/>
                  </a:lnTo>
                  <a:lnTo>
                    <a:pt x="984" y="396"/>
                  </a:lnTo>
                  <a:lnTo>
                    <a:pt x="1008" y="388"/>
                  </a:lnTo>
                  <a:lnTo>
                    <a:pt x="1024" y="373"/>
                  </a:lnTo>
                  <a:lnTo>
                    <a:pt x="1039" y="357"/>
                  </a:lnTo>
                  <a:lnTo>
                    <a:pt x="1047" y="326"/>
                  </a:lnTo>
                  <a:lnTo>
                    <a:pt x="1047" y="70"/>
                  </a:lnTo>
                  <a:lnTo>
                    <a:pt x="1039" y="46"/>
                  </a:lnTo>
                  <a:lnTo>
                    <a:pt x="1024" y="23"/>
                  </a:lnTo>
                  <a:lnTo>
                    <a:pt x="1008" y="8"/>
                  </a:lnTo>
                  <a:lnTo>
                    <a:pt x="984" y="0"/>
                  </a:lnTo>
                  <a:lnTo>
                    <a:pt x="63" y="0"/>
                  </a:lnTo>
                  <a:close/>
                </a:path>
              </a:pathLst>
            </a:custGeom>
            <a:solidFill>
              <a:srgbClr val="FFFFFF"/>
            </a:solidFill>
            <a:ln w="12700">
              <a:solidFill>
                <a:srgbClr val="000000"/>
              </a:solidFill>
              <a:prstDash val="solid"/>
              <a:round/>
              <a:headEnd/>
              <a:tailEnd/>
            </a:ln>
          </p:spPr>
          <p:txBody>
            <a:bodyPr/>
            <a:lstStyle/>
            <a:p>
              <a:endParaRPr lang="en-GB"/>
            </a:p>
          </p:txBody>
        </p:sp>
        <p:sp>
          <p:nvSpPr>
            <p:cNvPr id="283688" name="Rectangle 40"/>
            <p:cNvSpPr>
              <a:spLocks noChangeArrowheads="1"/>
            </p:cNvSpPr>
            <p:nvPr/>
          </p:nvSpPr>
          <p:spPr bwMode="auto">
            <a:xfrm>
              <a:off x="2194" y="1596"/>
              <a:ext cx="632" cy="115"/>
            </a:xfrm>
            <a:prstGeom prst="rect">
              <a:avLst/>
            </a:prstGeom>
            <a:noFill/>
            <a:ln w="9525">
              <a:noFill/>
              <a:miter lim="800000"/>
              <a:headEnd/>
              <a:tailEnd/>
            </a:ln>
          </p:spPr>
          <p:txBody>
            <a:bodyPr wrap="none" lIns="0" tIns="0" rIns="0" bIns="0">
              <a:spAutoFit/>
            </a:bodyPr>
            <a:lstStyle/>
            <a:p>
              <a:pPr eaLnBrk="1" hangingPunct="1"/>
              <a:r>
                <a:rPr lang="en-GB" sz="1200" b="0">
                  <a:solidFill>
                    <a:srgbClr val="000000"/>
                  </a:solidFill>
                  <a:latin typeface="Arial" charset="0"/>
                </a:rPr>
                <a:t>Commissioned</a:t>
              </a:r>
              <a:endParaRPr lang="en-GB" sz="1200" b="0">
                <a:latin typeface="Times New Roman" pitchFamily="18" charset="0"/>
              </a:endParaRPr>
            </a:p>
          </p:txBody>
        </p:sp>
        <p:sp>
          <p:nvSpPr>
            <p:cNvPr id="283689" name="Freeform 41"/>
            <p:cNvSpPr>
              <a:spLocks/>
            </p:cNvSpPr>
            <p:nvPr/>
          </p:nvSpPr>
          <p:spPr bwMode="auto">
            <a:xfrm>
              <a:off x="1947" y="2326"/>
              <a:ext cx="1047" cy="388"/>
            </a:xfrm>
            <a:custGeom>
              <a:avLst/>
              <a:gdLst/>
              <a:ahLst/>
              <a:cxnLst>
                <a:cxn ang="0">
                  <a:pos x="63" y="0"/>
                </a:cxn>
                <a:cxn ang="0">
                  <a:pos x="39" y="7"/>
                </a:cxn>
                <a:cxn ang="0">
                  <a:pos x="24" y="23"/>
                </a:cxn>
                <a:cxn ang="0">
                  <a:pos x="8" y="38"/>
                </a:cxn>
                <a:cxn ang="0">
                  <a:pos x="0" y="62"/>
                </a:cxn>
                <a:cxn ang="0">
                  <a:pos x="0" y="318"/>
                </a:cxn>
                <a:cxn ang="0">
                  <a:pos x="8" y="349"/>
                </a:cxn>
                <a:cxn ang="0">
                  <a:pos x="24" y="365"/>
                </a:cxn>
                <a:cxn ang="0">
                  <a:pos x="39" y="380"/>
                </a:cxn>
                <a:cxn ang="0">
                  <a:pos x="63" y="388"/>
                </a:cxn>
                <a:cxn ang="0">
                  <a:pos x="984" y="388"/>
                </a:cxn>
                <a:cxn ang="0">
                  <a:pos x="1008" y="380"/>
                </a:cxn>
                <a:cxn ang="0">
                  <a:pos x="1024" y="365"/>
                </a:cxn>
                <a:cxn ang="0">
                  <a:pos x="1039" y="349"/>
                </a:cxn>
                <a:cxn ang="0">
                  <a:pos x="1047" y="318"/>
                </a:cxn>
                <a:cxn ang="0">
                  <a:pos x="1047" y="62"/>
                </a:cxn>
                <a:cxn ang="0">
                  <a:pos x="1039" y="38"/>
                </a:cxn>
                <a:cxn ang="0">
                  <a:pos x="1024" y="23"/>
                </a:cxn>
                <a:cxn ang="0">
                  <a:pos x="1008" y="7"/>
                </a:cxn>
                <a:cxn ang="0">
                  <a:pos x="984" y="0"/>
                </a:cxn>
                <a:cxn ang="0">
                  <a:pos x="63" y="0"/>
                </a:cxn>
              </a:cxnLst>
              <a:rect l="0" t="0" r="r" b="b"/>
              <a:pathLst>
                <a:path w="1047" h="388">
                  <a:moveTo>
                    <a:pt x="63" y="0"/>
                  </a:moveTo>
                  <a:lnTo>
                    <a:pt x="39" y="7"/>
                  </a:lnTo>
                  <a:lnTo>
                    <a:pt x="24" y="23"/>
                  </a:lnTo>
                  <a:lnTo>
                    <a:pt x="8" y="38"/>
                  </a:lnTo>
                  <a:lnTo>
                    <a:pt x="0" y="62"/>
                  </a:lnTo>
                  <a:lnTo>
                    <a:pt x="0" y="318"/>
                  </a:lnTo>
                  <a:lnTo>
                    <a:pt x="8" y="349"/>
                  </a:lnTo>
                  <a:lnTo>
                    <a:pt x="24" y="365"/>
                  </a:lnTo>
                  <a:lnTo>
                    <a:pt x="39" y="380"/>
                  </a:lnTo>
                  <a:lnTo>
                    <a:pt x="63" y="388"/>
                  </a:lnTo>
                  <a:lnTo>
                    <a:pt x="984" y="388"/>
                  </a:lnTo>
                  <a:lnTo>
                    <a:pt x="1008" y="380"/>
                  </a:lnTo>
                  <a:lnTo>
                    <a:pt x="1024" y="365"/>
                  </a:lnTo>
                  <a:lnTo>
                    <a:pt x="1039" y="349"/>
                  </a:lnTo>
                  <a:lnTo>
                    <a:pt x="1047" y="318"/>
                  </a:lnTo>
                  <a:lnTo>
                    <a:pt x="1047" y="62"/>
                  </a:lnTo>
                  <a:lnTo>
                    <a:pt x="1039" y="38"/>
                  </a:lnTo>
                  <a:lnTo>
                    <a:pt x="1024" y="23"/>
                  </a:lnTo>
                  <a:lnTo>
                    <a:pt x="1008" y="7"/>
                  </a:lnTo>
                  <a:lnTo>
                    <a:pt x="984" y="0"/>
                  </a:lnTo>
                  <a:lnTo>
                    <a:pt x="63" y="0"/>
                  </a:lnTo>
                  <a:close/>
                </a:path>
              </a:pathLst>
            </a:custGeom>
            <a:solidFill>
              <a:srgbClr val="FFFFFF"/>
            </a:solidFill>
            <a:ln w="12700">
              <a:solidFill>
                <a:srgbClr val="000000"/>
              </a:solidFill>
              <a:prstDash val="solid"/>
              <a:round/>
              <a:headEnd/>
              <a:tailEnd/>
            </a:ln>
          </p:spPr>
          <p:txBody>
            <a:bodyPr/>
            <a:lstStyle/>
            <a:p>
              <a:endParaRPr lang="en-GB"/>
            </a:p>
          </p:txBody>
        </p:sp>
        <p:sp>
          <p:nvSpPr>
            <p:cNvPr id="283690" name="Rectangle 42"/>
            <p:cNvSpPr>
              <a:spLocks noChangeArrowheads="1"/>
            </p:cNvSpPr>
            <p:nvPr/>
          </p:nvSpPr>
          <p:spPr bwMode="auto">
            <a:xfrm>
              <a:off x="2377" y="2458"/>
              <a:ext cx="313" cy="139"/>
            </a:xfrm>
            <a:prstGeom prst="rect">
              <a:avLst/>
            </a:prstGeom>
            <a:noFill/>
            <a:ln w="9525">
              <a:noFill/>
              <a:miter lim="800000"/>
              <a:headEnd/>
              <a:tailEnd/>
            </a:ln>
          </p:spPr>
          <p:txBody>
            <a:bodyPr/>
            <a:lstStyle/>
            <a:p>
              <a:endParaRPr lang="en-GB"/>
            </a:p>
          </p:txBody>
        </p:sp>
        <p:sp>
          <p:nvSpPr>
            <p:cNvPr id="283691" name="Rectangle 43"/>
            <p:cNvSpPr>
              <a:spLocks noChangeArrowheads="1"/>
            </p:cNvSpPr>
            <p:nvPr/>
          </p:nvSpPr>
          <p:spPr bwMode="auto">
            <a:xfrm>
              <a:off x="2370" y="2443"/>
              <a:ext cx="261" cy="115"/>
            </a:xfrm>
            <a:prstGeom prst="rect">
              <a:avLst/>
            </a:prstGeom>
            <a:noFill/>
            <a:ln w="9525">
              <a:noFill/>
              <a:miter lim="800000"/>
              <a:headEnd/>
              <a:tailEnd/>
            </a:ln>
          </p:spPr>
          <p:txBody>
            <a:bodyPr wrap="none" lIns="0" tIns="0" rIns="0" bIns="0">
              <a:spAutoFit/>
            </a:bodyPr>
            <a:lstStyle/>
            <a:p>
              <a:pPr eaLnBrk="1" hangingPunct="1"/>
              <a:r>
                <a:rPr lang="en-GB" sz="1200" b="0">
                  <a:solidFill>
                    <a:srgbClr val="000000"/>
                  </a:solidFill>
                  <a:latin typeface="Arial" charset="0"/>
                </a:rPr>
                <a:t>Active</a:t>
              </a:r>
              <a:endParaRPr lang="en-GB" sz="1200" b="0">
                <a:latin typeface="Times New Roman" pitchFamily="18" charset="0"/>
              </a:endParaRPr>
            </a:p>
          </p:txBody>
        </p:sp>
        <p:sp>
          <p:nvSpPr>
            <p:cNvPr id="283692" name="Rectangle 44"/>
            <p:cNvSpPr>
              <a:spLocks noChangeArrowheads="1"/>
            </p:cNvSpPr>
            <p:nvPr/>
          </p:nvSpPr>
          <p:spPr bwMode="auto">
            <a:xfrm>
              <a:off x="2541" y="1984"/>
              <a:ext cx="2187" cy="303"/>
            </a:xfrm>
            <a:prstGeom prst="rect">
              <a:avLst/>
            </a:prstGeom>
            <a:noFill/>
            <a:ln w="9525">
              <a:noFill/>
              <a:miter lim="800000"/>
              <a:headEnd/>
              <a:tailEnd/>
            </a:ln>
          </p:spPr>
          <p:txBody>
            <a:bodyPr/>
            <a:lstStyle/>
            <a:p>
              <a:endParaRPr lang="en-GB"/>
            </a:p>
          </p:txBody>
        </p:sp>
        <p:sp>
          <p:nvSpPr>
            <p:cNvPr id="283693" name="Rectangle 45"/>
            <p:cNvSpPr>
              <a:spLocks noChangeArrowheads="1"/>
            </p:cNvSpPr>
            <p:nvPr/>
          </p:nvSpPr>
          <p:spPr bwMode="auto">
            <a:xfrm>
              <a:off x="2612" y="2007"/>
              <a:ext cx="2140" cy="117"/>
            </a:xfrm>
            <a:prstGeom prst="rect">
              <a:avLst/>
            </a:prstGeom>
            <a:noFill/>
            <a:ln w="9525">
              <a:noFill/>
              <a:miter lim="800000"/>
              <a:headEnd/>
              <a:tailEnd/>
            </a:ln>
          </p:spPr>
          <p:txBody>
            <a:bodyPr/>
            <a:lstStyle/>
            <a:p>
              <a:endParaRPr lang="en-GB"/>
            </a:p>
          </p:txBody>
        </p:sp>
        <p:sp>
          <p:nvSpPr>
            <p:cNvPr id="283694" name="Rectangle 46"/>
            <p:cNvSpPr>
              <a:spLocks noChangeArrowheads="1"/>
            </p:cNvSpPr>
            <p:nvPr/>
          </p:nvSpPr>
          <p:spPr bwMode="auto">
            <a:xfrm>
              <a:off x="2705" y="1984"/>
              <a:ext cx="2031" cy="230"/>
            </a:xfrm>
            <a:prstGeom prst="rect">
              <a:avLst/>
            </a:prstGeom>
            <a:noFill/>
            <a:ln w="9525">
              <a:noFill/>
              <a:miter lim="800000"/>
              <a:headEnd/>
              <a:tailEnd/>
            </a:ln>
          </p:spPr>
          <p:txBody>
            <a:bodyPr lIns="0" tIns="0" rIns="0" bIns="0">
              <a:spAutoFit/>
            </a:bodyPr>
            <a:lstStyle/>
            <a:p>
              <a:pPr eaLnBrk="1" hangingPunct="1"/>
              <a:r>
                <a:rPr lang="en-GB" sz="1200" b="0">
                  <a:solidFill>
                    <a:srgbClr val="000000"/>
                  </a:solidFill>
                  <a:latin typeface="Arial" charset="0"/>
                </a:rPr>
                <a:t>authorized(authorizationCode) [contractSigned]</a:t>
              </a:r>
            </a:p>
            <a:p>
              <a:pPr algn="l" eaLnBrk="1" hangingPunct="1"/>
              <a:r>
                <a:rPr lang="en-GB" sz="1100" b="0">
                  <a:solidFill>
                    <a:srgbClr val="000000"/>
                  </a:solidFill>
                  <a:latin typeface="Arial" charset="0"/>
                </a:rPr>
                <a:t>/</a:t>
              </a:r>
              <a:r>
                <a:rPr lang="en-GB" sz="1200" b="0">
                  <a:solidFill>
                    <a:srgbClr val="000000"/>
                  </a:solidFill>
                  <a:latin typeface="Arial" charset="0"/>
                </a:rPr>
                <a:t>setCampaignActive</a:t>
              </a:r>
              <a:endParaRPr lang="en-GB" sz="1200" b="0">
                <a:latin typeface="Times New Roman" pitchFamily="18" charset="0"/>
              </a:endParaRPr>
            </a:p>
          </p:txBody>
        </p:sp>
        <p:sp>
          <p:nvSpPr>
            <p:cNvPr id="283695" name="Rectangle 47"/>
            <p:cNvSpPr>
              <a:spLocks noChangeArrowheads="1"/>
            </p:cNvSpPr>
            <p:nvPr/>
          </p:nvSpPr>
          <p:spPr bwMode="auto">
            <a:xfrm>
              <a:off x="2744" y="2116"/>
              <a:ext cx="899" cy="140"/>
            </a:xfrm>
            <a:prstGeom prst="rect">
              <a:avLst/>
            </a:prstGeom>
            <a:noFill/>
            <a:ln w="9525">
              <a:noFill/>
              <a:miter lim="800000"/>
              <a:headEnd/>
              <a:tailEnd/>
            </a:ln>
          </p:spPr>
          <p:txBody>
            <a:bodyPr/>
            <a:lstStyle/>
            <a:p>
              <a:endParaRPr lang="en-GB"/>
            </a:p>
          </p:txBody>
        </p:sp>
        <p:sp>
          <p:nvSpPr>
            <p:cNvPr id="283696" name="Rectangle 48"/>
            <p:cNvSpPr>
              <a:spLocks noChangeArrowheads="1"/>
            </p:cNvSpPr>
            <p:nvPr/>
          </p:nvSpPr>
          <p:spPr bwMode="auto">
            <a:xfrm>
              <a:off x="3389" y="1407"/>
              <a:ext cx="1261" cy="345"/>
            </a:xfrm>
            <a:prstGeom prst="rect">
              <a:avLst/>
            </a:prstGeom>
            <a:noFill/>
            <a:ln w="9525">
              <a:noFill/>
              <a:miter lim="800000"/>
              <a:headEnd/>
              <a:tailEnd/>
            </a:ln>
          </p:spPr>
          <p:txBody>
            <a:bodyPr lIns="0" tIns="0" rIns="0" bIns="0">
              <a:spAutoFit/>
            </a:bodyPr>
            <a:lstStyle/>
            <a:p>
              <a:pPr eaLnBrk="1" hangingPunct="1"/>
              <a:r>
                <a:rPr lang="en-GB" sz="1200" b="0" i="1">
                  <a:solidFill>
                    <a:srgbClr val="000000"/>
                  </a:solidFill>
                  <a:latin typeface="Times New Roman" pitchFamily="18" charset="0"/>
                </a:rPr>
                <a:t>This trigger must correspond to an operation in the </a:t>
              </a:r>
              <a:r>
                <a:rPr lang="en-GB" sz="1200" b="0">
                  <a:solidFill>
                    <a:srgbClr val="000000"/>
                  </a:solidFill>
                  <a:latin typeface="Courier New" pitchFamily="49" charset="0"/>
                </a:rPr>
                <a:t>Campaign</a:t>
              </a:r>
              <a:r>
                <a:rPr lang="en-GB" sz="1200" b="0" i="1">
                  <a:solidFill>
                    <a:srgbClr val="000000"/>
                  </a:solidFill>
                  <a:latin typeface="Times New Roman" pitchFamily="18" charset="0"/>
                </a:rPr>
                <a:t> class </a:t>
              </a:r>
              <a:endParaRPr lang="en-GB" sz="2400" b="0">
                <a:latin typeface="Times New Roman" pitchFamily="18" charset="0"/>
              </a:endParaRPr>
            </a:p>
          </p:txBody>
        </p:sp>
        <p:sp>
          <p:nvSpPr>
            <p:cNvPr id="283697" name="Freeform 49"/>
            <p:cNvSpPr>
              <a:spLocks/>
            </p:cNvSpPr>
            <p:nvPr/>
          </p:nvSpPr>
          <p:spPr bwMode="auto">
            <a:xfrm>
              <a:off x="3283" y="1681"/>
              <a:ext cx="24" cy="23"/>
            </a:xfrm>
            <a:custGeom>
              <a:avLst/>
              <a:gdLst/>
              <a:ahLst/>
              <a:cxnLst>
                <a:cxn ang="0">
                  <a:pos x="24" y="8"/>
                </a:cxn>
                <a:cxn ang="0">
                  <a:pos x="24" y="0"/>
                </a:cxn>
                <a:cxn ang="0">
                  <a:pos x="24" y="0"/>
                </a:cxn>
                <a:cxn ang="0">
                  <a:pos x="0" y="15"/>
                </a:cxn>
                <a:cxn ang="0">
                  <a:pos x="0" y="23"/>
                </a:cxn>
                <a:cxn ang="0">
                  <a:pos x="0" y="23"/>
                </a:cxn>
                <a:cxn ang="0">
                  <a:pos x="24" y="8"/>
                </a:cxn>
              </a:cxnLst>
              <a:rect l="0" t="0" r="r" b="b"/>
              <a:pathLst>
                <a:path w="24" h="23">
                  <a:moveTo>
                    <a:pt x="24" y="8"/>
                  </a:moveTo>
                  <a:lnTo>
                    <a:pt x="24" y="0"/>
                  </a:lnTo>
                  <a:lnTo>
                    <a:pt x="24" y="0"/>
                  </a:lnTo>
                  <a:lnTo>
                    <a:pt x="0" y="15"/>
                  </a:lnTo>
                  <a:lnTo>
                    <a:pt x="0" y="23"/>
                  </a:lnTo>
                  <a:lnTo>
                    <a:pt x="0" y="23"/>
                  </a:lnTo>
                  <a:lnTo>
                    <a:pt x="24" y="8"/>
                  </a:lnTo>
                  <a:close/>
                </a:path>
              </a:pathLst>
            </a:custGeom>
            <a:solidFill>
              <a:srgbClr val="000000"/>
            </a:solidFill>
            <a:ln w="9525">
              <a:noFill/>
              <a:round/>
              <a:headEnd/>
              <a:tailEnd/>
            </a:ln>
          </p:spPr>
          <p:txBody>
            <a:bodyPr/>
            <a:lstStyle/>
            <a:p>
              <a:endParaRPr lang="en-GB"/>
            </a:p>
          </p:txBody>
        </p:sp>
        <p:sp>
          <p:nvSpPr>
            <p:cNvPr id="283698" name="Freeform 50"/>
            <p:cNvSpPr>
              <a:spLocks/>
            </p:cNvSpPr>
            <p:nvPr/>
          </p:nvSpPr>
          <p:spPr bwMode="auto">
            <a:xfrm>
              <a:off x="3244" y="1712"/>
              <a:ext cx="32" cy="31"/>
            </a:xfrm>
            <a:custGeom>
              <a:avLst/>
              <a:gdLst/>
              <a:ahLst/>
              <a:cxnLst>
                <a:cxn ang="0">
                  <a:pos x="24" y="8"/>
                </a:cxn>
                <a:cxn ang="0">
                  <a:pos x="32" y="8"/>
                </a:cxn>
                <a:cxn ang="0">
                  <a:pos x="24" y="0"/>
                </a:cxn>
                <a:cxn ang="0">
                  <a:pos x="0" y="23"/>
                </a:cxn>
                <a:cxn ang="0">
                  <a:pos x="0" y="31"/>
                </a:cxn>
                <a:cxn ang="0">
                  <a:pos x="0" y="31"/>
                </a:cxn>
                <a:cxn ang="0">
                  <a:pos x="24" y="8"/>
                </a:cxn>
              </a:cxnLst>
              <a:rect l="0" t="0" r="r" b="b"/>
              <a:pathLst>
                <a:path w="32" h="31">
                  <a:moveTo>
                    <a:pt x="24" y="8"/>
                  </a:moveTo>
                  <a:lnTo>
                    <a:pt x="32" y="8"/>
                  </a:lnTo>
                  <a:lnTo>
                    <a:pt x="24" y="0"/>
                  </a:lnTo>
                  <a:lnTo>
                    <a:pt x="0" y="23"/>
                  </a:lnTo>
                  <a:lnTo>
                    <a:pt x="0" y="31"/>
                  </a:lnTo>
                  <a:lnTo>
                    <a:pt x="0" y="31"/>
                  </a:lnTo>
                  <a:lnTo>
                    <a:pt x="24" y="8"/>
                  </a:lnTo>
                  <a:close/>
                </a:path>
              </a:pathLst>
            </a:custGeom>
            <a:solidFill>
              <a:srgbClr val="000000"/>
            </a:solidFill>
            <a:ln w="9525">
              <a:noFill/>
              <a:round/>
              <a:headEnd/>
              <a:tailEnd/>
            </a:ln>
          </p:spPr>
          <p:txBody>
            <a:bodyPr/>
            <a:lstStyle/>
            <a:p>
              <a:endParaRPr lang="en-GB"/>
            </a:p>
          </p:txBody>
        </p:sp>
        <p:sp>
          <p:nvSpPr>
            <p:cNvPr id="283699" name="Freeform 51"/>
            <p:cNvSpPr>
              <a:spLocks/>
            </p:cNvSpPr>
            <p:nvPr/>
          </p:nvSpPr>
          <p:spPr bwMode="auto">
            <a:xfrm>
              <a:off x="3205" y="1751"/>
              <a:ext cx="31" cy="31"/>
            </a:xfrm>
            <a:custGeom>
              <a:avLst/>
              <a:gdLst/>
              <a:ahLst/>
              <a:cxnLst>
                <a:cxn ang="0">
                  <a:pos x="24" y="7"/>
                </a:cxn>
                <a:cxn ang="0">
                  <a:pos x="31" y="7"/>
                </a:cxn>
                <a:cxn ang="0">
                  <a:pos x="24" y="0"/>
                </a:cxn>
                <a:cxn ang="0">
                  <a:pos x="0" y="23"/>
                </a:cxn>
                <a:cxn ang="0">
                  <a:pos x="0" y="31"/>
                </a:cxn>
                <a:cxn ang="0">
                  <a:pos x="0" y="31"/>
                </a:cxn>
                <a:cxn ang="0">
                  <a:pos x="24" y="7"/>
                </a:cxn>
              </a:cxnLst>
              <a:rect l="0" t="0" r="r" b="b"/>
              <a:pathLst>
                <a:path w="31" h="31">
                  <a:moveTo>
                    <a:pt x="24" y="7"/>
                  </a:moveTo>
                  <a:lnTo>
                    <a:pt x="31" y="7"/>
                  </a:lnTo>
                  <a:lnTo>
                    <a:pt x="24" y="0"/>
                  </a:lnTo>
                  <a:lnTo>
                    <a:pt x="0" y="23"/>
                  </a:lnTo>
                  <a:lnTo>
                    <a:pt x="0" y="31"/>
                  </a:lnTo>
                  <a:lnTo>
                    <a:pt x="0" y="31"/>
                  </a:lnTo>
                  <a:lnTo>
                    <a:pt x="24" y="7"/>
                  </a:lnTo>
                  <a:close/>
                </a:path>
              </a:pathLst>
            </a:custGeom>
            <a:solidFill>
              <a:srgbClr val="000000"/>
            </a:solidFill>
            <a:ln w="9525">
              <a:noFill/>
              <a:round/>
              <a:headEnd/>
              <a:tailEnd/>
            </a:ln>
          </p:spPr>
          <p:txBody>
            <a:bodyPr/>
            <a:lstStyle/>
            <a:p>
              <a:endParaRPr lang="en-GB"/>
            </a:p>
          </p:txBody>
        </p:sp>
        <p:sp>
          <p:nvSpPr>
            <p:cNvPr id="283700" name="Freeform 52"/>
            <p:cNvSpPr>
              <a:spLocks/>
            </p:cNvSpPr>
            <p:nvPr/>
          </p:nvSpPr>
          <p:spPr bwMode="auto">
            <a:xfrm>
              <a:off x="3166" y="1790"/>
              <a:ext cx="31" cy="31"/>
            </a:xfrm>
            <a:custGeom>
              <a:avLst/>
              <a:gdLst/>
              <a:ahLst/>
              <a:cxnLst>
                <a:cxn ang="0">
                  <a:pos x="24" y="7"/>
                </a:cxn>
                <a:cxn ang="0">
                  <a:pos x="31" y="7"/>
                </a:cxn>
                <a:cxn ang="0">
                  <a:pos x="24" y="0"/>
                </a:cxn>
                <a:cxn ang="0">
                  <a:pos x="0" y="23"/>
                </a:cxn>
                <a:cxn ang="0">
                  <a:pos x="0" y="31"/>
                </a:cxn>
                <a:cxn ang="0">
                  <a:pos x="0" y="31"/>
                </a:cxn>
                <a:cxn ang="0">
                  <a:pos x="24" y="7"/>
                </a:cxn>
              </a:cxnLst>
              <a:rect l="0" t="0" r="r" b="b"/>
              <a:pathLst>
                <a:path w="31" h="31">
                  <a:moveTo>
                    <a:pt x="24" y="7"/>
                  </a:moveTo>
                  <a:lnTo>
                    <a:pt x="31" y="7"/>
                  </a:lnTo>
                  <a:lnTo>
                    <a:pt x="24" y="0"/>
                  </a:lnTo>
                  <a:lnTo>
                    <a:pt x="0" y="23"/>
                  </a:lnTo>
                  <a:lnTo>
                    <a:pt x="0" y="31"/>
                  </a:lnTo>
                  <a:lnTo>
                    <a:pt x="0" y="31"/>
                  </a:lnTo>
                  <a:lnTo>
                    <a:pt x="24" y="7"/>
                  </a:lnTo>
                  <a:close/>
                </a:path>
              </a:pathLst>
            </a:custGeom>
            <a:solidFill>
              <a:srgbClr val="000000"/>
            </a:solidFill>
            <a:ln w="9525">
              <a:noFill/>
              <a:round/>
              <a:headEnd/>
              <a:tailEnd/>
            </a:ln>
          </p:spPr>
          <p:txBody>
            <a:bodyPr/>
            <a:lstStyle/>
            <a:p>
              <a:endParaRPr lang="en-GB"/>
            </a:p>
          </p:txBody>
        </p:sp>
        <p:sp>
          <p:nvSpPr>
            <p:cNvPr id="283701" name="Freeform 53"/>
            <p:cNvSpPr>
              <a:spLocks/>
            </p:cNvSpPr>
            <p:nvPr/>
          </p:nvSpPr>
          <p:spPr bwMode="auto">
            <a:xfrm>
              <a:off x="3127" y="1828"/>
              <a:ext cx="31" cy="31"/>
            </a:xfrm>
            <a:custGeom>
              <a:avLst/>
              <a:gdLst/>
              <a:ahLst/>
              <a:cxnLst>
                <a:cxn ang="0">
                  <a:pos x="24" y="8"/>
                </a:cxn>
                <a:cxn ang="0">
                  <a:pos x="31" y="8"/>
                </a:cxn>
                <a:cxn ang="0">
                  <a:pos x="24" y="0"/>
                </a:cxn>
                <a:cxn ang="0">
                  <a:pos x="0" y="24"/>
                </a:cxn>
                <a:cxn ang="0">
                  <a:pos x="0" y="31"/>
                </a:cxn>
                <a:cxn ang="0">
                  <a:pos x="0" y="31"/>
                </a:cxn>
                <a:cxn ang="0">
                  <a:pos x="24" y="8"/>
                </a:cxn>
              </a:cxnLst>
              <a:rect l="0" t="0" r="r" b="b"/>
              <a:pathLst>
                <a:path w="31" h="31">
                  <a:moveTo>
                    <a:pt x="24" y="8"/>
                  </a:moveTo>
                  <a:lnTo>
                    <a:pt x="31" y="8"/>
                  </a:lnTo>
                  <a:lnTo>
                    <a:pt x="24" y="0"/>
                  </a:lnTo>
                  <a:lnTo>
                    <a:pt x="0" y="24"/>
                  </a:lnTo>
                  <a:lnTo>
                    <a:pt x="0" y="31"/>
                  </a:lnTo>
                  <a:lnTo>
                    <a:pt x="0" y="31"/>
                  </a:lnTo>
                  <a:lnTo>
                    <a:pt x="24" y="8"/>
                  </a:lnTo>
                  <a:close/>
                </a:path>
              </a:pathLst>
            </a:custGeom>
            <a:solidFill>
              <a:srgbClr val="000000"/>
            </a:solidFill>
            <a:ln w="9525">
              <a:noFill/>
              <a:round/>
              <a:headEnd/>
              <a:tailEnd/>
            </a:ln>
          </p:spPr>
          <p:txBody>
            <a:bodyPr/>
            <a:lstStyle/>
            <a:p>
              <a:endParaRPr lang="en-GB"/>
            </a:p>
          </p:txBody>
        </p:sp>
        <p:sp>
          <p:nvSpPr>
            <p:cNvPr id="283702" name="Freeform 54"/>
            <p:cNvSpPr>
              <a:spLocks/>
            </p:cNvSpPr>
            <p:nvPr/>
          </p:nvSpPr>
          <p:spPr bwMode="auto">
            <a:xfrm>
              <a:off x="3088" y="1867"/>
              <a:ext cx="31" cy="31"/>
            </a:xfrm>
            <a:custGeom>
              <a:avLst/>
              <a:gdLst/>
              <a:ahLst/>
              <a:cxnLst>
                <a:cxn ang="0">
                  <a:pos x="23" y="8"/>
                </a:cxn>
                <a:cxn ang="0">
                  <a:pos x="31" y="8"/>
                </a:cxn>
                <a:cxn ang="0">
                  <a:pos x="23" y="0"/>
                </a:cxn>
                <a:cxn ang="0">
                  <a:pos x="0" y="24"/>
                </a:cxn>
                <a:cxn ang="0">
                  <a:pos x="0" y="31"/>
                </a:cxn>
                <a:cxn ang="0">
                  <a:pos x="0" y="31"/>
                </a:cxn>
                <a:cxn ang="0">
                  <a:pos x="23" y="8"/>
                </a:cxn>
              </a:cxnLst>
              <a:rect l="0" t="0" r="r" b="b"/>
              <a:pathLst>
                <a:path w="31" h="31">
                  <a:moveTo>
                    <a:pt x="23" y="8"/>
                  </a:moveTo>
                  <a:lnTo>
                    <a:pt x="31" y="8"/>
                  </a:lnTo>
                  <a:lnTo>
                    <a:pt x="23" y="0"/>
                  </a:lnTo>
                  <a:lnTo>
                    <a:pt x="0" y="24"/>
                  </a:lnTo>
                  <a:lnTo>
                    <a:pt x="0" y="31"/>
                  </a:lnTo>
                  <a:lnTo>
                    <a:pt x="0" y="31"/>
                  </a:lnTo>
                  <a:lnTo>
                    <a:pt x="23" y="8"/>
                  </a:lnTo>
                  <a:close/>
                </a:path>
              </a:pathLst>
            </a:custGeom>
            <a:solidFill>
              <a:srgbClr val="000000"/>
            </a:solidFill>
            <a:ln w="9525">
              <a:noFill/>
              <a:round/>
              <a:headEnd/>
              <a:tailEnd/>
            </a:ln>
          </p:spPr>
          <p:txBody>
            <a:bodyPr/>
            <a:lstStyle/>
            <a:p>
              <a:endParaRPr lang="en-GB"/>
            </a:p>
          </p:txBody>
        </p:sp>
        <p:sp>
          <p:nvSpPr>
            <p:cNvPr id="283703" name="Freeform 55"/>
            <p:cNvSpPr>
              <a:spLocks/>
            </p:cNvSpPr>
            <p:nvPr/>
          </p:nvSpPr>
          <p:spPr bwMode="auto">
            <a:xfrm>
              <a:off x="3049" y="1906"/>
              <a:ext cx="31" cy="31"/>
            </a:xfrm>
            <a:custGeom>
              <a:avLst/>
              <a:gdLst/>
              <a:ahLst/>
              <a:cxnLst>
                <a:cxn ang="0">
                  <a:pos x="23" y="8"/>
                </a:cxn>
                <a:cxn ang="0">
                  <a:pos x="31" y="8"/>
                </a:cxn>
                <a:cxn ang="0">
                  <a:pos x="23" y="0"/>
                </a:cxn>
                <a:cxn ang="0">
                  <a:pos x="0" y="23"/>
                </a:cxn>
                <a:cxn ang="0">
                  <a:pos x="0" y="31"/>
                </a:cxn>
                <a:cxn ang="0">
                  <a:pos x="0" y="31"/>
                </a:cxn>
                <a:cxn ang="0">
                  <a:pos x="23" y="8"/>
                </a:cxn>
              </a:cxnLst>
              <a:rect l="0" t="0" r="r" b="b"/>
              <a:pathLst>
                <a:path w="31" h="31">
                  <a:moveTo>
                    <a:pt x="23" y="8"/>
                  </a:moveTo>
                  <a:lnTo>
                    <a:pt x="31" y="8"/>
                  </a:lnTo>
                  <a:lnTo>
                    <a:pt x="23" y="0"/>
                  </a:lnTo>
                  <a:lnTo>
                    <a:pt x="0" y="23"/>
                  </a:lnTo>
                  <a:lnTo>
                    <a:pt x="0" y="31"/>
                  </a:lnTo>
                  <a:lnTo>
                    <a:pt x="0" y="31"/>
                  </a:lnTo>
                  <a:lnTo>
                    <a:pt x="23" y="8"/>
                  </a:lnTo>
                  <a:close/>
                </a:path>
              </a:pathLst>
            </a:custGeom>
            <a:solidFill>
              <a:srgbClr val="000000"/>
            </a:solidFill>
            <a:ln w="9525">
              <a:noFill/>
              <a:round/>
              <a:headEnd/>
              <a:tailEnd/>
            </a:ln>
          </p:spPr>
          <p:txBody>
            <a:bodyPr/>
            <a:lstStyle/>
            <a:p>
              <a:endParaRPr lang="en-GB"/>
            </a:p>
          </p:txBody>
        </p:sp>
        <p:sp>
          <p:nvSpPr>
            <p:cNvPr id="283704" name="Freeform 56"/>
            <p:cNvSpPr>
              <a:spLocks/>
            </p:cNvSpPr>
            <p:nvPr/>
          </p:nvSpPr>
          <p:spPr bwMode="auto">
            <a:xfrm>
              <a:off x="3018" y="1945"/>
              <a:ext cx="23" cy="31"/>
            </a:xfrm>
            <a:custGeom>
              <a:avLst/>
              <a:gdLst/>
              <a:ahLst/>
              <a:cxnLst>
                <a:cxn ang="0">
                  <a:pos x="15" y="8"/>
                </a:cxn>
                <a:cxn ang="0">
                  <a:pos x="23" y="8"/>
                </a:cxn>
                <a:cxn ang="0">
                  <a:pos x="15" y="0"/>
                </a:cxn>
                <a:cxn ang="0">
                  <a:pos x="0" y="23"/>
                </a:cxn>
                <a:cxn ang="0">
                  <a:pos x="0" y="23"/>
                </a:cxn>
                <a:cxn ang="0">
                  <a:pos x="0" y="31"/>
                </a:cxn>
                <a:cxn ang="0">
                  <a:pos x="15" y="8"/>
                </a:cxn>
              </a:cxnLst>
              <a:rect l="0" t="0" r="r" b="b"/>
              <a:pathLst>
                <a:path w="23" h="31">
                  <a:moveTo>
                    <a:pt x="15" y="8"/>
                  </a:moveTo>
                  <a:lnTo>
                    <a:pt x="23" y="8"/>
                  </a:lnTo>
                  <a:lnTo>
                    <a:pt x="15" y="0"/>
                  </a:lnTo>
                  <a:lnTo>
                    <a:pt x="0" y="23"/>
                  </a:lnTo>
                  <a:lnTo>
                    <a:pt x="0" y="23"/>
                  </a:lnTo>
                  <a:lnTo>
                    <a:pt x="0" y="31"/>
                  </a:lnTo>
                  <a:lnTo>
                    <a:pt x="15" y="8"/>
                  </a:lnTo>
                  <a:close/>
                </a:path>
              </a:pathLst>
            </a:custGeom>
            <a:solidFill>
              <a:srgbClr val="000000"/>
            </a:solidFill>
            <a:ln w="9525">
              <a:noFill/>
              <a:round/>
              <a:headEnd/>
              <a:tailEnd/>
            </a:ln>
          </p:spPr>
          <p:txBody>
            <a:bodyPr/>
            <a:lstStyle/>
            <a:p>
              <a:endParaRPr lang="en-GB"/>
            </a:p>
          </p:txBody>
        </p:sp>
        <p:sp>
          <p:nvSpPr>
            <p:cNvPr id="283705" name="Freeform 57"/>
            <p:cNvSpPr>
              <a:spLocks/>
            </p:cNvSpPr>
            <p:nvPr/>
          </p:nvSpPr>
          <p:spPr bwMode="auto">
            <a:xfrm>
              <a:off x="2994" y="1906"/>
              <a:ext cx="86" cy="86"/>
            </a:xfrm>
            <a:custGeom>
              <a:avLst/>
              <a:gdLst/>
              <a:ahLst/>
              <a:cxnLst>
                <a:cxn ang="0">
                  <a:pos x="24" y="0"/>
                </a:cxn>
                <a:cxn ang="0">
                  <a:pos x="0" y="86"/>
                </a:cxn>
                <a:cxn ang="0">
                  <a:pos x="86" y="54"/>
                </a:cxn>
                <a:cxn ang="0">
                  <a:pos x="39" y="47"/>
                </a:cxn>
                <a:cxn ang="0">
                  <a:pos x="24" y="0"/>
                </a:cxn>
              </a:cxnLst>
              <a:rect l="0" t="0" r="r" b="b"/>
              <a:pathLst>
                <a:path w="86" h="86">
                  <a:moveTo>
                    <a:pt x="24" y="0"/>
                  </a:moveTo>
                  <a:lnTo>
                    <a:pt x="0" y="86"/>
                  </a:lnTo>
                  <a:lnTo>
                    <a:pt x="86" y="54"/>
                  </a:lnTo>
                  <a:lnTo>
                    <a:pt x="39" y="47"/>
                  </a:lnTo>
                  <a:lnTo>
                    <a:pt x="24" y="0"/>
                  </a:lnTo>
                  <a:close/>
                </a:path>
              </a:pathLst>
            </a:custGeom>
            <a:solidFill>
              <a:srgbClr val="000000"/>
            </a:solidFill>
            <a:ln w="9525">
              <a:noFill/>
              <a:round/>
              <a:headEnd/>
              <a:tailEnd/>
            </a:ln>
          </p:spPr>
          <p:txBody>
            <a:bodyPr/>
            <a:lstStyle/>
            <a:p>
              <a:endParaRPr lang="en-GB"/>
            </a:p>
          </p:txBody>
        </p:sp>
        <p:sp>
          <p:nvSpPr>
            <p:cNvPr id="283706" name="Line 58"/>
            <p:cNvSpPr>
              <a:spLocks noChangeShapeType="1"/>
            </p:cNvSpPr>
            <p:nvPr/>
          </p:nvSpPr>
          <p:spPr bwMode="auto">
            <a:xfrm>
              <a:off x="2504" y="1872"/>
              <a:ext cx="0" cy="456"/>
            </a:xfrm>
            <a:prstGeom prst="line">
              <a:avLst/>
            </a:prstGeom>
            <a:noFill/>
            <a:ln w="9525">
              <a:solidFill>
                <a:schemeClr val="tx1"/>
              </a:solidFill>
              <a:round/>
              <a:headEnd/>
              <a:tailEnd type="arrow" w="lg" len="lg"/>
            </a:ln>
            <a:effectLst/>
          </p:spPr>
          <p:txBody>
            <a:bodyPr/>
            <a:lstStyle/>
            <a:p>
              <a:endParaRPr lang="en-GB"/>
            </a:p>
          </p:txBody>
        </p:sp>
      </p:grpSp>
      <p:sp>
        <p:nvSpPr>
          <p:cNvPr id="283710" name="Freeform 62"/>
          <p:cNvSpPr>
            <a:spLocks/>
          </p:cNvSpPr>
          <p:nvPr/>
        </p:nvSpPr>
        <p:spPr bwMode="auto">
          <a:xfrm>
            <a:off x="4049713" y="2235200"/>
            <a:ext cx="2443162" cy="1089025"/>
          </a:xfrm>
          <a:custGeom>
            <a:avLst/>
            <a:gdLst/>
            <a:ahLst/>
            <a:cxnLst>
              <a:cxn ang="0">
                <a:pos x="658" y="677"/>
              </a:cxn>
              <a:cxn ang="0">
                <a:pos x="1198" y="640"/>
              </a:cxn>
              <a:cxn ang="0">
                <a:pos x="1353" y="603"/>
              </a:cxn>
              <a:cxn ang="0">
                <a:pos x="1380" y="585"/>
              </a:cxn>
              <a:cxn ang="0">
                <a:pos x="1417" y="576"/>
              </a:cxn>
              <a:cxn ang="0">
                <a:pos x="1454" y="530"/>
              </a:cxn>
              <a:cxn ang="0">
                <a:pos x="1508" y="494"/>
              </a:cxn>
              <a:cxn ang="0">
                <a:pos x="1454" y="229"/>
              </a:cxn>
              <a:cxn ang="0">
                <a:pos x="1280" y="119"/>
              </a:cxn>
              <a:cxn ang="0">
                <a:pos x="1198" y="82"/>
              </a:cxn>
              <a:cxn ang="0">
                <a:pos x="887" y="0"/>
              </a:cxn>
              <a:cxn ang="0">
                <a:pos x="283" y="9"/>
              </a:cxn>
              <a:cxn ang="0">
                <a:pos x="82" y="146"/>
              </a:cxn>
              <a:cxn ang="0">
                <a:pos x="27" y="219"/>
              </a:cxn>
              <a:cxn ang="0">
                <a:pos x="18" y="256"/>
              </a:cxn>
              <a:cxn ang="0">
                <a:pos x="0" y="311"/>
              </a:cxn>
              <a:cxn ang="0">
                <a:pos x="119" y="594"/>
              </a:cxn>
              <a:cxn ang="0">
                <a:pos x="548" y="649"/>
              </a:cxn>
              <a:cxn ang="0">
                <a:pos x="667" y="686"/>
              </a:cxn>
              <a:cxn ang="0">
                <a:pos x="658" y="677"/>
              </a:cxn>
            </a:cxnLst>
            <a:rect l="0" t="0" r="r" b="b"/>
            <a:pathLst>
              <a:path w="1539" h="686">
                <a:moveTo>
                  <a:pt x="658" y="677"/>
                </a:moveTo>
                <a:cubicBezTo>
                  <a:pt x="857" y="671"/>
                  <a:pt x="1011" y="663"/>
                  <a:pt x="1198" y="640"/>
                </a:cubicBezTo>
                <a:cubicBezTo>
                  <a:pt x="1248" y="623"/>
                  <a:pt x="1301" y="614"/>
                  <a:pt x="1353" y="603"/>
                </a:cubicBezTo>
                <a:cubicBezTo>
                  <a:pt x="1362" y="597"/>
                  <a:pt x="1370" y="589"/>
                  <a:pt x="1380" y="585"/>
                </a:cubicBezTo>
                <a:cubicBezTo>
                  <a:pt x="1392" y="580"/>
                  <a:pt x="1406" y="583"/>
                  <a:pt x="1417" y="576"/>
                </a:cubicBezTo>
                <a:cubicBezTo>
                  <a:pt x="1433" y="565"/>
                  <a:pt x="1438" y="542"/>
                  <a:pt x="1454" y="530"/>
                </a:cubicBezTo>
                <a:cubicBezTo>
                  <a:pt x="1471" y="517"/>
                  <a:pt x="1508" y="494"/>
                  <a:pt x="1508" y="494"/>
                </a:cubicBezTo>
                <a:cubicBezTo>
                  <a:pt x="1503" y="381"/>
                  <a:pt x="1539" y="295"/>
                  <a:pt x="1454" y="229"/>
                </a:cubicBezTo>
                <a:cubicBezTo>
                  <a:pt x="1402" y="188"/>
                  <a:pt x="1339" y="148"/>
                  <a:pt x="1280" y="119"/>
                </a:cubicBezTo>
                <a:cubicBezTo>
                  <a:pt x="1253" y="106"/>
                  <a:pt x="1198" y="82"/>
                  <a:pt x="1198" y="82"/>
                </a:cubicBezTo>
                <a:cubicBezTo>
                  <a:pt x="1134" y="22"/>
                  <a:pt x="968" y="13"/>
                  <a:pt x="887" y="0"/>
                </a:cubicBezTo>
                <a:cubicBezTo>
                  <a:pt x="686" y="3"/>
                  <a:pt x="484" y="1"/>
                  <a:pt x="283" y="9"/>
                </a:cubicBezTo>
                <a:cubicBezTo>
                  <a:pt x="177" y="13"/>
                  <a:pt x="143" y="81"/>
                  <a:pt x="82" y="146"/>
                </a:cubicBezTo>
                <a:cubicBezTo>
                  <a:pt x="61" y="168"/>
                  <a:pt x="27" y="219"/>
                  <a:pt x="27" y="219"/>
                </a:cubicBezTo>
                <a:cubicBezTo>
                  <a:pt x="24" y="231"/>
                  <a:pt x="22" y="244"/>
                  <a:pt x="18" y="256"/>
                </a:cubicBezTo>
                <a:cubicBezTo>
                  <a:pt x="13" y="275"/>
                  <a:pt x="0" y="311"/>
                  <a:pt x="0" y="311"/>
                </a:cubicBezTo>
                <a:cubicBezTo>
                  <a:pt x="7" y="404"/>
                  <a:pt x="7" y="558"/>
                  <a:pt x="119" y="594"/>
                </a:cubicBezTo>
                <a:cubicBezTo>
                  <a:pt x="202" y="682"/>
                  <a:pt x="529" y="648"/>
                  <a:pt x="548" y="649"/>
                </a:cubicBezTo>
                <a:cubicBezTo>
                  <a:pt x="576" y="658"/>
                  <a:pt x="633" y="686"/>
                  <a:pt x="667" y="686"/>
                </a:cubicBezTo>
                <a:cubicBezTo>
                  <a:pt x="671" y="686"/>
                  <a:pt x="661" y="680"/>
                  <a:pt x="658" y="677"/>
                </a:cubicBezTo>
                <a:close/>
              </a:path>
            </a:pathLst>
          </a:custGeom>
          <a:noFill/>
          <a:ln w="25400" cap="flat" cmpd="sng">
            <a:solidFill>
              <a:srgbClr val="FF0000"/>
            </a:solidFill>
            <a:prstDash val="solid"/>
            <a:round/>
            <a:headEnd type="none" w="med" len="med"/>
            <a:tailEnd type="none"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17" name="Slide Number Placeholder 5"/>
          <p:cNvSpPr>
            <a:spLocks noGrp="1"/>
          </p:cNvSpPr>
          <p:nvPr>
            <p:ph type="sldNum" sz="quarter" idx="4294967295"/>
          </p:nvPr>
        </p:nvSpPr>
        <p:spPr>
          <a:xfrm>
            <a:off x="6553200" y="6248400"/>
            <a:ext cx="1905000" cy="457200"/>
          </a:xfrm>
          <a:prstGeom prst="rect">
            <a:avLst/>
          </a:prstGeom>
        </p:spPr>
        <p:txBody>
          <a:bodyPr/>
          <a:lstStyle/>
          <a:p>
            <a:fld id="{035BF179-DE0A-49FC-BF2F-A8C609DF5B77}" type="slidenum">
              <a:rPr lang="en-GB"/>
              <a:pPr/>
              <a:t>8</a:t>
            </a:fld>
            <a:endParaRPr lang="en-GB"/>
          </a:p>
        </p:txBody>
      </p:sp>
      <p:sp>
        <p:nvSpPr>
          <p:cNvPr id="286722" name="Rectangle 2"/>
          <p:cNvSpPr>
            <a:spLocks noGrp="1" noChangeArrowheads="1"/>
          </p:cNvSpPr>
          <p:nvPr>
            <p:ph type="title"/>
          </p:nvPr>
        </p:nvSpPr>
        <p:spPr/>
        <p:txBody>
          <a:bodyPr/>
          <a:lstStyle/>
          <a:p>
            <a:r>
              <a:rPr lang="en-GB"/>
              <a:t>Internal A</a:t>
            </a:r>
            <a:r>
              <a:rPr lang="en-US"/>
              <a:t>ctivities </a:t>
            </a:r>
          </a:p>
        </p:txBody>
      </p:sp>
      <p:sp>
        <p:nvSpPr>
          <p:cNvPr id="286723" name="Rectangle 3"/>
          <p:cNvSpPr>
            <a:spLocks noGrp="1" noChangeArrowheads="1"/>
          </p:cNvSpPr>
          <p:nvPr>
            <p:ph type="body" idx="1"/>
          </p:nvPr>
        </p:nvSpPr>
        <p:spPr>
          <a:xfrm>
            <a:off x="685800" y="1792288"/>
            <a:ext cx="7975600" cy="4303712"/>
          </a:xfrm>
          <a:solidFill>
            <a:schemeClr val="bg1"/>
          </a:solidFill>
        </p:spPr>
        <p:txBody>
          <a:bodyPr/>
          <a:lstStyle/>
          <a:p>
            <a:endParaRPr lang="en-US" dirty="0"/>
          </a:p>
        </p:txBody>
      </p:sp>
      <p:grpSp>
        <p:nvGrpSpPr>
          <p:cNvPr id="2" name="Group 32"/>
          <p:cNvGrpSpPr>
            <a:grpSpLocks/>
          </p:cNvGrpSpPr>
          <p:nvPr/>
        </p:nvGrpSpPr>
        <p:grpSpPr bwMode="auto">
          <a:xfrm>
            <a:off x="1887538" y="2735263"/>
            <a:ext cx="4468812" cy="2760662"/>
            <a:chOff x="961" y="1001"/>
            <a:chExt cx="2815" cy="1739"/>
          </a:xfrm>
        </p:grpSpPr>
        <p:sp>
          <p:nvSpPr>
            <p:cNvPr id="286753" name="AutoShape 33"/>
            <p:cNvSpPr>
              <a:spLocks noChangeArrowheads="1"/>
            </p:cNvSpPr>
            <p:nvPr/>
          </p:nvSpPr>
          <p:spPr bwMode="auto">
            <a:xfrm>
              <a:off x="1265" y="1526"/>
              <a:ext cx="2032" cy="1214"/>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6754" name="Line 34"/>
            <p:cNvSpPr>
              <a:spLocks noChangeShapeType="1"/>
            </p:cNvSpPr>
            <p:nvPr/>
          </p:nvSpPr>
          <p:spPr bwMode="auto">
            <a:xfrm>
              <a:off x="1265" y="1844"/>
              <a:ext cx="2032" cy="0"/>
            </a:xfrm>
            <a:prstGeom prst="line">
              <a:avLst/>
            </a:prstGeom>
            <a:noFill/>
            <a:ln w="9525">
              <a:solidFill>
                <a:schemeClr val="tx1"/>
              </a:solidFill>
              <a:round/>
              <a:headEnd/>
              <a:tailEnd type="none" w="lg" len="lg"/>
            </a:ln>
            <a:effectLst/>
          </p:spPr>
          <p:txBody>
            <a:bodyPr/>
            <a:lstStyle/>
            <a:p>
              <a:endParaRPr lang="en-GB"/>
            </a:p>
          </p:txBody>
        </p:sp>
        <p:sp>
          <p:nvSpPr>
            <p:cNvPr id="286755" name="Text Box 35"/>
            <p:cNvSpPr txBox="1">
              <a:spLocks noChangeArrowheads="1"/>
            </p:cNvSpPr>
            <p:nvPr/>
          </p:nvSpPr>
          <p:spPr bwMode="auto">
            <a:xfrm>
              <a:off x="1951" y="1571"/>
              <a:ext cx="622"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State Name</a:t>
              </a:r>
            </a:p>
          </p:txBody>
        </p:sp>
        <p:sp>
          <p:nvSpPr>
            <p:cNvPr id="286756" name="Text Box 36"/>
            <p:cNvSpPr txBox="1">
              <a:spLocks noChangeArrowheads="1"/>
            </p:cNvSpPr>
            <p:nvPr/>
          </p:nvSpPr>
          <p:spPr bwMode="auto">
            <a:xfrm>
              <a:off x="1529" y="1987"/>
              <a:ext cx="1328" cy="403"/>
            </a:xfrm>
            <a:prstGeom prst="rect">
              <a:avLst/>
            </a:prstGeom>
            <a:noFill/>
            <a:ln w="9525">
              <a:noFill/>
              <a:miter lim="800000"/>
              <a:headEnd/>
              <a:tailEnd type="none" w="lg" len="lg"/>
            </a:ln>
            <a:effectLst/>
          </p:spPr>
          <p:txBody>
            <a:bodyPr>
              <a:spAutoFit/>
            </a:bodyPr>
            <a:lstStyle/>
            <a:p>
              <a:pPr algn="l" eaLnBrk="1" hangingPunct="1"/>
              <a:r>
                <a:rPr lang="en-GB" sz="1200" b="0">
                  <a:latin typeface="Arial" charset="0"/>
                </a:rPr>
                <a:t>entry /activity-expression</a:t>
              </a:r>
            </a:p>
            <a:p>
              <a:pPr algn="l" eaLnBrk="1" hangingPunct="1"/>
              <a:r>
                <a:rPr lang="en-GB" sz="1200" b="0">
                  <a:latin typeface="Arial" charset="0"/>
                </a:rPr>
                <a:t>exit /activity-expression</a:t>
              </a:r>
            </a:p>
            <a:p>
              <a:pPr algn="l" eaLnBrk="1" hangingPunct="1"/>
              <a:r>
                <a:rPr lang="en-GB" sz="1200" b="0">
                  <a:latin typeface="Arial" charset="0"/>
                </a:rPr>
                <a:t>do /activity</a:t>
              </a:r>
            </a:p>
          </p:txBody>
        </p:sp>
        <p:sp>
          <p:nvSpPr>
            <p:cNvPr id="286757" name="Text Box 37"/>
            <p:cNvSpPr txBox="1">
              <a:spLocks noChangeArrowheads="1"/>
            </p:cNvSpPr>
            <p:nvPr/>
          </p:nvSpPr>
          <p:spPr bwMode="auto">
            <a:xfrm>
              <a:off x="3136" y="1163"/>
              <a:ext cx="640" cy="288"/>
            </a:xfrm>
            <a:prstGeom prst="rect">
              <a:avLst/>
            </a:prstGeom>
            <a:noFill/>
            <a:ln w="9525">
              <a:noFill/>
              <a:miter lim="800000"/>
              <a:headEnd/>
              <a:tailEnd type="none" w="lg" len="lg"/>
            </a:ln>
            <a:effectLst/>
          </p:spPr>
          <p:txBody>
            <a:bodyPr>
              <a:spAutoFit/>
            </a:bodyPr>
            <a:lstStyle/>
            <a:p>
              <a:pPr eaLnBrk="1" hangingPunct="1"/>
              <a:r>
                <a:rPr lang="en-GB" sz="1200" b="0" i="1">
                  <a:latin typeface="Times New Roman" pitchFamily="18" charset="0"/>
                </a:rPr>
                <a:t>Name compartment</a:t>
              </a:r>
            </a:p>
          </p:txBody>
        </p:sp>
        <p:sp>
          <p:nvSpPr>
            <p:cNvPr id="286758" name="Text Box 38"/>
            <p:cNvSpPr txBox="1">
              <a:spLocks noChangeArrowheads="1"/>
            </p:cNvSpPr>
            <p:nvPr/>
          </p:nvSpPr>
          <p:spPr bwMode="auto">
            <a:xfrm>
              <a:off x="961" y="1001"/>
              <a:ext cx="640" cy="403"/>
            </a:xfrm>
            <a:prstGeom prst="rect">
              <a:avLst/>
            </a:prstGeom>
            <a:noFill/>
            <a:ln w="9525">
              <a:noFill/>
              <a:miter lim="800000"/>
              <a:headEnd/>
              <a:tailEnd type="none" w="lg" len="lg"/>
            </a:ln>
            <a:effectLst/>
          </p:spPr>
          <p:txBody>
            <a:bodyPr>
              <a:spAutoFit/>
            </a:bodyPr>
            <a:lstStyle/>
            <a:p>
              <a:pPr eaLnBrk="1" hangingPunct="1"/>
              <a:r>
                <a:rPr lang="en-GB" sz="1200" b="0" i="1">
                  <a:latin typeface="Times New Roman" pitchFamily="18" charset="0"/>
                </a:rPr>
                <a:t>Internal activities compartment</a:t>
              </a:r>
            </a:p>
          </p:txBody>
        </p:sp>
        <p:sp>
          <p:nvSpPr>
            <p:cNvPr id="286759" name="Line 39"/>
            <p:cNvSpPr>
              <a:spLocks noChangeShapeType="1"/>
            </p:cNvSpPr>
            <p:nvPr/>
          </p:nvSpPr>
          <p:spPr bwMode="auto">
            <a:xfrm>
              <a:off x="1265" y="1404"/>
              <a:ext cx="151" cy="797"/>
            </a:xfrm>
            <a:prstGeom prst="line">
              <a:avLst/>
            </a:prstGeom>
            <a:noFill/>
            <a:ln w="9525">
              <a:solidFill>
                <a:schemeClr val="tx1"/>
              </a:solidFill>
              <a:prstDash val="dash"/>
              <a:round/>
              <a:headEnd/>
              <a:tailEnd type="stealth" w="lg" len="lg"/>
            </a:ln>
            <a:effectLst/>
          </p:spPr>
          <p:txBody>
            <a:bodyPr/>
            <a:lstStyle/>
            <a:p>
              <a:endParaRPr lang="en-GB"/>
            </a:p>
          </p:txBody>
        </p:sp>
        <p:sp>
          <p:nvSpPr>
            <p:cNvPr id="286760" name="Line 40"/>
            <p:cNvSpPr>
              <a:spLocks noChangeShapeType="1"/>
            </p:cNvSpPr>
            <p:nvPr/>
          </p:nvSpPr>
          <p:spPr bwMode="auto">
            <a:xfrm flipH="1">
              <a:off x="2857" y="1462"/>
              <a:ext cx="279" cy="229"/>
            </a:xfrm>
            <a:prstGeom prst="line">
              <a:avLst/>
            </a:prstGeom>
            <a:noFill/>
            <a:ln w="9525">
              <a:solidFill>
                <a:schemeClr val="tx1"/>
              </a:solidFill>
              <a:prstDash val="dash"/>
              <a:round/>
              <a:headEnd/>
              <a:tailEnd type="stealth" w="lg" len="lg"/>
            </a:ln>
            <a:effectLst/>
          </p:spPr>
          <p:txBody>
            <a:bodyPr/>
            <a:lstStyle/>
            <a:p>
              <a:endParaRPr lang="en-GB"/>
            </a:p>
          </p:txBody>
        </p:sp>
      </p:grpSp>
      <p:sp>
        <p:nvSpPr>
          <p:cNvPr id="286761" name="Freeform 41"/>
          <p:cNvSpPr>
            <a:spLocks/>
          </p:cNvSpPr>
          <p:nvPr/>
        </p:nvSpPr>
        <p:spPr bwMode="auto">
          <a:xfrm>
            <a:off x="1782763" y="2432050"/>
            <a:ext cx="1516062" cy="1219200"/>
          </a:xfrm>
          <a:custGeom>
            <a:avLst/>
            <a:gdLst/>
            <a:ahLst/>
            <a:cxnLst>
              <a:cxn ang="0">
                <a:pos x="212" y="95"/>
              </a:cxn>
              <a:cxn ang="0">
                <a:pos x="38" y="671"/>
              </a:cxn>
              <a:cxn ang="0">
                <a:pos x="440" y="680"/>
              </a:cxn>
              <a:cxn ang="0">
                <a:pos x="897" y="305"/>
              </a:cxn>
              <a:cxn ang="0">
                <a:pos x="788" y="104"/>
              </a:cxn>
              <a:cxn ang="0">
                <a:pos x="212" y="95"/>
              </a:cxn>
            </a:cxnLst>
            <a:rect l="0" t="0" r="r" b="b"/>
            <a:pathLst>
              <a:path w="955" h="768">
                <a:moveTo>
                  <a:pt x="212" y="95"/>
                </a:moveTo>
                <a:cubicBezTo>
                  <a:pt x="87" y="190"/>
                  <a:pt x="0" y="574"/>
                  <a:pt x="38" y="671"/>
                </a:cubicBezTo>
                <a:cubicBezTo>
                  <a:pt x="76" y="768"/>
                  <a:pt x="297" y="741"/>
                  <a:pt x="440" y="680"/>
                </a:cubicBezTo>
                <a:cubicBezTo>
                  <a:pt x="583" y="619"/>
                  <a:pt x="839" y="401"/>
                  <a:pt x="897" y="305"/>
                </a:cubicBezTo>
                <a:cubicBezTo>
                  <a:pt x="955" y="209"/>
                  <a:pt x="902" y="138"/>
                  <a:pt x="788" y="104"/>
                </a:cubicBezTo>
                <a:cubicBezTo>
                  <a:pt x="674" y="70"/>
                  <a:pt x="337" y="0"/>
                  <a:pt x="212" y="95"/>
                </a:cubicBezTo>
                <a:close/>
              </a:path>
            </a:pathLst>
          </a:custGeom>
          <a:noFill/>
          <a:ln w="25400" cap="flat" cmpd="sng">
            <a:solidFill>
              <a:srgbClr val="FF0000"/>
            </a:solidFill>
            <a:prstDash val="solid"/>
            <a:round/>
            <a:headEnd/>
            <a:tailEnd/>
          </a:ln>
          <a:effectLst/>
        </p:spPr>
        <p:txBody>
          <a:bodyPr/>
          <a:lstStyle/>
          <a:p>
            <a:endParaRPr lang="en-GB"/>
          </a:p>
        </p:txBody>
      </p:sp>
      <p:sp>
        <p:nvSpPr>
          <p:cNvPr id="286762" name="Freeform 42"/>
          <p:cNvSpPr>
            <a:spLocks/>
          </p:cNvSpPr>
          <p:nvPr/>
        </p:nvSpPr>
        <p:spPr bwMode="auto">
          <a:xfrm>
            <a:off x="4859338" y="2500313"/>
            <a:ext cx="1965325" cy="1422400"/>
          </a:xfrm>
          <a:custGeom>
            <a:avLst/>
            <a:gdLst/>
            <a:ahLst/>
            <a:cxnLst>
              <a:cxn ang="0">
                <a:pos x="305" y="91"/>
              </a:cxn>
              <a:cxn ang="0">
                <a:pos x="159" y="128"/>
              </a:cxn>
              <a:cxn ang="0">
                <a:pos x="58" y="192"/>
              </a:cxn>
              <a:cxn ang="0">
                <a:pos x="58" y="585"/>
              </a:cxn>
              <a:cxn ang="0">
                <a:pos x="360" y="795"/>
              </a:cxn>
              <a:cxn ang="0">
                <a:pos x="451" y="841"/>
              </a:cxn>
              <a:cxn ang="0">
                <a:pos x="497" y="850"/>
              </a:cxn>
              <a:cxn ang="0">
                <a:pos x="698" y="896"/>
              </a:cxn>
              <a:cxn ang="0">
                <a:pos x="1000" y="887"/>
              </a:cxn>
              <a:cxn ang="0">
                <a:pos x="1201" y="640"/>
              </a:cxn>
              <a:cxn ang="0">
                <a:pos x="1238" y="530"/>
              </a:cxn>
              <a:cxn ang="0">
                <a:pos x="1192" y="247"/>
              </a:cxn>
              <a:cxn ang="0">
                <a:pos x="991" y="64"/>
              </a:cxn>
              <a:cxn ang="0">
                <a:pos x="835" y="0"/>
              </a:cxn>
              <a:cxn ang="0">
                <a:pos x="479" y="36"/>
              </a:cxn>
              <a:cxn ang="0">
                <a:pos x="396" y="73"/>
              </a:cxn>
              <a:cxn ang="0">
                <a:pos x="296" y="82"/>
              </a:cxn>
              <a:cxn ang="0">
                <a:pos x="305" y="91"/>
              </a:cxn>
            </a:cxnLst>
            <a:rect l="0" t="0" r="r" b="b"/>
            <a:pathLst>
              <a:path w="1238" h="896">
                <a:moveTo>
                  <a:pt x="305" y="91"/>
                </a:moveTo>
                <a:cubicBezTo>
                  <a:pt x="255" y="101"/>
                  <a:pt x="209" y="118"/>
                  <a:pt x="159" y="128"/>
                </a:cubicBezTo>
                <a:cubicBezTo>
                  <a:pt x="125" y="150"/>
                  <a:pt x="94" y="173"/>
                  <a:pt x="58" y="192"/>
                </a:cubicBezTo>
                <a:cubicBezTo>
                  <a:pt x="27" y="316"/>
                  <a:pt x="0" y="470"/>
                  <a:pt x="58" y="585"/>
                </a:cubicBezTo>
                <a:cubicBezTo>
                  <a:pt x="116" y="701"/>
                  <a:pt x="245" y="757"/>
                  <a:pt x="360" y="795"/>
                </a:cubicBezTo>
                <a:cubicBezTo>
                  <a:pt x="392" y="806"/>
                  <a:pt x="421" y="826"/>
                  <a:pt x="451" y="841"/>
                </a:cubicBezTo>
                <a:cubicBezTo>
                  <a:pt x="465" y="848"/>
                  <a:pt x="482" y="846"/>
                  <a:pt x="497" y="850"/>
                </a:cubicBezTo>
                <a:cubicBezTo>
                  <a:pt x="563" y="866"/>
                  <a:pt x="631" y="883"/>
                  <a:pt x="698" y="896"/>
                </a:cubicBezTo>
                <a:cubicBezTo>
                  <a:pt x="799" y="893"/>
                  <a:pt x="899" y="893"/>
                  <a:pt x="1000" y="887"/>
                </a:cubicBezTo>
                <a:cubicBezTo>
                  <a:pt x="1094" y="882"/>
                  <a:pt x="1152" y="706"/>
                  <a:pt x="1201" y="640"/>
                </a:cubicBezTo>
                <a:cubicBezTo>
                  <a:pt x="1213" y="601"/>
                  <a:pt x="1229" y="570"/>
                  <a:pt x="1238" y="530"/>
                </a:cubicBezTo>
                <a:cubicBezTo>
                  <a:pt x="1233" y="450"/>
                  <a:pt x="1233" y="327"/>
                  <a:pt x="1192" y="247"/>
                </a:cubicBezTo>
                <a:cubicBezTo>
                  <a:pt x="1153" y="170"/>
                  <a:pt x="1072" y="91"/>
                  <a:pt x="991" y="64"/>
                </a:cubicBezTo>
                <a:cubicBezTo>
                  <a:pt x="928" y="22"/>
                  <a:pt x="905" y="22"/>
                  <a:pt x="835" y="0"/>
                </a:cubicBezTo>
                <a:cubicBezTo>
                  <a:pt x="713" y="8"/>
                  <a:pt x="601" y="28"/>
                  <a:pt x="479" y="36"/>
                </a:cubicBezTo>
                <a:cubicBezTo>
                  <a:pt x="449" y="46"/>
                  <a:pt x="427" y="69"/>
                  <a:pt x="396" y="73"/>
                </a:cubicBezTo>
                <a:cubicBezTo>
                  <a:pt x="363" y="78"/>
                  <a:pt x="329" y="79"/>
                  <a:pt x="296" y="82"/>
                </a:cubicBezTo>
                <a:cubicBezTo>
                  <a:pt x="272" y="118"/>
                  <a:pt x="269" y="115"/>
                  <a:pt x="305" y="91"/>
                </a:cubicBezTo>
                <a:close/>
              </a:path>
            </a:pathLst>
          </a:custGeom>
          <a:noFill/>
          <a:ln w="25400" cap="flat" cmpd="sng">
            <a:solidFill>
              <a:srgbClr val="FF0000"/>
            </a:solidFill>
            <a:prstDash val="solid"/>
            <a:round/>
            <a:headEnd/>
            <a:tailEnd/>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4"/>
          <p:cNvSpPr>
            <a:spLocks noGrp="1"/>
          </p:cNvSpPr>
          <p:nvPr>
            <p:ph type="ftr" sz="quarter" idx="4294967295"/>
          </p:nvPr>
        </p:nvSpPr>
        <p:spPr>
          <a:xfrm>
            <a:off x="2362200" y="6248400"/>
            <a:ext cx="4419600" cy="457200"/>
          </a:xfrm>
          <a:prstGeom prst="rect">
            <a:avLst/>
          </a:prstGeom>
        </p:spPr>
        <p:txBody>
          <a:bodyPr/>
          <a:lstStyle/>
          <a:p>
            <a:r>
              <a:rPr lang="en-GB" dirty="0"/>
              <a:t>©  Bennett, </a:t>
            </a:r>
            <a:r>
              <a:rPr lang="en-GB" dirty="0" err="1"/>
              <a:t>McRobb</a:t>
            </a:r>
            <a:r>
              <a:rPr lang="en-GB" dirty="0"/>
              <a:t> and Farmer </a:t>
            </a:r>
            <a:r>
              <a:rPr lang="en-GB" dirty="0" smtClean="0"/>
              <a:t>2010</a:t>
            </a:r>
            <a:endParaRPr lang="en-GB" dirty="0"/>
          </a:p>
        </p:txBody>
      </p:sp>
      <p:sp>
        <p:nvSpPr>
          <p:cNvPr id="42" name="Slide Number Placeholder 5"/>
          <p:cNvSpPr>
            <a:spLocks noGrp="1"/>
          </p:cNvSpPr>
          <p:nvPr>
            <p:ph type="sldNum" sz="quarter" idx="4294967295"/>
          </p:nvPr>
        </p:nvSpPr>
        <p:spPr>
          <a:xfrm>
            <a:off x="6553200" y="6248400"/>
            <a:ext cx="1905000" cy="457200"/>
          </a:xfrm>
          <a:prstGeom prst="rect">
            <a:avLst/>
          </a:prstGeom>
        </p:spPr>
        <p:txBody>
          <a:bodyPr/>
          <a:lstStyle/>
          <a:p>
            <a:fld id="{DC2F276B-7EEB-4CC3-8637-70C034FB7FBF}" type="slidenum">
              <a:rPr lang="en-GB"/>
              <a:pPr/>
              <a:t>9</a:t>
            </a:fld>
            <a:endParaRPr lang="en-GB"/>
          </a:p>
        </p:txBody>
      </p:sp>
      <p:sp>
        <p:nvSpPr>
          <p:cNvPr id="289794" name="Rectangle 2"/>
          <p:cNvSpPr>
            <a:spLocks noGrp="1" noChangeArrowheads="1"/>
          </p:cNvSpPr>
          <p:nvPr>
            <p:ph type="title"/>
          </p:nvPr>
        </p:nvSpPr>
        <p:spPr>
          <a:xfrm>
            <a:off x="304800" y="1708150"/>
            <a:ext cx="1916113" cy="1143000"/>
          </a:xfrm>
        </p:spPr>
        <p:txBody>
          <a:bodyPr/>
          <a:lstStyle/>
          <a:p>
            <a:r>
              <a:rPr lang="en-US" sz="2000"/>
              <a:t>state machine for the class </a:t>
            </a:r>
            <a:r>
              <a:rPr lang="en-US" sz="2000" b="1">
                <a:latin typeface="Courier New" pitchFamily="49" charset="0"/>
              </a:rPr>
              <a:t>Campaign</a:t>
            </a:r>
            <a:r>
              <a:rPr lang="en-US" sz="2000"/>
              <a:t>.</a:t>
            </a:r>
          </a:p>
        </p:txBody>
      </p:sp>
      <p:sp>
        <p:nvSpPr>
          <p:cNvPr id="289795" name="Rectangle 3"/>
          <p:cNvSpPr>
            <a:spLocks noGrp="1" noChangeArrowheads="1"/>
          </p:cNvSpPr>
          <p:nvPr>
            <p:ph type="body" idx="1"/>
          </p:nvPr>
        </p:nvSpPr>
        <p:spPr>
          <a:xfrm>
            <a:off x="2624138" y="179388"/>
            <a:ext cx="6321425" cy="6073775"/>
          </a:xfrm>
          <a:solidFill>
            <a:schemeClr val="bg1"/>
          </a:solidFill>
        </p:spPr>
        <p:txBody>
          <a:bodyPr/>
          <a:lstStyle/>
          <a:p>
            <a:endParaRPr lang="en-US"/>
          </a:p>
        </p:txBody>
      </p:sp>
      <p:grpSp>
        <p:nvGrpSpPr>
          <p:cNvPr id="2" name="Group 39"/>
          <p:cNvGrpSpPr>
            <a:grpSpLocks/>
          </p:cNvGrpSpPr>
          <p:nvPr/>
        </p:nvGrpSpPr>
        <p:grpSpPr bwMode="auto">
          <a:xfrm>
            <a:off x="2941638" y="736600"/>
            <a:ext cx="5405437" cy="4997450"/>
            <a:chOff x="1349" y="464"/>
            <a:chExt cx="3405" cy="3148"/>
          </a:xfrm>
        </p:grpSpPr>
        <p:cxnSp>
          <p:nvCxnSpPr>
            <p:cNvPr id="289832" name="AutoShape 40"/>
            <p:cNvCxnSpPr>
              <a:cxnSpLocks noChangeShapeType="1"/>
              <a:stCxn id="289838" idx="2"/>
              <a:endCxn id="289844" idx="0"/>
            </p:cNvCxnSpPr>
            <p:nvPr/>
          </p:nvCxnSpPr>
          <p:spPr bwMode="auto">
            <a:xfrm>
              <a:off x="2878" y="922"/>
              <a:ext cx="0" cy="527"/>
            </a:xfrm>
            <a:prstGeom prst="straightConnector1">
              <a:avLst/>
            </a:prstGeom>
            <a:noFill/>
            <a:ln w="9525">
              <a:solidFill>
                <a:schemeClr val="tx1"/>
              </a:solidFill>
              <a:round/>
              <a:headEnd/>
              <a:tailEnd type="arrow" w="lg" len="lg"/>
            </a:ln>
            <a:effectLst/>
          </p:spPr>
        </p:cxnSp>
        <p:sp>
          <p:nvSpPr>
            <p:cNvPr id="289833" name="Oval 41"/>
            <p:cNvSpPr>
              <a:spLocks noChangeAspect="1" noChangeArrowheads="1"/>
            </p:cNvSpPr>
            <p:nvPr/>
          </p:nvSpPr>
          <p:spPr bwMode="auto">
            <a:xfrm>
              <a:off x="1620" y="747"/>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nvGrpSpPr>
            <p:cNvPr id="3" name="Group 42"/>
            <p:cNvGrpSpPr>
              <a:grpSpLocks/>
            </p:cNvGrpSpPr>
            <p:nvPr/>
          </p:nvGrpSpPr>
          <p:grpSpPr bwMode="auto">
            <a:xfrm>
              <a:off x="1526" y="3096"/>
              <a:ext cx="132" cy="132"/>
              <a:chOff x="2269" y="3111"/>
              <a:chExt cx="132" cy="132"/>
            </a:xfrm>
          </p:grpSpPr>
          <p:sp>
            <p:nvSpPr>
              <p:cNvPr id="289835" name="Oval 43"/>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GB"/>
              </a:p>
            </p:txBody>
          </p:sp>
          <p:sp>
            <p:nvSpPr>
              <p:cNvPr id="289836" name="Oval 44"/>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GB"/>
              </a:p>
            </p:txBody>
          </p:sp>
        </p:grpSp>
        <p:grpSp>
          <p:nvGrpSpPr>
            <p:cNvPr id="4" name="Group 45"/>
            <p:cNvGrpSpPr>
              <a:grpSpLocks/>
            </p:cNvGrpSpPr>
            <p:nvPr/>
          </p:nvGrpSpPr>
          <p:grpSpPr bwMode="auto">
            <a:xfrm>
              <a:off x="2475" y="663"/>
              <a:ext cx="805" cy="259"/>
              <a:chOff x="3083" y="1078"/>
              <a:chExt cx="805" cy="259"/>
            </a:xfrm>
          </p:grpSpPr>
          <p:sp>
            <p:nvSpPr>
              <p:cNvPr id="289838" name="AutoShape 46"/>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9839" name="Text Box 47"/>
              <p:cNvSpPr txBox="1">
                <a:spLocks noChangeArrowheads="1"/>
              </p:cNvSpPr>
              <p:nvPr/>
            </p:nvSpPr>
            <p:spPr bwMode="auto">
              <a:xfrm>
                <a:off x="3115" y="1111"/>
                <a:ext cx="748"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Commissioned</a:t>
                </a:r>
              </a:p>
            </p:txBody>
          </p:sp>
        </p:grpSp>
        <p:cxnSp>
          <p:nvCxnSpPr>
            <p:cNvPr id="289840" name="AutoShape 48"/>
            <p:cNvCxnSpPr>
              <a:cxnSpLocks noChangeShapeType="1"/>
              <a:stCxn id="289833" idx="6"/>
              <a:endCxn id="289838" idx="1"/>
            </p:cNvCxnSpPr>
            <p:nvPr/>
          </p:nvCxnSpPr>
          <p:spPr bwMode="auto">
            <a:xfrm>
              <a:off x="1706" y="790"/>
              <a:ext cx="769" cy="3"/>
            </a:xfrm>
            <a:prstGeom prst="straightConnector1">
              <a:avLst/>
            </a:prstGeom>
            <a:noFill/>
            <a:ln w="9525">
              <a:solidFill>
                <a:schemeClr val="tx1"/>
              </a:solidFill>
              <a:round/>
              <a:headEnd/>
              <a:tailEnd type="arrow" w="lg" len="lg"/>
            </a:ln>
            <a:effectLst/>
          </p:spPr>
        </p:cxnSp>
        <p:sp>
          <p:nvSpPr>
            <p:cNvPr id="289841" name="Text Box 49"/>
            <p:cNvSpPr txBox="1">
              <a:spLocks noChangeArrowheads="1"/>
            </p:cNvSpPr>
            <p:nvPr/>
          </p:nvSpPr>
          <p:spPr bwMode="auto">
            <a:xfrm>
              <a:off x="1468" y="980"/>
              <a:ext cx="1412" cy="40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Authorized(authorizationCode)</a:t>
              </a:r>
            </a:p>
            <a:p>
              <a:pPr algn="l" eaLnBrk="1" hangingPunct="1"/>
              <a:r>
                <a:rPr lang="en-GB" sz="1200" b="0">
                  <a:solidFill>
                    <a:srgbClr val="000000"/>
                  </a:solidFill>
                  <a:latin typeface="Arial" charset="0"/>
                </a:rPr>
                <a:t>[contractSigned]</a:t>
              </a:r>
            </a:p>
            <a:p>
              <a:pPr algn="l" eaLnBrk="1" hangingPunct="1"/>
              <a:r>
                <a:rPr lang="en-GB" sz="1200" b="0">
                  <a:solidFill>
                    <a:srgbClr val="000000"/>
                  </a:solidFill>
                  <a:latin typeface="Arial" charset="0"/>
                </a:rPr>
                <a:t>/setCampaignActive </a:t>
              </a:r>
              <a:endParaRPr lang="en-GB" sz="1200" b="0">
                <a:latin typeface="Arial Unicode MS" pitchFamily="34" charset="-128"/>
              </a:endParaRPr>
            </a:p>
          </p:txBody>
        </p:sp>
        <p:sp>
          <p:nvSpPr>
            <p:cNvPr id="289842" name="Text Box 50"/>
            <p:cNvSpPr txBox="1">
              <a:spLocks noChangeArrowheads="1"/>
            </p:cNvSpPr>
            <p:nvPr/>
          </p:nvSpPr>
          <p:spPr bwMode="auto">
            <a:xfrm>
              <a:off x="1685" y="464"/>
              <a:ext cx="823" cy="288"/>
            </a:xfrm>
            <a:prstGeom prst="rect">
              <a:avLst/>
            </a:prstGeom>
            <a:noFill/>
            <a:ln w="9525">
              <a:noFill/>
              <a:prstDash val="dash"/>
              <a:miter lim="800000"/>
              <a:headEnd/>
              <a:tailEnd type="none" w="lg" len="lg"/>
            </a:ln>
            <a:effectLst/>
          </p:spPr>
          <p:txBody>
            <a:bodyPr wrap="none">
              <a:spAutoFit/>
            </a:bodyPr>
            <a:lstStyle/>
            <a:p>
              <a:pPr algn="l" eaLnBrk="1" hangingPunct="1"/>
              <a:r>
                <a:rPr lang="en-GB" sz="1200" b="0">
                  <a:solidFill>
                    <a:srgbClr val="000000"/>
                  </a:solidFill>
                  <a:latin typeface="Arial" charset="0"/>
                </a:rPr>
                <a:t>/assignManager;</a:t>
              </a:r>
            </a:p>
            <a:p>
              <a:pPr algn="l" eaLnBrk="1" hangingPunct="1"/>
              <a:r>
                <a:rPr lang="en-GB" sz="1200" b="0">
                  <a:latin typeface="Arial Unicode MS" pitchFamily="34" charset="-128"/>
                </a:rPr>
                <a:t> </a:t>
              </a:r>
              <a:r>
                <a:rPr lang="en-GB" sz="1200" b="0">
                  <a:solidFill>
                    <a:srgbClr val="000000"/>
                  </a:solidFill>
                  <a:latin typeface="Arial" charset="0"/>
                </a:rPr>
                <a:t>assignStaff</a:t>
              </a:r>
              <a:endParaRPr lang="en-GB" sz="1200" b="0">
                <a:latin typeface="Arial Unicode MS" pitchFamily="34" charset="-128"/>
              </a:endParaRPr>
            </a:p>
          </p:txBody>
        </p:sp>
        <p:grpSp>
          <p:nvGrpSpPr>
            <p:cNvPr id="5" name="Group 51"/>
            <p:cNvGrpSpPr>
              <a:grpSpLocks/>
            </p:cNvGrpSpPr>
            <p:nvPr/>
          </p:nvGrpSpPr>
          <p:grpSpPr bwMode="auto">
            <a:xfrm>
              <a:off x="2475" y="1449"/>
              <a:ext cx="805" cy="259"/>
              <a:chOff x="3083" y="1078"/>
              <a:chExt cx="805" cy="259"/>
            </a:xfrm>
          </p:grpSpPr>
          <p:sp>
            <p:nvSpPr>
              <p:cNvPr id="289844" name="AutoShape 52"/>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9845" name="Text Box 53"/>
              <p:cNvSpPr txBox="1">
                <a:spLocks noChangeArrowheads="1"/>
              </p:cNvSpPr>
              <p:nvPr/>
            </p:nvSpPr>
            <p:spPr bwMode="auto">
              <a:xfrm>
                <a:off x="3302" y="1111"/>
                <a:ext cx="377"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Active</a:t>
                </a:r>
              </a:p>
            </p:txBody>
          </p:sp>
        </p:grpSp>
        <p:grpSp>
          <p:nvGrpSpPr>
            <p:cNvPr id="6" name="Group 54"/>
            <p:cNvGrpSpPr>
              <a:grpSpLocks/>
            </p:cNvGrpSpPr>
            <p:nvPr/>
          </p:nvGrpSpPr>
          <p:grpSpPr bwMode="auto">
            <a:xfrm>
              <a:off x="2475" y="2221"/>
              <a:ext cx="805" cy="259"/>
              <a:chOff x="3083" y="1078"/>
              <a:chExt cx="805" cy="259"/>
            </a:xfrm>
          </p:grpSpPr>
          <p:sp>
            <p:nvSpPr>
              <p:cNvPr id="289847" name="AutoShape 55"/>
              <p:cNvSpPr>
                <a:spLocks noChangeAspect="1" noChangeArrowheads="1"/>
              </p:cNvSpPr>
              <p:nvPr/>
            </p:nvSpPr>
            <p:spPr bwMode="auto">
              <a:xfrm>
                <a:off x="3083" y="1078"/>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9848" name="Text Box 56"/>
              <p:cNvSpPr txBox="1">
                <a:spLocks noChangeArrowheads="1"/>
              </p:cNvSpPr>
              <p:nvPr/>
            </p:nvSpPr>
            <p:spPr bwMode="auto">
              <a:xfrm>
                <a:off x="3190" y="1111"/>
                <a:ext cx="605"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Completed </a:t>
                </a:r>
              </a:p>
            </p:txBody>
          </p:sp>
        </p:grpSp>
        <p:grpSp>
          <p:nvGrpSpPr>
            <p:cNvPr id="7" name="Group 57"/>
            <p:cNvGrpSpPr>
              <a:grpSpLocks/>
            </p:cNvGrpSpPr>
            <p:nvPr/>
          </p:nvGrpSpPr>
          <p:grpSpPr bwMode="auto">
            <a:xfrm>
              <a:off x="2475" y="3034"/>
              <a:ext cx="805" cy="259"/>
              <a:chOff x="2475" y="3034"/>
              <a:chExt cx="805" cy="259"/>
            </a:xfrm>
          </p:grpSpPr>
          <p:sp>
            <p:nvSpPr>
              <p:cNvPr id="289850" name="AutoShape 58"/>
              <p:cNvSpPr>
                <a:spLocks noChangeAspect="1" noChangeArrowheads="1"/>
              </p:cNvSpPr>
              <p:nvPr/>
            </p:nvSpPr>
            <p:spPr bwMode="auto">
              <a:xfrm>
                <a:off x="2475" y="3034"/>
                <a:ext cx="805" cy="259"/>
              </a:xfrm>
              <a:prstGeom prst="roundRect">
                <a:avLst>
                  <a:gd name="adj" fmla="val 16667"/>
                </a:avLst>
              </a:prstGeom>
              <a:noFill/>
              <a:ln w="9525">
                <a:solidFill>
                  <a:schemeClr val="tx1"/>
                </a:solidFill>
                <a:round/>
                <a:headEnd/>
                <a:tailEnd type="none" w="lg" len="lg"/>
              </a:ln>
              <a:effectLst/>
            </p:spPr>
            <p:txBody>
              <a:bodyPr wrap="none" anchor="ctr"/>
              <a:lstStyle/>
              <a:p>
                <a:endParaRPr lang="en-GB"/>
              </a:p>
            </p:txBody>
          </p:sp>
          <p:sp>
            <p:nvSpPr>
              <p:cNvPr id="289851" name="Text Box 59"/>
              <p:cNvSpPr txBox="1">
                <a:spLocks noChangeArrowheads="1"/>
              </p:cNvSpPr>
              <p:nvPr/>
            </p:nvSpPr>
            <p:spPr bwMode="auto">
              <a:xfrm>
                <a:off x="2729" y="3067"/>
                <a:ext cx="307" cy="173"/>
              </a:xfrm>
              <a:prstGeom prst="rect">
                <a:avLst/>
              </a:prstGeom>
              <a:noFill/>
              <a:ln w="9525">
                <a:noFill/>
                <a:miter lim="800000"/>
                <a:headEnd/>
                <a:tailEnd type="none" w="lg" len="lg"/>
              </a:ln>
              <a:effectLst/>
            </p:spPr>
            <p:txBody>
              <a:bodyPr wrap="none">
                <a:spAutoFit/>
              </a:bodyPr>
              <a:lstStyle/>
              <a:p>
                <a:pPr eaLnBrk="1" hangingPunct="1"/>
                <a:r>
                  <a:rPr lang="en-GB" sz="1200" b="0">
                    <a:latin typeface="Arial Unicode MS" pitchFamily="34" charset="-128"/>
                  </a:rPr>
                  <a:t>Paid</a:t>
                </a:r>
              </a:p>
            </p:txBody>
          </p:sp>
        </p:grpSp>
        <p:cxnSp>
          <p:nvCxnSpPr>
            <p:cNvPr id="289852" name="AutoShape 60"/>
            <p:cNvCxnSpPr>
              <a:cxnSpLocks noChangeShapeType="1"/>
              <a:stCxn id="289844" idx="2"/>
              <a:endCxn id="289847" idx="0"/>
            </p:cNvCxnSpPr>
            <p:nvPr/>
          </p:nvCxnSpPr>
          <p:spPr bwMode="auto">
            <a:xfrm>
              <a:off x="2878" y="1708"/>
              <a:ext cx="0" cy="513"/>
            </a:xfrm>
            <a:prstGeom prst="straightConnector1">
              <a:avLst/>
            </a:prstGeom>
            <a:noFill/>
            <a:ln w="9525">
              <a:solidFill>
                <a:schemeClr val="tx1"/>
              </a:solidFill>
              <a:round/>
              <a:headEnd/>
              <a:tailEnd type="arrow" w="lg" len="lg"/>
            </a:ln>
            <a:effectLst/>
          </p:spPr>
        </p:cxnSp>
        <p:cxnSp>
          <p:nvCxnSpPr>
            <p:cNvPr id="289853" name="AutoShape 61"/>
            <p:cNvCxnSpPr>
              <a:cxnSpLocks noChangeShapeType="1"/>
              <a:stCxn id="289847" idx="2"/>
              <a:endCxn id="289850" idx="0"/>
            </p:cNvCxnSpPr>
            <p:nvPr/>
          </p:nvCxnSpPr>
          <p:spPr bwMode="auto">
            <a:xfrm>
              <a:off x="2878" y="2480"/>
              <a:ext cx="0" cy="554"/>
            </a:xfrm>
            <a:prstGeom prst="straightConnector1">
              <a:avLst/>
            </a:prstGeom>
            <a:noFill/>
            <a:ln w="9525">
              <a:solidFill>
                <a:schemeClr val="tx1"/>
              </a:solidFill>
              <a:round/>
              <a:headEnd/>
              <a:tailEnd type="arrow" w="lg" len="lg"/>
            </a:ln>
            <a:effectLst/>
          </p:spPr>
        </p:cxnSp>
        <p:cxnSp>
          <p:nvCxnSpPr>
            <p:cNvPr id="289854" name="AutoShape 62"/>
            <p:cNvCxnSpPr>
              <a:cxnSpLocks noChangeShapeType="1"/>
              <a:stCxn id="289850" idx="1"/>
              <a:endCxn id="289835" idx="6"/>
            </p:cNvCxnSpPr>
            <p:nvPr/>
          </p:nvCxnSpPr>
          <p:spPr bwMode="auto">
            <a:xfrm flipH="1" flipV="1">
              <a:off x="1658" y="3162"/>
              <a:ext cx="817" cy="2"/>
            </a:xfrm>
            <a:prstGeom prst="straightConnector1">
              <a:avLst/>
            </a:prstGeom>
            <a:noFill/>
            <a:ln w="9525">
              <a:solidFill>
                <a:schemeClr val="tx1"/>
              </a:solidFill>
              <a:round/>
              <a:headEnd/>
              <a:tailEnd type="arrow" w="lg" len="lg"/>
            </a:ln>
            <a:effectLst/>
          </p:spPr>
        </p:cxnSp>
        <p:sp>
          <p:nvSpPr>
            <p:cNvPr id="289855" name="Text Box 63"/>
            <p:cNvSpPr txBox="1">
              <a:spLocks noChangeArrowheads="1"/>
            </p:cNvSpPr>
            <p:nvPr/>
          </p:nvSpPr>
          <p:spPr bwMode="auto">
            <a:xfrm>
              <a:off x="1761" y="1823"/>
              <a:ext cx="1116"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campaignCompleted</a:t>
              </a:r>
            </a:p>
            <a:p>
              <a:pPr algn="l" eaLnBrk="1" hangingPunct="1"/>
              <a:r>
                <a:rPr lang="en-GB" sz="1200" b="0">
                  <a:solidFill>
                    <a:srgbClr val="000000"/>
                  </a:solidFill>
                  <a:latin typeface="Arial" charset="0"/>
                </a:rPr>
                <a:t>/prepareFinalStatement</a:t>
              </a:r>
              <a:endParaRPr lang="en-GB" sz="1200" b="0">
                <a:latin typeface="Arial Unicode MS" pitchFamily="34" charset="-128"/>
              </a:endParaRPr>
            </a:p>
          </p:txBody>
        </p:sp>
        <p:sp>
          <p:nvSpPr>
            <p:cNvPr id="289856" name="Line 64"/>
            <p:cNvSpPr>
              <a:spLocks noChangeShapeType="1"/>
            </p:cNvSpPr>
            <p:nvPr/>
          </p:nvSpPr>
          <p:spPr bwMode="auto">
            <a:xfrm>
              <a:off x="2688" y="2480"/>
              <a:ext cx="377" cy="1"/>
            </a:xfrm>
            <a:prstGeom prst="line">
              <a:avLst/>
            </a:prstGeom>
            <a:noFill/>
            <a:ln w="9525">
              <a:solidFill>
                <a:schemeClr val="tx1"/>
              </a:solidFill>
              <a:round/>
              <a:headEnd/>
              <a:tailEnd type="none" w="lg" len="lg"/>
            </a:ln>
            <a:effectLst/>
          </p:spPr>
          <p:txBody>
            <a:bodyPr/>
            <a:lstStyle/>
            <a:p>
              <a:endParaRPr lang="en-GB"/>
            </a:p>
          </p:txBody>
        </p:sp>
        <p:cxnSp>
          <p:nvCxnSpPr>
            <p:cNvPr id="289857" name="AutoShape 65"/>
            <p:cNvCxnSpPr>
              <a:cxnSpLocks noChangeShapeType="1"/>
              <a:stCxn id="289847" idx="3"/>
              <a:endCxn id="289856" idx="1"/>
            </p:cNvCxnSpPr>
            <p:nvPr/>
          </p:nvCxnSpPr>
          <p:spPr bwMode="auto">
            <a:xfrm flipH="1">
              <a:off x="3065" y="2351"/>
              <a:ext cx="215" cy="130"/>
            </a:xfrm>
            <a:prstGeom prst="bentConnector4">
              <a:avLst>
                <a:gd name="adj1" fmla="val -139074"/>
                <a:gd name="adj2" fmla="val 209231"/>
              </a:avLst>
            </a:prstGeom>
            <a:noFill/>
            <a:ln w="9525">
              <a:solidFill>
                <a:schemeClr val="tx1"/>
              </a:solidFill>
              <a:miter lim="800000"/>
              <a:headEnd/>
              <a:tailEnd type="arrow" w="lg" len="lg"/>
            </a:ln>
            <a:effectLst/>
          </p:spPr>
        </p:cxnSp>
        <p:sp>
          <p:nvSpPr>
            <p:cNvPr id="289858" name="Text Box 66"/>
            <p:cNvSpPr txBox="1">
              <a:spLocks noChangeArrowheads="1"/>
            </p:cNvSpPr>
            <p:nvPr/>
          </p:nvSpPr>
          <p:spPr bwMode="auto">
            <a:xfrm>
              <a:off x="3293" y="2038"/>
              <a:ext cx="1461"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&gt; zero]</a:t>
              </a:r>
              <a:endParaRPr lang="en-GB" sz="1200" b="0">
                <a:latin typeface="Arial Unicode MS" pitchFamily="34" charset="-128"/>
              </a:endParaRPr>
            </a:p>
          </p:txBody>
        </p:sp>
        <p:sp>
          <p:nvSpPr>
            <p:cNvPr id="289859" name="Text Box 67"/>
            <p:cNvSpPr txBox="1">
              <a:spLocks noChangeArrowheads="1"/>
            </p:cNvSpPr>
            <p:nvPr/>
          </p:nvSpPr>
          <p:spPr bwMode="auto">
            <a:xfrm>
              <a:off x="1349" y="2558"/>
              <a:ext cx="1517" cy="288"/>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paymentReceived(payment)</a:t>
              </a:r>
            </a:p>
            <a:p>
              <a:pPr algn="l" eaLnBrk="1" hangingPunct="1"/>
              <a:r>
                <a:rPr lang="en-GB" sz="1200" b="0">
                  <a:solidFill>
                    <a:srgbClr val="000000"/>
                  </a:solidFill>
                  <a:latin typeface="Arial" charset="0"/>
                </a:rPr>
                <a:t>[paymentDue - payment &lt;= zero]</a:t>
              </a:r>
              <a:endParaRPr lang="en-GB" sz="1200" b="0">
                <a:latin typeface="Arial Unicode MS" pitchFamily="34" charset="-128"/>
              </a:endParaRPr>
            </a:p>
          </p:txBody>
        </p:sp>
        <p:sp>
          <p:nvSpPr>
            <p:cNvPr id="289860" name="Text Box 68"/>
            <p:cNvSpPr txBox="1">
              <a:spLocks noChangeArrowheads="1"/>
            </p:cNvSpPr>
            <p:nvPr/>
          </p:nvSpPr>
          <p:spPr bwMode="auto">
            <a:xfrm>
              <a:off x="1595" y="3209"/>
              <a:ext cx="902" cy="403"/>
            </a:xfrm>
            <a:prstGeom prst="rect">
              <a:avLst/>
            </a:prstGeom>
            <a:noFill/>
            <a:ln w="9525">
              <a:noFill/>
              <a:miter lim="800000"/>
              <a:headEnd/>
              <a:tailEnd type="none" w="lg" len="lg"/>
            </a:ln>
            <a:effectLst/>
          </p:spPr>
          <p:txBody>
            <a:bodyPr wrap="none">
              <a:spAutoFit/>
            </a:bodyPr>
            <a:lstStyle/>
            <a:p>
              <a:pPr algn="l" eaLnBrk="1" hangingPunct="1"/>
              <a:r>
                <a:rPr lang="en-GB" sz="1200" b="0">
                  <a:solidFill>
                    <a:srgbClr val="000000"/>
                  </a:solidFill>
                  <a:latin typeface="Arial" charset="0"/>
                </a:rPr>
                <a:t>archiveCampaign</a:t>
              </a:r>
            </a:p>
            <a:p>
              <a:pPr algn="l" eaLnBrk="1" hangingPunct="1"/>
              <a:r>
                <a:rPr lang="en-GB" sz="1200" b="0">
                  <a:solidFill>
                    <a:srgbClr val="000000"/>
                  </a:solidFill>
                  <a:latin typeface="Arial" charset="0"/>
                </a:rPr>
                <a:t>/unassignStaff;</a:t>
              </a:r>
            </a:p>
            <a:p>
              <a:pPr algn="l" eaLnBrk="1" hangingPunct="1"/>
              <a:r>
                <a:rPr lang="en-GB" sz="1200" b="0">
                  <a:solidFill>
                    <a:srgbClr val="000000"/>
                  </a:solidFill>
                  <a:latin typeface="Arial" charset="0"/>
                </a:rPr>
                <a:t> unassignManager</a:t>
              </a:r>
              <a:endParaRPr lang="en-GB" sz="1200" b="0">
                <a:latin typeface="Arial Unicode MS" pitchFamily="34" charset="-128"/>
              </a:endParaRPr>
            </a:p>
          </p:txBody>
        </p:sp>
      </p:grpSp>
      <p:sp>
        <p:nvSpPr>
          <p:cNvPr id="289861" name="Text Box 69"/>
          <p:cNvSpPr txBox="1">
            <a:spLocks noChangeArrowheads="1"/>
          </p:cNvSpPr>
          <p:nvPr/>
        </p:nvSpPr>
        <p:spPr bwMode="auto">
          <a:xfrm>
            <a:off x="6307138" y="4978400"/>
            <a:ext cx="2778125" cy="1490663"/>
          </a:xfrm>
          <a:prstGeom prst="rect">
            <a:avLst/>
          </a:prstGeom>
          <a:solidFill>
            <a:srgbClr val="FFFFFF"/>
          </a:solidFill>
          <a:ln w="25400" algn="ctr">
            <a:solidFill>
              <a:srgbClr val="FF0000"/>
            </a:solidFill>
            <a:miter lim="800000"/>
            <a:headEnd/>
            <a:tailEnd/>
          </a:ln>
          <a:effectLst/>
        </p:spPr>
        <p:txBody>
          <a:bodyPr>
            <a:spAutoFit/>
          </a:bodyPr>
          <a:lstStyle/>
          <a:p>
            <a:r>
              <a:rPr lang="en-GB" sz="1800" b="0">
                <a:cs typeface="Times New Roman" pitchFamily="18" charset="0"/>
              </a:rPr>
              <a:t>Recursive transition models any payment event that does not reduce the amount due to zero or beyond.</a:t>
            </a:r>
          </a:p>
        </p:txBody>
      </p:sp>
      <p:sp>
        <p:nvSpPr>
          <p:cNvPr id="289862" name="Text Box 70"/>
          <p:cNvSpPr txBox="1">
            <a:spLocks noChangeArrowheads="1"/>
          </p:cNvSpPr>
          <p:nvPr/>
        </p:nvSpPr>
        <p:spPr bwMode="auto">
          <a:xfrm>
            <a:off x="77788" y="550863"/>
            <a:ext cx="2387600" cy="850900"/>
          </a:xfrm>
          <a:prstGeom prst="rect">
            <a:avLst/>
          </a:prstGeom>
          <a:solidFill>
            <a:srgbClr val="FFFFFF"/>
          </a:solidFill>
          <a:ln w="25400" algn="ctr">
            <a:solidFill>
              <a:srgbClr val="FF0000"/>
            </a:solidFill>
            <a:miter lim="800000"/>
            <a:headEnd/>
            <a:tailEnd/>
          </a:ln>
          <a:effectLst/>
        </p:spPr>
        <p:txBody>
          <a:bodyPr>
            <a:spAutoFit/>
          </a:bodyPr>
          <a:lstStyle/>
          <a:p>
            <a:r>
              <a:rPr lang="en-GB" sz="1600" b="0"/>
              <a:t>Action-expression assigning manager and staff on object creation</a:t>
            </a:r>
            <a:endParaRPr lang="en-US" sz="1600" b="0"/>
          </a:p>
        </p:txBody>
      </p:sp>
      <p:sp>
        <p:nvSpPr>
          <p:cNvPr id="289863" name="Text Box 71"/>
          <p:cNvSpPr txBox="1">
            <a:spLocks noChangeArrowheads="1"/>
          </p:cNvSpPr>
          <p:nvPr/>
        </p:nvSpPr>
        <p:spPr bwMode="auto">
          <a:xfrm>
            <a:off x="46038" y="2986088"/>
            <a:ext cx="2474912" cy="850900"/>
          </a:xfrm>
          <a:prstGeom prst="rect">
            <a:avLst/>
          </a:prstGeom>
          <a:solidFill>
            <a:srgbClr val="FFFFFF"/>
          </a:solidFill>
          <a:ln w="25400" algn="ctr">
            <a:solidFill>
              <a:srgbClr val="FF0000"/>
            </a:solidFill>
            <a:miter lim="800000"/>
            <a:headEnd/>
            <a:tailEnd/>
          </a:ln>
          <a:effectLst/>
        </p:spPr>
        <p:txBody>
          <a:bodyPr>
            <a:spAutoFit/>
          </a:bodyPr>
          <a:lstStyle/>
          <a:p>
            <a:r>
              <a:rPr lang="en-GB" sz="1600" b="0"/>
              <a:t>Guard condition ensuring complete payment before entering </a:t>
            </a:r>
            <a:r>
              <a:rPr lang="en-GB" sz="1600" b="0">
                <a:latin typeface="Courier New" pitchFamily="49" charset="0"/>
              </a:rPr>
              <a:t>Paid</a:t>
            </a:r>
          </a:p>
        </p:txBody>
      </p:sp>
      <p:sp>
        <p:nvSpPr>
          <p:cNvPr id="289864" name="Freeform 72"/>
          <p:cNvSpPr>
            <a:spLocks/>
          </p:cNvSpPr>
          <p:nvPr/>
        </p:nvSpPr>
        <p:spPr bwMode="auto">
          <a:xfrm>
            <a:off x="1350963" y="3860800"/>
            <a:ext cx="1552575" cy="522288"/>
          </a:xfrm>
          <a:custGeom>
            <a:avLst/>
            <a:gdLst/>
            <a:ahLst/>
            <a:cxnLst>
              <a:cxn ang="0">
                <a:pos x="45" y="0"/>
              </a:cxn>
              <a:cxn ang="0">
                <a:pos x="155" y="238"/>
              </a:cxn>
              <a:cxn ang="0">
                <a:pos x="978" y="329"/>
              </a:cxn>
            </a:cxnLst>
            <a:rect l="0" t="0" r="r" b="b"/>
            <a:pathLst>
              <a:path w="978" h="329">
                <a:moveTo>
                  <a:pt x="45" y="0"/>
                </a:moveTo>
                <a:cubicBezTo>
                  <a:pt x="22" y="91"/>
                  <a:pt x="0" y="183"/>
                  <a:pt x="155" y="238"/>
                </a:cubicBezTo>
                <a:cubicBezTo>
                  <a:pt x="310" y="293"/>
                  <a:pt x="644" y="311"/>
                  <a:pt x="978" y="329"/>
                </a:cubicBezTo>
              </a:path>
            </a:pathLst>
          </a:custGeom>
          <a:noFill/>
          <a:ln w="25400" cap="flat" cmpd="sng">
            <a:solidFill>
              <a:srgbClr val="FF0000"/>
            </a:solidFill>
            <a:prstDash val="solid"/>
            <a:round/>
            <a:headEnd type="none" w="med" len="med"/>
            <a:tailEnd type="arrow" w="lg" len="lg"/>
          </a:ln>
          <a:effectLst/>
        </p:spPr>
        <p:txBody>
          <a:bodyPr/>
          <a:lstStyle/>
          <a:p>
            <a:endParaRPr lang="en-GB"/>
          </a:p>
        </p:txBody>
      </p:sp>
      <p:sp>
        <p:nvSpPr>
          <p:cNvPr id="289865" name="Freeform 73"/>
          <p:cNvSpPr>
            <a:spLocks/>
          </p:cNvSpPr>
          <p:nvPr/>
        </p:nvSpPr>
        <p:spPr bwMode="auto">
          <a:xfrm>
            <a:off x="6530975" y="3990975"/>
            <a:ext cx="1495425" cy="987425"/>
          </a:xfrm>
          <a:custGeom>
            <a:avLst/>
            <a:gdLst/>
            <a:ahLst/>
            <a:cxnLst>
              <a:cxn ang="0">
                <a:pos x="933" y="622"/>
              </a:cxn>
              <a:cxn ang="0">
                <a:pos x="787" y="174"/>
              </a:cxn>
              <a:cxn ang="0">
                <a:pos x="0" y="0"/>
              </a:cxn>
            </a:cxnLst>
            <a:rect l="0" t="0" r="r" b="b"/>
            <a:pathLst>
              <a:path w="942" h="622">
                <a:moveTo>
                  <a:pt x="933" y="622"/>
                </a:moveTo>
                <a:cubicBezTo>
                  <a:pt x="937" y="450"/>
                  <a:pt x="942" y="278"/>
                  <a:pt x="787" y="174"/>
                </a:cubicBezTo>
                <a:cubicBezTo>
                  <a:pt x="632" y="70"/>
                  <a:pt x="316" y="35"/>
                  <a:pt x="0" y="0"/>
                </a:cubicBezTo>
              </a:path>
            </a:pathLst>
          </a:custGeom>
          <a:noFill/>
          <a:ln w="25400" cap="flat" cmpd="sng">
            <a:solidFill>
              <a:srgbClr val="FF0000"/>
            </a:solidFill>
            <a:prstDash val="solid"/>
            <a:round/>
            <a:headEnd type="none" w="med" len="med"/>
            <a:tailEnd type="arrow" w="lg" len="lg"/>
          </a:ln>
          <a:effectLst/>
        </p:spPr>
        <p:txBody>
          <a:bodyPr/>
          <a:lstStyle/>
          <a:p>
            <a:endParaRPr lang="en-GB"/>
          </a:p>
        </p:txBody>
      </p:sp>
      <p:sp>
        <p:nvSpPr>
          <p:cNvPr id="289866" name="Freeform 74"/>
          <p:cNvSpPr>
            <a:spLocks/>
          </p:cNvSpPr>
          <p:nvPr/>
        </p:nvSpPr>
        <p:spPr bwMode="auto">
          <a:xfrm>
            <a:off x="2452688" y="909638"/>
            <a:ext cx="928687" cy="19050"/>
          </a:xfrm>
          <a:custGeom>
            <a:avLst/>
            <a:gdLst/>
            <a:ahLst/>
            <a:cxnLst>
              <a:cxn ang="0">
                <a:pos x="0" y="12"/>
              </a:cxn>
              <a:cxn ang="0">
                <a:pos x="585" y="3"/>
              </a:cxn>
            </a:cxnLst>
            <a:rect l="0" t="0" r="r" b="b"/>
            <a:pathLst>
              <a:path w="585" h="12">
                <a:moveTo>
                  <a:pt x="0" y="12"/>
                </a:moveTo>
                <a:cubicBezTo>
                  <a:pt x="245" y="6"/>
                  <a:pt x="491" y="0"/>
                  <a:pt x="585" y="3"/>
                </a:cubicBezTo>
              </a:path>
            </a:pathLst>
          </a:custGeom>
          <a:noFill/>
          <a:ln w="25400" cap="flat" cmpd="sng">
            <a:solidFill>
              <a:srgbClr val="FF0000"/>
            </a:solidFill>
            <a:prstDash val="solid"/>
            <a:round/>
            <a:headEnd type="none" w="med" len="med"/>
            <a:tailEnd type="arrow" w="lg" len="lg"/>
          </a:ln>
          <a:effec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irtual PAthways 13-3-09">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8024</TotalTime>
  <Words>1417</Words>
  <Application>Microsoft Office PowerPoint</Application>
  <PresentationFormat>On-screen Show (4:3)</PresentationFormat>
  <Paragraphs>266</Paragraphs>
  <Slides>15</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 Unicode MS</vt:lpstr>
      <vt:lpstr>Courier</vt:lpstr>
      <vt:lpstr>Arial</vt:lpstr>
      <vt:lpstr>Calibri</vt:lpstr>
      <vt:lpstr>Courier New</vt:lpstr>
      <vt:lpstr>Times New Roman</vt:lpstr>
      <vt:lpstr>1_Default Design</vt:lpstr>
      <vt:lpstr>Virtual PAthways 13-3-09</vt:lpstr>
      <vt:lpstr>Custom Design</vt:lpstr>
      <vt:lpstr>Software Engineering Methods State Diagrams</vt:lpstr>
      <vt:lpstr>State</vt:lpstr>
      <vt:lpstr>PowerPoint Presentation</vt:lpstr>
      <vt:lpstr>state machine</vt:lpstr>
      <vt:lpstr>Types of Event</vt:lpstr>
      <vt:lpstr>PowerPoint Presentation</vt:lpstr>
      <vt:lpstr>Events </vt:lpstr>
      <vt:lpstr>Internal Activities </vt:lpstr>
      <vt:lpstr>state machine for the class Campaign.</vt:lpstr>
      <vt:lpstr>A revised state machine for the class Campaign</vt:lpstr>
      <vt:lpstr>Nested Substates</vt:lpstr>
      <vt:lpstr>Synchronized Concurrent Threads.  </vt:lpstr>
      <vt:lpstr>Entry &amp; Exit Pseudostates</vt:lpstr>
      <vt:lpstr>Revised state machine for the Campaign class.</vt:lpstr>
      <vt:lpstr>Final version of Campaign state machine.</vt:lpstr>
    </vt:vector>
  </TitlesOfParts>
  <Company>Napier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Jargon Busting</dc:title>
  <dc:creator>cu54</dc:creator>
  <cp:lastModifiedBy>Kemmer, Rob</cp:lastModifiedBy>
  <cp:revision>66</cp:revision>
  <cp:lastPrinted>2014-03-17T08:54:05Z</cp:lastPrinted>
  <dcterms:created xsi:type="dcterms:W3CDTF">2005-09-13T08:56:58Z</dcterms:created>
  <dcterms:modified xsi:type="dcterms:W3CDTF">2014-03-17T08:54:58Z</dcterms:modified>
</cp:coreProperties>
</file>