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나눔스퀘어라운드OTF Bold" panose="020B0600000101010101" pitchFamily="34" charset="-127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C73963-2F86-4981-A1E3-E14383CB75C3}">
  <a:tblStyle styleId="{A9C73963-2F86-4981-A1E3-E14383CB75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94660"/>
  </p:normalViewPr>
  <p:slideViewPr>
    <p:cSldViewPr snapToGrid="0">
      <p:cViewPr varScale="1">
        <p:scale>
          <a:sx n="33" d="100"/>
          <a:sy n="33" d="100"/>
        </p:scale>
        <p:origin x="96" y="4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라운드OTF Bold" panose="020B0600000101010101" pitchFamily="34" charset="-127"/>
        <a:ea typeface="나눔스퀘어라운드OTF Bold" panose="020B0600000101010101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안녕하세요 라즈베리 </a:t>
            </a:r>
            <a:r>
              <a:rPr lang="ko-KR" dirty="0" err="1"/>
              <a:t>피코</a:t>
            </a:r>
            <a:r>
              <a:rPr lang="ko-KR" dirty="0"/>
              <a:t> 검사 시스템 제안서를 발표하게 된 팀장 </a:t>
            </a:r>
            <a:r>
              <a:rPr lang="ko-KR" dirty="0" err="1"/>
              <a:t>김현아입니다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0e0b11e02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컨베이어 벨트에 일렬로 칩이 들어가도록 하드웨어 구성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초음파 센서로 칩이 들어오면 컨베이어벨트를 멈추게 하고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카메라로 사진을 찍어서 불량 검사 </a:t>
            </a:r>
            <a:endParaRPr dirty="0"/>
          </a:p>
        </p:txBody>
      </p:sp>
      <p:sp>
        <p:nvSpPr>
          <p:cNvPr id="193" name="Google Shape;193;g320e0b11e02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0e0b11e0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20e0b11e0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0e0b11e02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시간당 총 개수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양품과 불량품 나눠서 표시</a:t>
            </a:r>
            <a:endParaRPr dirty="0"/>
          </a:p>
        </p:txBody>
      </p:sp>
      <p:sp>
        <p:nvSpPr>
          <p:cNvPr id="220" name="Google Shape;220;g320e0b11e02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0e0b11e02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6n 사용했을 때 </a:t>
            </a:r>
            <a:r>
              <a:rPr lang="ko-KR" dirty="0" err="1"/>
              <a:t>map</a:t>
            </a:r>
            <a:r>
              <a:rPr lang="ko-KR" dirty="0"/>
              <a:t> 53.1 6L </a:t>
            </a:r>
            <a:r>
              <a:rPr lang="ko-KR" dirty="0" err="1"/>
              <a:t>map</a:t>
            </a:r>
            <a:r>
              <a:rPr lang="ko-KR" dirty="0"/>
              <a:t> 75.7%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모델의 데이터셋을 거르고 또 추가한 결과 높은 </a:t>
            </a:r>
            <a:r>
              <a:rPr lang="ko-KR" dirty="0" err="1"/>
              <a:t>mAP를</a:t>
            </a:r>
            <a:r>
              <a:rPr lang="ko-KR" dirty="0"/>
              <a:t> 가진 모델을 만들 수 있었습니다.</a:t>
            </a:r>
            <a:br>
              <a:rPr lang="ko-KR" dirty="0"/>
            </a:br>
            <a:br>
              <a:rPr lang="ko-KR" dirty="0"/>
            </a:br>
            <a:r>
              <a:rPr lang="ko-KR" dirty="0"/>
              <a:t>저희는 이런 데이터셋을 기반으로 최적의 모델을 만들기 위해 같은 데이터셋을 YOLOv6-M, </a:t>
            </a:r>
            <a:r>
              <a:rPr lang="ko-KR" dirty="0" err="1"/>
              <a:t>L</a:t>
            </a:r>
            <a:r>
              <a:rPr lang="ko-KR" dirty="0"/>
              <a:t>, L6 3가지의 학습 엔진에 넣어 학습시켰습니다.</a:t>
            </a:r>
            <a:br>
              <a:rPr lang="ko-KR" dirty="0"/>
            </a:br>
            <a:br>
              <a:rPr lang="ko-KR" dirty="0"/>
            </a:br>
            <a:r>
              <a:rPr lang="ko-KR" dirty="0"/>
              <a:t>그 결과로 L6의 </a:t>
            </a:r>
            <a:r>
              <a:rPr lang="ko-KR" dirty="0" err="1"/>
              <a:t>mAP가</a:t>
            </a:r>
            <a:r>
              <a:rPr lang="ko-KR" dirty="0"/>
              <a:t> 76.8퍼센트로 가장 높은 </a:t>
            </a:r>
            <a:r>
              <a:rPr lang="ko-KR" dirty="0" err="1"/>
              <a:t>mAP값을</a:t>
            </a:r>
            <a:r>
              <a:rPr lang="ko-KR" dirty="0"/>
              <a:t> 가지게 되었으나, 저희가 준비한 100개의 </a:t>
            </a:r>
            <a:r>
              <a:rPr lang="ko-KR" dirty="0" err="1"/>
              <a:t>test데이터에서</a:t>
            </a:r>
            <a:r>
              <a:rPr lang="ko-KR" dirty="0"/>
              <a:t> </a:t>
            </a:r>
            <a:r>
              <a:rPr lang="ko-KR" dirty="0" err="1"/>
              <a:t>HOLE과</a:t>
            </a:r>
            <a:r>
              <a:rPr lang="ko-KR" dirty="0"/>
              <a:t> </a:t>
            </a:r>
            <a:r>
              <a:rPr lang="ko-KR" dirty="0" err="1"/>
              <a:t>PICO를</a:t>
            </a:r>
            <a:r>
              <a:rPr lang="ko-KR" dirty="0"/>
              <a:t> 제대로 판단하지 못하였습니다.</a:t>
            </a:r>
            <a:br>
              <a:rPr lang="ko-KR" dirty="0"/>
            </a:br>
            <a:br>
              <a:rPr lang="ko-KR" dirty="0"/>
            </a:br>
            <a:r>
              <a:rPr lang="ko-KR" dirty="0"/>
              <a:t>그 때문에 실 검출 정확도가 세개의 엔진 중 가장 낮은 정확도를 가지게 되어, 저희는 실 검출 정확도가 가장 높은 </a:t>
            </a:r>
            <a:r>
              <a:rPr lang="ko-KR" dirty="0" err="1"/>
              <a:t>L모델을</a:t>
            </a:r>
            <a:r>
              <a:rPr lang="ko-KR" dirty="0"/>
              <a:t> 선택하게 되었습니다.</a:t>
            </a:r>
            <a:endParaRPr dirty="0"/>
          </a:p>
        </p:txBody>
      </p:sp>
      <p:sp>
        <p:nvSpPr>
          <p:cNvPr id="231" name="Google Shape;231;g320e0b11e02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0e0b11e0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-KR" sz="1300" dirty="0">
                <a:solidFill>
                  <a:schemeClr val="dk1"/>
                </a:solidFill>
              </a:rPr>
              <a:t>기존 </a:t>
            </a:r>
            <a:r>
              <a:rPr lang="ko-KR" sz="1300" dirty="0" err="1">
                <a:solidFill>
                  <a:schemeClr val="dk1"/>
                </a:solidFill>
              </a:rPr>
              <a:t>과검율</a:t>
            </a:r>
            <a:r>
              <a:rPr lang="ko-KR" sz="1300" dirty="0">
                <a:solidFill>
                  <a:schemeClr val="dk1"/>
                </a:solidFill>
              </a:rPr>
              <a:t> 97.5% </a:t>
            </a:r>
            <a:r>
              <a:rPr lang="ko-KR" sz="1300" dirty="0" err="1">
                <a:solidFill>
                  <a:schemeClr val="dk1"/>
                </a:solidFill>
              </a:rPr>
              <a:t>미검율</a:t>
            </a:r>
            <a:r>
              <a:rPr lang="ko-KR" sz="1300" dirty="0">
                <a:solidFill>
                  <a:schemeClr val="dk1"/>
                </a:solidFill>
              </a:rPr>
              <a:t> 0% 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-KR" sz="1300" dirty="0">
                <a:solidFill>
                  <a:schemeClr val="dk1"/>
                </a:solidFill>
              </a:rPr>
              <a:t>신규 </a:t>
            </a:r>
            <a:r>
              <a:rPr lang="ko-KR" sz="1300" dirty="0" err="1">
                <a:solidFill>
                  <a:schemeClr val="dk1"/>
                </a:solidFill>
              </a:rPr>
              <a:t>과검율</a:t>
            </a:r>
            <a:r>
              <a:rPr lang="ko-KR" sz="1300" dirty="0">
                <a:solidFill>
                  <a:schemeClr val="dk1"/>
                </a:solidFill>
              </a:rPr>
              <a:t> 17.5% </a:t>
            </a:r>
            <a:r>
              <a:rPr lang="ko-KR" sz="1300" dirty="0" err="1">
                <a:solidFill>
                  <a:schemeClr val="dk1"/>
                </a:solidFill>
              </a:rPr>
              <a:t>미검율</a:t>
            </a:r>
            <a:r>
              <a:rPr lang="ko-KR" sz="1300" dirty="0">
                <a:solidFill>
                  <a:schemeClr val="dk1"/>
                </a:solidFill>
              </a:rPr>
              <a:t> 0%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-KR" sz="1300" dirty="0">
                <a:solidFill>
                  <a:schemeClr val="dk1"/>
                </a:solidFill>
              </a:rPr>
              <a:t>부하를 고려하여 시간당 약4800개 생산 1개당 평균 0.74초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250" name="Google Shape;250;g320e0b11e0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0e0b11e02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</a:rPr>
              <a:t>시간당 4,800개 검사, </a:t>
            </a:r>
            <a:r>
              <a:rPr lang="ko-KR" b="1" dirty="0" err="1">
                <a:solidFill>
                  <a:schemeClr val="dk1"/>
                </a:solidFill>
              </a:rPr>
              <a:t>미검률</a:t>
            </a:r>
            <a:r>
              <a:rPr lang="ko-KR" b="1" dirty="0">
                <a:solidFill>
                  <a:schemeClr val="dk1"/>
                </a:solidFill>
              </a:rPr>
              <a:t> 0%, 신속한 </a:t>
            </a:r>
            <a:r>
              <a:rPr lang="ko-KR" b="1" dirty="0" err="1">
                <a:solidFill>
                  <a:schemeClr val="dk1"/>
                </a:solidFill>
              </a:rPr>
              <a:t>A</a:t>
            </a:r>
            <a:r>
              <a:rPr lang="ko-KR" b="1" dirty="0">
                <a:solidFill>
                  <a:schemeClr val="dk1"/>
                </a:solidFill>
              </a:rPr>
              <a:t>/</a:t>
            </a:r>
            <a:r>
              <a:rPr lang="ko-KR" b="1" dirty="0" err="1">
                <a:solidFill>
                  <a:schemeClr val="dk1"/>
                </a:solidFill>
              </a:rPr>
              <a:t>S</a:t>
            </a:r>
            <a:r>
              <a:rPr lang="ko-KR" b="1" dirty="0">
                <a:solidFill>
                  <a:schemeClr val="dk1"/>
                </a:solidFill>
              </a:rPr>
              <a:t> 지원</a:t>
            </a:r>
            <a:r>
              <a:rPr lang="ko-KR" dirty="0">
                <a:solidFill>
                  <a:schemeClr val="dk1"/>
                </a:solidFill>
              </a:rPr>
              <a:t>으로 생산성 혁신과 품질 보장을 동시에 실현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초고속 처리 - 시간당 4800개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840"/>
              </a:lnSpc>
              <a:spcBef>
                <a:spcPts val="1200"/>
              </a:spcBef>
              <a:spcAft>
                <a:spcPts val="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완벽한 정확도- </a:t>
            </a:r>
            <a:r>
              <a:rPr lang="ko-KR" dirty="0" err="1">
                <a:solidFill>
                  <a:schemeClr val="dk1"/>
                </a:solidFill>
              </a:rPr>
              <a:t>미검률</a:t>
            </a:r>
            <a:r>
              <a:rPr lang="ko-KR" dirty="0">
                <a:solidFill>
                  <a:schemeClr val="dk1"/>
                </a:solidFill>
              </a:rPr>
              <a:t> 0% , 불량품 0 % 출하로 제품의 품질을 완벽하게 보장 </a:t>
            </a:r>
            <a:endParaRPr dirty="0"/>
          </a:p>
        </p:txBody>
      </p:sp>
      <p:sp>
        <p:nvSpPr>
          <p:cNvPr id="264" name="Google Shape;264;g320e0b11e02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20e0b11e02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육안 검사에 의존하여 공장 작업자의 피로도 향상 및 검사 생산성 하락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육안으로 판단하던 </a:t>
            </a:r>
            <a:r>
              <a:rPr lang="ko-KR" dirty="0" err="1"/>
              <a:t>불량검수공정에</a:t>
            </a:r>
            <a:r>
              <a:rPr lang="ko-KR" dirty="0"/>
              <a:t> 정확도 높은 </a:t>
            </a:r>
            <a:r>
              <a:rPr lang="ko-KR" dirty="0" err="1"/>
              <a:t>ai</a:t>
            </a:r>
            <a:r>
              <a:rPr lang="ko-KR" dirty="0"/>
              <a:t> 솔루션 탑재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기대효과입니다.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dirty="0"/>
            </a:br>
            <a:r>
              <a:rPr lang="ko-KR" dirty="0">
                <a:solidFill>
                  <a:schemeClr val="dk1"/>
                </a:solidFill>
              </a:rPr>
              <a:t>안녕하십니까, 지금부터 우리 시스템이 제공할 </a:t>
            </a:r>
            <a:r>
              <a:rPr lang="ko-KR" b="1" dirty="0">
                <a:solidFill>
                  <a:schemeClr val="dk1"/>
                </a:solidFill>
              </a:rPr>
              <a:t>구체적인 비즈니스 기대효과</a:t>
            </a:r>
            <a:r>
              <a:rPr lang="ko-KR" dirty="0">
                <a:solidFill>
                  <a:schemeClr val="dk1"/>
                </a:solidFill>
              </a:rPr>
              <a:t>에 대해 말씀드리겠습니다.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우리의 솔루션은 두 가지 핵심 가치를 제공합니다: </a:t>
            </a:r>
            <a:r>
              <a:rPr lang="ko-KR" b="1" dirty="0">
                <a:solidFill>
                  <a:schemeClr val="dk1"/>
                </a:solidFill>
              </a:rPr>
              <a:t>운영 효율 극대화</a:t>
            </a:r>
            <a:r>
              <a:rPr lang="ko-KR" dirty="0">
                <a:solidFill>
                  <a:schemeClr val="dk1"/>
                </a:solidFill>
              </a:rPr>
              <a:t>와 </a:t>
            </a:r>
            <a:r>
              <a:rPr lang="ko-KR" b="1" dirty="0">
                <a:solidFill>
                  <a:schemeClr val="dk1"/>
                </a:solidFill>
              </a:rPr>
              <a:t>고객 신뢰도 향상</a:t>
            </a:r>
            <a:r>
              <a:rPr lang="ko-KR" dirty="0">
                <a:solidFill>
                  <a:schemeClr val="dk1"/>
                </a:solidFill>
              </a:rPr>
              <a:t>입니다.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저희의 시스템을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77" name="Google Shape;277;g320e0b11e02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0da32f81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다음은 리스크 관리입니다. 먼저 주요 리스크는 아래 세 가지로 나누어 보았습니다.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각각 </a:t>
            </a:r>
            <a:r>
              <a:rPr lang="ko-KR" dirty="0" err="1"/>
              <a:t>미검</a:t>
            </a:r>
            <a:r>
              <a:rPr lang="ko-KR" dirty="0"/>
              <a:t> 문제, </a:t>
            </a:r>
            <a:r>
              <a:rPr lang="ko-KR" dirty="0" err="1"/>
              <a:t>과검</a:t>
            </a:r>
            <a:r>
              <a:rPr lang="ko-KR" dirty="0"/>
              <a:t> 문제, 운반 오류로. 다음 페이지부터 각각의 대응 전략을 설명 드리겠습니다</a:t>
            </a:r>
            <a:endParaRPr dirty="0"/>
          </a:p>
        </p:txBody>
      </p:sp>
      <p:sp>
        <p:nvSpPr>
          <p:cNvPr id="295" name="Google Shape;295;g320da32f8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0da32f8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미검을</a:t>
            </a:r>
            <a:r>
              <a:rPr lang="ko-KR" dirty="0"/>
              <a:t> 0%로 유지하기 위해 </a:t>
            </a:r>
            <a:r>
              <a:rPr lang="ko-KR" dirty="0" err="1"/>
              <a:t>과검률을</a:t>
            </a:r>
            <a:r>
              <a:rPr lang="ko-KR" dirty="0"/>
              <a:t> 상향조정하여 모델의 결함을 탐지, 과검으로 판단된 데이터를 지속적으로 </a:t>
            </a:r>
            <a:r>
              <a:rPr lang="ko-KR" dirty="0" err="1"/>
              <a:t>재학습시키고</a:t>
            </a:r>
            <a:r>
              <a:rPr lang="ko-KR" dirty="0"/>
              <a:t> 정확도를 높인다</a:t>
            </a:r>
            <a:endParaRPr dirty="0"/>
          </a:p>
        </p:txBody>
      </p:sp>
      <p:sp>
        <p:nvSpPr>
          <p:cNvPr id="307" name="Google Shape;307;g320da32f8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0da32f81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과검</a:t>
            </a:r>
            <a:r>
              <a:rPr lang="ko-KR" dirty="0"/>
              <a:t> 문제에 대해서는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미검률</a:t>
            </a:r>
            <a:r>
              <a:rPr lang="ko-KR" dirty="0"/>
              <a:t> 0%를 기준으로 하되 정확도를 최대로 하는 파라미터를 모색하고 </a:t>
            </a:r>
            <a:r>
              <a:rPr lang="ko-KR" dirty="0" err="1"/>
              <a:t>과검</a:t>
            </a:r>
            <a:r>
              <a:rPr lang="ko-KR" dirty="0"/>
              <a:t> 데이터를 지속적으로 </a:t>
            </a:r>
            <a:r>
              <a:rPr lang="ko-KR" dirty="0" err="1"/>
              <a:t>피드백하며</a:t>
            </a:r>
            <a:r>
              <a:rPr lang="ko-KR" dirty="0"/>
              <a:t> 모델을 업데이트합니다</a:t>
            </a:r>
            <a:endParaRPr dirty="0"/>
          </a:p>
        </p:txBody>
      </p:sp>
      <p:sp>
        <p:nvSpPr>
          <p:cNvPr id="327" name="Google Shape;327;g320da32f81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목차는 다음과 같은 순서로 진행하겠습니다</a:t>
            </a: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0da32f81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운반 오류 대응은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 물체가 제대로 감지되지 않을 시 우선적으로 불량으로 분류해서 </a:t>
            </a:r>
            <a:r>
              <a:rPr lang="ko-KR" dirty="0" err="1"/>
              <a:t>미분류된</a:t>
            </a:r>
            <a:r>
              <a:rPr lang="ko-KR" dirty="0"/>
              <a:t> 제품이 고객에게 제공되는 일이 없도록 합니다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그리고 </a:t>
            </a:r>
            <a:r>
              <a:rPr lang="ko-KR" dirty="0" err="1"/>
              <a:t>미검률이</a:t>
            </a:r>
            <a:r>
              <a:rPr lang="ko-KR" dirty="0"/>
              <a:t> 존재하는 오류가 있는 경우, 무료 </a:t>
            </a:r>
            <a:r>
              <a:rPr lang="ko-KR" dirty="0" err="1"/>
              <a:t>A</a:t>
            </a:r>
            <a:r>
              <a:rPr lang="ko-KR" dirty="0"/>
              <a:t>/</a:t>
            </a:r>
            <a:r>
              <a:rPr lang="ko-KR" dirty="0" err="1"/>
              <a:t>S</a:t>
            </a:r>
            <a:r>
              <a:rPr lang="ko-KR" dirty="0"/>
              <a:t> 서비스를 통해 만족도를 개선하였으며, 정기적인 하드웨어 점검으로 오작동 자체를 방지하는 서비스를 제공합니다.</a:t>
            </a:r>
            <a:endParaRPr dirty="0"/>
          </a:p>
        </p:txBody>
      </p:sp>
      <p:sp>
        <p:nvSpPr>
          <p:cNvPr id="347" name="Google Shape;347;g320da32f81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20e0b11e02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8" name="Google Shape;358;g320e0b11e02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0d72f6ea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먼저, 저희 회사 </a:t>
            </a:r>
            <a:r>
              <a:rPr lang="ko-KR" dirty="0" err="1">
                <a:solidFill>
                  <a:schemeClr val="dk1"/>
                </a:solidFill>
              </a:rPr>
              <a:t>모코모코에</a:t>
            </a:r>
            <a:r>
              <a:rPr lang="ko-KR" dirty="0">
                <a:solidFill>
                  <a:schemeClr val="dk1"/>
                </a:solidFill>
              </a:rPr>
              <a:t> 대해 소개하겠습니다. 저희 </a:t>
            </a:r>
            <a:r>
              <a:rPr lang="ko-KR" b="1" dirty="0" err="1">
                <a:solidFill>
                  <a:schemeClr val="dk1"/>
                </a:solidFill>
              </a:rPr>
              <a:t>모코모코</a:t>
            </a:r>
            <a:r>
              <a:rPr lang="ko-KR" dirty="0" err="1">
                <a:solidFill>
                  <a:schemeClr val="dk1"/>
                </a:solidFill>
              </a:rPr>
              <a:t>는</a:t>
            </a:r>
            <a:r>
              <a:rPr lang="ko-KR" dirty="0">
                <a:solidFill>
                  <a:schemeClr val="dk1"/>
                </a:solidFill>
              </a:rPr>
              <a:t> 서비스 및 산업용 로봇 분야에서 혁신을 추구하며, 사람들의 일상과 산업 현장을 더 스마트하고 효율적으로 바꾸기 위해 노력하고 있습니다</a:t>
            </a:r>
            <a:endParaRPr dirty="0"/>
          </a:p>
        </p:txBody>
      </p:sp>
      <p:sp>
        <p:nvSpPr>
          <p:cNvPr id="111" name="Google Shape;111;g320d72f6ea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0e0b11e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1F2328"/>
                </a:solidFill>
                <a:highlight>
                  <a:srgbClr val="FFFFFF"/>
                </a:highlight>
              </a:rPr>
              <a:t>자율주행로봇(AMR) 아동 납치 차량 추적 시스템</a:t>
            </a:r>
            <a:endParaRPr sz="1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rgbClr val="1F2328"/>
                </a:solidFill>
                <a:highlight>
                  <a:srgbClr val="FFFFFF"/>
                </a:highlight>
              </a:rPr>
              <a:t>flask</a:t>
            </a:r>
            <a:r>
              <a:rPr lang="ko-KR" sz="1200" dirty="0">
                <a:solidFill>
                  <a:srgbClr val="1F2328"/>
                </a:solidFill>
                <a:highlight>
                  <a:srgbClr val="FFFFFF"/>
                </a:highlight>
              </a:rPr>
              <a:t> 웹 화면에서 범죄 차량이 감지됐을 때 로봇이 </a:t>
            </a:r>
            <a:r>
              <a:rPr lang="ko-KR" sz="1200" dirty="0" err="1">
                <a:solidFill>
                  <a:srgbClr val="1F2328"/>
                </a:solidFill>
                <a:highlight>
                  <a:srgbClr val="FFFFFF"/>
                </a:highlight>
              </a:rPr>
              <a:t>tracking하는</a:t>
            </a:r>
            <a:r>
              <a:rPr lang="ko-KR" sz="1200" dirty="0">
                <a:solidFill>
                  <a:srgbClr val="1F2328"/>
                </a:solidFill>
                <a:highlight>
                  <a:srgbClr val="FFFFFF"/>
                </a:highlight>
              </a:rPr>
              <a:t> 모의 시스템 구현 </a:t>
            </a:r>
            <a:endParaRPr sz="1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23" name="Google Shape;123;g320e0b11e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0e0b11e02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카페에서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서빙 주행 로봇 개발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g320e0b11e02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0e0b11e02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매니퓰레이터로</a:t>
            </a:r>
            <a:r>
              <a:rPr lang="ko-KR" dirty="0"/>
              <a:t> 컨베이어 벨트에 물건 적재 시스템 </a:t>
            </a:r>
            <a:endParaRPr dirty="0"/>
          </a:p>
        </p:txBody>
      </p:sp>
      <p:sp>
        <p:nvSpPr>
          <p:cNvPr id="142" name="Google Shape;142;g320e0b11e02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0e0b11e02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다중이용시설에서 로봇이 장애물 인식하여 주행하는 모델과 객체 </a:t>
            </a:r>
            <a:r>
              <a:rPr lang="ko-KR" dirty="0" err="1"/>
              <a:t>tracking</a:t>
            </a:r>
            <a:r>
              <a:rPr lang="ko-KR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서비스와 산업을 </a:t>
            </a:r>
            <a:r>
              <a:rPr lang="ko-KR" dirty="0" err="1"/>
              <a:t>가라지</a:t>
            </a:r>
            <a:r>
              <a:rPr lang="ko-KR" dirty="0"/>
              <a:t> 않고 개발하고 있습니다</a:t>
            </a:r>
            <a:endParaRPr dirty="0"/>
          </a:p>
        </p:txBody>
      </p:sp>
      <p:sp>
        <p:nvSpPr>
          <p:cNvPr id="151" name="Google Shape;151;g320e0b11e02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0e0b11e0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그동안 저희는 </a:t>
            </a:r>
            <a:r>
              <a:rPr lang="ko-KR" b="1" dirty="0">
                <a:solidFill>
                  <a:schemeClr val="dk1"/>
                </a:solidFill>
              </a:rPr>
              <a:t>서비스 로봇</a:t>
            </a:r>
            <a:r>
              <a:rPr lang="ko-KR" dirty="0">
                <a:solidFill>
                  <a:schemeClr val="dk1"/>
                </a:solidFill>
              </a:rPr>
              <a:t>과 </a:t>
            </a:r>
            <a:r>
              <a:rPr lang="ko-KR" b="1" dirty="0">
                <a:solidFill>
                  <a:schemeClr val="dk1"/>
                </a:solidFill>
              </a:rPr>
              <a:t>산업용 로봇</a:t>
            </a:r>
            <a:r>
              <a:rPr lang="ko-KR" dirty="0">
                <a:solidFill>
                  <a:schemeClr val="dk1"/>
                </a:solidFill>
              </a:rPr>
              <a:t>을 개발하면서 </a:t>
            </a:r>
            <a:r>
              <a:rPr lang="ko-KR" b="1" dirty="0">
                <a:solidFill>
                  <a:schemeClr val="dk1"/>
                </a:solidFill>
              </a:rPr>
              <a:t>로봇 제어 기술, AI 기반의 비전 시스템, 자율주행 솔루션</a:t>
            </a:r>
            <a:r>
              <a:rPr lang="ko-KR" dirty="0">
                <a:solidFill>
                  <a:schemeClr val="dk1"/>
                </a:solidFill>
              </a:rPr>
              <a:t>과 같은 첨단 기술을 실현해 왔습니다. 따라서 AI 기반 </a:t>
            </a:r>
            <a:r>
              <a:rPr lang="ko-KR" b="1" dirty="0">
                <a:solidFill>
                  <a:schemeClr val="dk1"/>
                </a:solidFill>
              </a:rPr>
              <a:t>라즈베리 </a:t>
            </a:r>
            <a:r>
              <a:rPr lang="ko-KR" b="1" dirty="0" err="1">
                <a:solidFill>
                  <a:schemeClr val="dk1"/>
                </a:solidFill>
              </a:rPr>
              <a:t>피코</a:t>
            </a:r>
            <a:r>
              <a:rPr lang="ko-KR" b="1" dirty="0">
                <a:solidFill>
                  <a:schemeClr val="dk1"/>
                </a:solidFill>
              </a:rPr>
              <a:t> 검사 시스템</a:t>
            </a:r>
            <a:r>
              <a:rPr lang="ko-KR" dirty="0">
                <a:solidFill>
                  <a:schemeClr val="dk1"/>
                </a:solidFill>
              </a:rPr>
              <a:t>을 구축하는 이번 프로젝트는 저희의 강점이 가장 잘 발휘될 수 있는 분야라고 보시면 됩니다. 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</a:rPr>
              <a:t>저희가 제안하는 프로젝트의 목적은 크게 네 가지로 요약할 수 있습니다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</a:rPr>
              <a:t>기존의 단순 자동화에서 벗어나 AI 기반의 지능형 검사 시스템을 통해 </a:t>
            </a:r>
            <a:r>
              <a:rPr lang="ko-KR" dirty="0">
                <a:solidFill>
                  <a:schemeClr val="dk1"/>
                </a:solidFill>
              </a:rPr>
              <a:t> 품질 검사 과정의 </a:t>
            </a:r>
            <a:r>
              <a:rPr lang="ko-KR" b="1" dirty="0">
                <a:solidFill>
                  <a:schemeClr val="dk1"/>
                </a:solidFill>
              </a:rPr>
              <a:t>효율성과 신뢰성을 혁신적으로 향상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</a:rPr>
              <a:t>실시간 모니터링 및 데이터 관리를 통해 즉각적인 피드백을 제공하여 </a:t>
            </a:r>
            <a:r>
              <a:rPr lang="ko-KR" dirty="0">
                <a:solidFill>
                  <a:schemeClr val="dk1"/>
                </a:solidFill>
              </a:rPr>
              <a:t>생산 현장의 문제를 </a:t>
            </a:r>
            <a:r>
              <a:rPr lang="ko-KR" b="1" dirty="0">
                <a:solidFill>
                  <a:schemeClr val="dk1"/>
                </a:solidFill>
              </a:rPr>
              <a:t>사전에 예측하고 대응할 수 있도록 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불량품의 출하를 방지하고, 생산 라인의 다운타임을 최소화하기 위해 </a:t>
            </a:r>
            <a:r>
              <a:rPr lang="ko-KR" b="1" dirty="0">
                <a:solidFill>
                  <a:schemeClr val="dk1"/>
                </a:solidFill>
              </a:rPr>
              <a:t>리스크를 관리 방향 제시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지능형 자동화 시스템을 도입함으로써, </a:t>
            </a:r>
            <a:r>
              <a:rPr lang="ko-KR" b="1" dirty="0">
                <a:solidFill>
                  <a:schemeClr val="dk1"/>
                </a:solidFill>
              </a:rPr>
              <a:t>스마트 제조 혁신을 선도하는 기업</a:t>
            </a:r>
            <a:r>
              <a:rPr lang="ko-KR" dirty="0">
                <a:solidFill>
                  <a:schemeClr val="dk1"/>
                </a:solidFill>
              </a:rPr>
              <a:t>으로 자리매김할 수 있습니다. 이는 시장에서의 </a:t>
            </a:r>
            <a:r>
              <a:rPr lang="ko-KR" b="1" dirty="0">
                <a:solidFill>
                  <a:schemeClr val="dk1"/>
                </a:solidFill>
              </a:rPr>
              <a:t>차별화된 경쟁력</a:t>
            </a:r>
            <a:r>
              <a:rPr lang="ko-KR" dirty="0">
                <a:solidFill>
                  <a:schemeClr val="dk1"/>
                </a:solidFill>
              </a:rPr>
              <a:t>을 확보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-KR" sz="1000" b="1" dirty="0">
                <a:solidFill>
                  <a:schemeClr val="dk1"/>
                </a:solidFill>
              </a:rPr>
              <a:t>자동화된 품질 관리 시스템 도입</a:t>
            </a:r>
            <a:endParaRPr sz="1000" b="1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라즈베리 </a:t>
            </a:r>
            <a:r>
              <a:rPr lang="ko-KR" sz="10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피코</a:t>
            </a: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제품의 불량 여부를 신속하고 정확하게 판별</a:t>
            </a:r>
            <a:endParaRPr sz="1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생산 효율성 향상 및 품질 관리 비용 절감</a:t>
            </a:r>
            <a:endParaRPr sz="1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-KR" sz="1000" b="1" dirty="0">
                <a:solidFill>
                  <a:schemeClr val="dk1"/>
                </a:solidFill>
              </a:rPr>
              <a:t>첨단 기술 활용</a:t>
            </a:r>
            <a:endParaRPr sz="1000" b="1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컨베이어 벨트</a:t>
            </a:r>
            <a:r>
              <a:rPr lang="ko-KR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초음파 센서</a:t>
            </a:r>
            <a:r>
              <a:rPr lang="ko-KR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카메라</a:t>
            </a:r>
            <a:r>
              <a:rPr lang="ko-KR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AI </a:t>
            </a: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모델을 통합한 시스템 구축</a:t>
            </a:r>
            <a:endParaRPr sz="1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YOLOv6-L </a:t>
            </a: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모델을 사용한 고성능 이미지 인식 기술 적용</a:t>
            </a:r>
            <a:endParaRPr sz="1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-KR" sz="1000" b="1" dirty="0">
                <a:solidFill>
                  <a:schemeClr val="dk1"/>
                </a:solidFill>
              </a:rPr>
              <a:t>정확도 향상</a:t>
            </a:r>
            <a:endParaRPr sz="1000" b="1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sz="10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과검율과</a:t>
            </a: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ko-KR" sz="10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미검율</a:t>
            </a: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개선을 통한 시스템 신뢰성 확보</a:t>
            </a:r>
            <a:endParaRPr sz="1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지속적인 데이터 수집 및 모델 학습으로 정확도 향상</a:t>
            </a:r>
            <a:endParaRPr sz="1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-KR" sz="1000" b="1" dirty="0">
                <a:solidFill>
                  <a:schemeClr val="dk1"/>
                </a:solidFill>
              </a:rPr>
              <a:t>실시간 모니터링 및 데이터 관리</a:t>
            </a:r>
            <a:endParaRPr sz="1000" b="1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Gradio</a:t>
            </a:r>
            <a:r>
              <a:rPr lang="ko-KR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웹 서버를 통한 실시간 검사 결과 확인</a:t>
            </a:r>
            <a:endParaRPr sz="1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데이터베이스 구축으로 검사 이력 관리 및 분석</a:t>
            </a:r>
            <a:endParaRPr sz="1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-KR" sz="1000" b="1" dirty="0">
                <a:solidFill>
                  <a:schemeClr val="dk1"/>
                </a:solidFill>
              </a:rPr>
              <a:t>리스크 관리 방안 제시</a:t>
            </a:r>
            <a:endParaRPr sz="1000" b="1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sz="10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미검</a:t>
            </a:r>
            <a:r>
              <a:rPr lang="ko-KR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sz="10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과검</a:t>
            </a:r>
            <a:r>
              <a:rPr lang="ko-KR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운반 오류 등 잠재적 문제에 대한 대응 전략 수립</a:t>
            </a:r>
            <a:endParaRPr sz="1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무료 </a:t>
            </a:r>
            <a:r>
              <a:rPr lang="ko-KR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</a:t>
            </a:r>
            <a:r>
              <a:rPr lang="ko-KR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</a:t>
            </a:r>
            <a:r>
              <a:rPr lang="ko-KR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</a:t>
            </a:r>
            <a:r>
              <a:rPr lang="ko-KR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서비스 제공으로 고객 신뢰도 확보</a:t>
            </a:r>
            <a:endParaRPr sz="1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-KR" sz="1000" b="1" dirty="0">
                <a:solidFill>
                  <a:schemeClr val="dk1"/>
                </a:solidFill>
              </a:rPr>
              <a:t>경쟁 우위 확보</a:t>
            </a:r>
            <a:endParaRPr sz="1000" b="1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로봇 산업 분야에서의 선도적 위치 강화</a:t>
            </a:r>
            <a:endParaRPr sz="1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sz="10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높은 정확도와 효율성을 통한 시장 경쟁력 확보</a:t>
            </a:r>
            <a:endParaRPr sz="1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l" rtl="0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g320e0b11e0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0e0b11e0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(초음파센서에서 컨베이어를 통과하는 </a:t>
            </a:r>
            <a:r>
              <a:rPr lang="ko-KR" dirty="0" err="1">
                <a:solidFill>
                  <a:schemeClr val="dk1"/>
                </a:solidFill>
              </a:rPr>
              <a:t>라즈베리피코가</a:t>
            </a:r>
            <a:r>
              <a:rPr lang="ko-KR" dirty="0">
                <a:solidFill>
                  <a:schemeClr val="dk1"/>
                </a:solidFill>
              </a:rPr>
              <a:t> 감지되면 해당 모델의 사진을 찍은 뒤 그 이미지를 </a:t>
            </a:r>
            <a:r>
              <a:rPr lang="ko-KR" dirty="0" err="1">
                <a:solidFill>
                  <a:schemeClr val="dk1"/>
                </a:solidFill>
              </a:rPr>
              <a:t>test.py에서</a:t>
            </a:r>
            <a:r>
              <a:rPr lang="ko-KR" dirty="0">
                <a:solidFill>
                  <a:schemeClr val="dk1"/>
                </a:solidFill>
              </a:rPr>
              <a:t> 이미지에 나온 </a:t>
            </a:r>
            <a:r>
              <a:rPr lang="ko-KR" dirty="0" err="1">
                <a:solidFill>
                  <a:schemeClr val="dk1"/>
                </a:solidFill>
              </a:rPr>
              <a:t>라즈베리피코가</a:t>
            </a:r>
            <a:r>
              <a:rPr lang="ko-KR" dirty="0">
                <a:solidFill>
                  <a:schemeClr val="dk1"/>
                </a:solidFill>
              </a:rPr>
              <a:t> 정상인지 판별, </a:t>
            </a:r>
            <a:r>
              <a:rPr lang="ko-KR" dirty="0" err="1">
                <a:solidFill>
                  <a:schemeClr val="dk1"/>
                </a:solidFill>
              </a:rPr>
              <a:t>db저장</a:t>
            </a:r>
            <a:r>
              <a:rPr lang="ko-KR" dirty="0">
                <a:solidFill>
                  <a:schemeClr val="dk1"/>
                </a:solidFill>
              </a:rPr>
              <a:t>. </a:t>
            </a:r>
            <a:r>
              <a:rPr lang="ko-KR" dirty="0" err="1">
                <a:solidFill>
                  <a:schemeClr val="dk1"/>
                </a:solidFill>
              </a:rPr>
              <a:t>gradio웹</a:t>
            </a:r>
            <a:r>
              <a:rPr lang="ko-KR" dirty="0">
                <a:solidFill>
                  <a:schemeClr val="dk1"/>
                </a:solidFill>
              </a:rPr>
              <a:t> 서버에 해당 </a:t>
            </a:r>
            <a:r>
              <a:rPr lang="ko-KR" dirty="0" err="1">
                <a:solidFill>
                  <a:schemeClr val="dk1"/>
                </a:solidFill>
              </a:rPr>
              <a:t>example.db에서</a:t>
            </a:r>
            <a:r>
              <a:rPr lang="ko-KR" dirty="0">
                <a:solidFill>
                  <a:schemeClr val="dk1"/>
                </a:solidFill>
              </a:rPr>
              <a:t> 검출한 데이터를 표기)</a:t>
            </a:r>
            <a:endParaRPr sz="600" dirty="0"/>
          </a:p>
        </p:txBody>
      </p:sp>
      <p:sp>
        <p:nvSpPr>
          <p:cNvPr id="174" name="Google Shape;174;g320e0b11e0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hyperlink" Target="http://drive.google.com/file/d/1jFdhlJsKR8ApfEA6LQd1a2aJO4orLOwQ/view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hyperlink" Target="http://drive.google.com/file/d/1Tkw_V0bNSdTJ8bSJ5zrZfZjRaC3ACqw9/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rive.google.com/file/d/122d-kBiYxRqk7A2O6CMRgQvTMrIebOVT/view" TargetMode="External"/><Relationship Id="rId5" Type="http://schemas.openxmlformats.org/officeDocument/2006/relationships/image" Target="../media/image12.jpg"/><Relationship Id="rId4" Type="http://schemas.openxmlformats.org/officeDocument/2006/relationships/hyperlink" Target="http://drive.google.com/file/d/1TeMa9qolwLffq7s02CzP2SefD8BAbfzW/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63600"/>
            <a:ext cx="16611600" cy="859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6600" y="2933700"/>
            <a:ext cx="14020798" cy="2273300"/>
          </a:xfrm>
          <a:prstGeom prst="rect">
            <a:avLst/>
          </a:prstGeom>
          <a:noFill/>
          <a:ln>
            <a:noFill/>
          </a:ln>
          <a:effectLst>
            <a:outerShdw blurRad="116405" dist="350645" dir="2700000">
              <a:srgbClr val="000000">
                <a:alpha val="49803"/>
              </a:srgbClr>
            </a:outerShdw>
          </a:effectLst>
        </p:spPr>
      </p:pic>
      <p:pic>
        <p:nvPicPr>
          <p:cNvPr id="86" name="Google Shape;8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69379" y="1503945"/>
            <a:ext cx="2030376" cy="16509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7" name="Google Shape;87;p13"/>
          <p:cNvSpPr txBox="1"/>
          <p:nvPr/>
        </p:nvSpPr>
        <p:spPr>
          <a:xfrm>
            <a:off x="2214875" y="6183825"/>
            <a:ext cx="4452600" cy="2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" dirty="0">
                <a:latin typeface="Calibri"/>
                <a:ea typeface="Calibri"/>
                <a:cs typeface="Calibri"/>
                <a:sym typeface="Calibri"/>
              </a:rPr>
              <a:t>김현아 팀장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" dirty="0" err="1">
                <a:latin typeface="Calibri"/>
                <a:ea typeface="Calibri"/>
                <a:cs typeface="Calibri"/>
                <a:sym typeface="Calibri"/>
              </a:rPr>
              <a:t>장석환</a:t>
            </a:r>
            <a:r>
              <a:rPr lang="ko-KR" sz="3100" dirty="0">
                <a:latin typeface="Calibri"/>
                <a:ea typeface="Calibri"/>
                <a:cs typeface="Calibri"/>
                <a:sym typeface="Calibri"/>
              </a:rPr>
              <a:t> 사원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" dirty="0">
                <a:latin typeface="Calibri"/>
                <a:ea typeface="Calibri"/>
                <a:cs typeface="Calibri"/>
                <a:sym typeface="Calibri"/>
              </a:rPr>
              <a:t>홍유진 </a:t>
            </a:r>
            <a:r>
              <a:rPr lang="ko-KR" altLang="en-US" sz="3100" dirty="0">
                <a:latin typeface="Calibri"/>
                <a:ea typeface="Calibri"/>
                <a:cs typeface="Calibri"/>
                <a:sym typeface="Calibri"/>
              </a:rPr>
              <a:t>사원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9600" y="2565400"/>
            <a:ext cx="14350999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774899" y="3205745"/>
            <a:ext cx="12484200" cy="16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49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라즈베리 </a:t>
            </a:r>
            <a:r>
              <a:rPr lang="ko-KR" sz="4900" b="1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피코</a:t>
            </a:r>
            <a:r>
              <a:rPr lang="ko-KR" sz="49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검사 시스템 제안서  </a:t>
            </a:r>
            <a:endParaRPr sz="49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ctr" rtl="0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1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                 </a:t>
            </a:r>
            <a:endParaRPr lang="en-US" altLang="ko-KR" sz="31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ctr" rtl="0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31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</a:p>
          <a:p>
            <a:pPr marL="0" lvl="0" indent="0" algn="ctr" rtl="0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31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                    </a:t>
            </a:r>
            <a:r>
              <a:rPr lang="ko-KR" sz="31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개발 1팀</a:t>
            </a:r>
            <a:endParaRPr sz="31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2" name="Google Shape;368;p33">
            <a:extLst>
              <a:ext uri="{FF2B5EF4-FFF2-40B4-BE49-F238E27FC236}">
                <a16:creationId xmlns:a16="http://schemas.microsoft.com/office/drawing/2014/main" id="{7CD0DBF3-0946-305A-9D0C-C1E323132B2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8899" y="4014269"/>
            <a:ext cx="2822925" cy="4899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7125275" y="955563"/>
            <a:ext cx="417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275" y="688438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1845678" y="1161863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3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2412800" y="1206338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        시스템 소개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5087" y="2869212"/>
            <a:ext cx="5141425" cy="4742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2"/>
          <p:cNvCxnSpPr/>
          <p:nvPr/>
        </p:nvCxnSpPr>
        <p:spPr>
          <a:xfrm rot="10800000">
            <a:off x="8947463" y="4717438"/>
            <a:ext cx="257700" cy="2253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525" y="840837"/>
            <a:ext cx="5322550" cy="53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125" y="4131213"/>
            <a:ext cx="5467350" cy="54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 rotWithShape="1">
          <a:blip r:embed="rId4">
            <a:alphaModFix/>
          </a:blip>
          <a:srcRect l="33572" t="21089" r="53385" b="67542"/>
          <a:stretch/>
        </p:blipFill>
        <p:spPr>
          <a:xfrm>
            <a:off x="13172232" y="4039100"/>
            <a:ext cx="3004875" cy="241593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 rot="-5400000">
            <a:off x="5057116" y="4964656"/>
            <a:ext cx="305700" cy="1049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/>
          <p:nvPr/>
        </p:nvSpPr>
        <p:spPr>
          <a:xfrm rot="-5400000">
            <a:off x="11991316" y="4888456"/>
            <a:ext cx="305700" cy="1049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5068475" y="8051838"/>
            <a:ext cx="87087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6222338" y="7930913"/>
            <a:ext cx="6181056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r>
              <a:rPr lang="ko-KR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10개 평균 0.78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당 약 4864개 판단 가능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4455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7061200" y="1225550"/>
            <a:ext cx="417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1781603" y="143185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3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2348725" y="147632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        시스템 소개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450" y="3435350"/>
            <a:ext cx="8651175" cy="54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2520300" y="2287572"/>
            <a:ext cx="66237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ko-KR" sz="2700" b="1" dirty="0" err="1">
                <a:solidFill>
                  <a:schemeClr val="dk1"/>
                </a:solidFill>
                <a:highlight>
                  <a:schemeClr val="lt1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Classification</a:t>
            </a:r>
            <a:endParaRPr sz="25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3820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7061200" y="1219200"/>
            <a:ext cx="417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17816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3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2348725" y="146997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        시스템 소개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175" y="3293301"/>
            <a:ext cx="4721387" cy="540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0700" y="3155327"/>
            <a:ext cx="6225052" cy="55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/>
          <p:nvPr/>
        </p:nvSpPr>
        <p:spPr>
          <a:xfrm>
            <a:off x="2348725" y="2197189"/>
            <a:ext cx="66237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ko-KR" sz="2700" b="1" dirty="0" err="1">
                <a:solidFill>
                  <a:schemeClr val="dk1"/>
                </a:solidFill>
                <a:highlight>
                  <a:schemeClr val="lt1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Gradio</a:t>
            </a:r>
            <a:r>
              <a:rPr lang="ko-KR" sz="2700" b="1" dirty="0">
                <a:solidFill>
                  <a:schemeClr val="dk1"/>
                </a:solidFill>
                <a:highlight>
                  <a:schemeClr val="lt1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Data </a:t>
            </a:r>
            <a:r>
              <a:rPr lang="ko-KR" sz="2700" b="1" dirty="0" err="1">
                <a:solidFill>
                  <a:schemeClr val="dk1"/>
                </a:solidFill>
                <a:highlight>
                  <a:schemeClr val="lt1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Base</a:t>
            </a:r>
            <a:endParaRPr sz="25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/>
        </p:nvSpPr>
        <p:spPr>
          <a:xfrm>
            <a:off x="7206300" y="1219200"/>
            <a:ext cx="417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88" y="84455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 txBox="1"/>
          <p:nvPr/>
        </p:nvSpPr>
        <p:spPr>
          <a:xfrm>
            <a:off x="19267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3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493825" y="146997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        시스템 소개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850" y="3094975"/>
            <a:ext cx="4696225" cy="15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/>
          <p:nvPr/>
        </p:nvSpPr>
        <p:spPr>
          <a:xfrm>
            <a:off x="5313867" y="4025010"/>
            <a:ext cx="880800" cy="473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5">
            <a:alphaModFix/>
          </a:blip>
          <a:srcRect t="-4910" b="4910"/>
          <a:stretch/>
        </p:blipFill>
        <p:spPr>
          <a:xfrm>
            <a:off x="6593125" y="2971802"/>
            <a:ext cx="6349500" cy="1553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/>
          <p:nvPr/>
        </p:nvSpPr>
        <p:spPr>
          <a:xfrm>
            <a:off x="9729277" y="3966248"/>
            <a:ext cx="917400" cy="482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58500" y="3085500"/>
            <a:ext cx="5402200" cy="14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9775" y="4780875"/>
            <a:ext cx="4339025" cy="426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8287" y="4759464"/>
            <a:ext cx="4339025" cy="43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63225" y="4722825"/>
            <a:ext cx="4339025" cy="44123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/>
          <p:nvPr/>
        </p:nvSpPr>
        <p:spPr>
          <a:xfrm>
            <a:off x="15596677" y="3966248"/>
            <a:ext cx="917400" cy="482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2656950" y="2251546"/>
            <a:ext cx="66237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ko-KR" sz="2700" b="1" dirty="0">
                <a:solidFill>
                  <a:schemeClr val="dk1"/>
                </a:solidFill>
                <a:highlight>
                  <a:schemeClr val="lt1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모델 개선</a:t>
            </a:r>
            <a:endParaRPr sz="25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11758500" y="2866375"/>
            <a:ext cx="5084400" cy="6388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3820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7061200" y="1219200"/>
            <a:ext cx="417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aphicFrame>
        <p:nvGraphicFramePr>
          <p:cNvPr id="254" name="Google Shape;254;p26"/>
          <p:cNvGraphicFramePr/>
          <p:nvPr/>
        </p:nvGraphicFramePr>
        <p:xfrm>
          <a:off x="1930175" y="3831238"/>
          <a:ext cx="6938475" cy="2934700"/>
        </p:xfrm>
        <a:graphic>
          <a:graphicData uri="http://schemas.openxmlformats.org/drawingml/2006/table">
            <a:tbl>
              <a:tblPr>
                <a:noFill/>
                <a:tableStyleId>{A9C73963-2F86-4981-A1E3-E14383CB75C3}</a:tableStyleId>
              </a:tblPr>
              <a:tblGrid>
                <a:gridCol w="10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1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Predicted</a:t>
                      </a:r>
                      <a:r>
                        <a:rPr lang="ko-KR" sz="2000" dirty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 </a:t>
                      </a: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condition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num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dirty="0" err="1">
                          <a:solidFill>
                            <a:schemeClr val="dk1"/>
                          </a:solidFill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Positive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dirty="0" err="1">
                          <a:solidFill>
                            <a:schemeClr val="dk1"/>
                          </a:solidFill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Negative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0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/>
                        <a:t>Results</a:t>
                      </a:r>
                      <a:endParaRPr sz="20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True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True</a:t>
                      </a:r>
                      <a:r>
                        <a:rPr lang="ko-KR" sz="2000" dirty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 </a:t>
                      </a: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Postive</a:t>
                      </a:r>
                      <a:endParaRPr sz="2000"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48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False</a:t>
                      </a:r>
                      <a:r>
                        <a:rPr lang="ko-KR" sz="2000" dirty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 </a:t>
                      </a: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Negative</a:t>
                      </a:r>
                      <a:endParaRPr sz="2000"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5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False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False</a:t>
                      </a:r>
                      <a:r>
                        <a:rPr lang="ko-KR" sz="2000" dirty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 </a:t>
                      </a: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Postive</a:t>
                      </a:r>
                      <a:endParaRPr sz="2000"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dirty="0">
                          <a:solidFill>
                            <a:schemeClr val="dk1"/>
                          </a:solidFill>
                        </a:rPr>
                        <a:t>32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True</a:t>
                      </a:r>
                      <a:r>
                        <a:rPr lang="ko-KR" sz="2100" dirty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 </a:t>
                      </a:r>
                      <a:r>
                        <a:rPr lang="ko-KR" sz="21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Negative</a:t>
                      </a:r>
                      <a:endParaRPr sz="2100"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dirty="0">
                          <a:solidFill>
                            <a:schemeClr val="dk1"/>
                          </a:solidFill>
                        </a:rPr>
                        <a:t>15</a:t>
                      </a:r>
                      <a:endParaRPr sz="21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5" name="Google Shape;255;p26"/>
          <p:cNvSpPr txBox="1"/>
          <p:nvPr/>
        </p:nvSpPr>
        <p:spPr>
          <a:xfrm>
            <a:off x="2426450" y="2662800"/>
            <a:ext cx="6349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ko-KR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정확도 평가 </a:t>
            </a:r>
            <a:r>
              <a:rPr lang="ko-KR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3073175" y="6887250"/>
            <a:ext cx="56667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YOLOv6-N 20241205 기준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미검 (FN) 40%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과검(FP) 25%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정확도 63%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17816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3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2348725" y="146997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       시스템 소개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aphicFrame>
        <p:nvGraphicFramePr>
          <p:cNvPr id="259" name="Google Shape;259;p26"/>
          <p:cNvGraphicFramePr/>
          <p:nvPr/>
        </p:nvGraphicFramePr>
        <p:xfrm>
          <a:off x="9854975" y="3831238"/>
          <a:ext cx="6938475" cy="2934700"/>
        </p:xfrm>
        <a:graphic>
          <a:graphicData uri="http://schemas.openxmlformats.org/drawingml/2006/table">
            <a:tbl>
              <a:tblPr>
                <a:noFill/>
                <a:tableStyleId>{A9C73963-2F86-4981-A1E3-E14383CB75C3}</a:tableStyleId>
              </a:tblPr>
              <a:tblGrid>
                <a:gridCol w="10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1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Predicted</a:t>
                      </a:r>
                      <a:r>
                        <a:rPr lang="ko-KR" sz="2000" dirty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 </a:t>
                      </a: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condition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num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dirty="0" err="1">
                          <a:solidFill>
                            <a:schemeClr val="dk1"/>
                          </a:solidFill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Positive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dirty="0" err="1">
                          <a:solidFill>
                            <a:schemeClr val="dk1"/>
                          </a:solidFill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Negative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0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/>
                        <a:t>Results</a:t>
                      </a:r>
                      <a:endParaRPr sz="2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True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True</a:t>
                      </a:r>
                      <a:r>
                        <a:rPr lang="ko-KR" sz="2000" dirty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 </a:t>
                      </a: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Postive</a:t>
                      </a:r>
                      <a:endParaRPr sz="2000"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66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False</a:t>
                      </a:r>
                      <a:r>
                        <a:rPr lang="ko-KR" sz="2000" dirty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 </a:t>
                      </a: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Negative</a:t>
                      </a:r>
                      <a:endParaRPr sz="2000"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0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False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F7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False</a:t>
                      </a:r>
                      <a:r>
                        <a:rPr lang="ko-KR" sz="2000" dirty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 </a:t>
                      </a:r>
                      <a:r>
                        <a:rPr lang="ko-KR" sz="20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Postive</a:t>
                      </a:r>
                      <a:endParaRPr sz="2000"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14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True</a:t>
                      </a:r>
                      <a:r>
                        <a:rPr lang="ko-KR" sz="2100" dirty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 </a:t>
                      </a:r>
                      <a:r>
                        <a:rPr lang="ko-KR" sz="2100" dirty="0" err="1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Negative</a:t>
                      </a:r>
                      <a:endParaRPr sz="2100"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dirty="0"/>
                        <a:t>20</a:t>
                      </a:r>
                      <a:endParaRPr sz="21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0" name="Google Shape;260;p26"/>
          <p:cNvSpPr txBox="1"/>
          <p:nvPr/>
        </p:nvSpPr>
        <p:spPr>
          <a:xfrm>
            <a:off x="10997975" y="6887250"/>
            <a:ext cx="56667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YOLOv6-L 20241208 기준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미검 (FN) 0%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과검(FP) 17.5%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정확도 86%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11202950" y="1491425"/>
            <a:ext cx="56667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평가 데이터 수 100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양품 80 불량품 20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3820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/>
        </p:nvSpPr>
        <p:spPr>
          <a:xfrm>
            <a:off x="7061200" y="1219200"/>
            <a:ext cx="417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17816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3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2348725" y="146997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       시스템 장점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3244999" y="3119075"/>
            <a:ext cx="3803400" cy="25005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초고속 처리</a:t>
            </a:r>
            <a:endParaRPr sz="2300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7359747" y="3096838"/>
            <a:ext cx="3568500" cy="25005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완벽한 정확도</a:t>
            </a:r>
            <a:endParaRPr sz="2300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11239597" y="3096860"/>
            <a:ext cx="3568500" cy="25005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23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신속하고 철저한 평생 </a:t>
            </a:r>
            <a:r>
              <a:rPr lang="ko-KR" sz="2300" b="1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</a:t>
            </a:r>
            <a:r>
              <a:rPr lang="ko-KR" sz="23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</a:t>
            </a:r>
            <a:r>
              <a:rPr lang="ko-KR" sz="2300" b="1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</a:t>
            </a:r>
            <a:r>
              <a:rPr lang="ko-KR" sz="23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지원</a:t>
            </a:r>
            <a:endParaRPr sz="2300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2913" y="61798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13488600" y="9398350"/>
            <a:ext cx="3961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A/S는 당사의 기준에 따라 일정 요금이 부과될 수 있습니다.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3820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8"/>
          <p:cNvSpPr txBox="1"/>
          <p:nvPr/>
        </p:nvSpPr>
        <p:spPr>
          <a:xfrm>
            <a:off x="7061200" y="1219200"/>
            <a:ext cx="417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17816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4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2248925" y="1469975"/>
            <a:ext cx="85434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        기대효과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2969500" y="2737475"/>
            <a:ext cx="4803000" cy="599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3506325" y="2737475"/>
            <a:ext cx="652925" cy="975000"/>
          </a:xfrm>
          <a:prstGeom prst="flowChartOffpageConnector">
            <a:avLst/>
          </a:prstGeom>
          <a:solidFill>
            <a:srgbClr val="FF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10254225" y="2737475"/>
            <a:ext cx="4803000" cy="599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10855025" y="2737475"/>
            <a:ext cx="652925" cy="975000"/>
          </a:xfrm>
          <a:prstGeom prst="flowChartOffpageConnector">
            <a:avLst/>
          </a:prstGeom>
          <a:solidFill>
            <a:srgbClr val="FF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3651400" y="2813675"/>
            <a:ext cx="5079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11003738" y="2813675"/>
            <a:ext cx="5079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11660350" y="2932150"/>
            <a:ext cx="32016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 신뢰도 향상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4281200" y="2916900"/>
            <a:ext cx="32016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운영 효율 극대화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3292975" y="4559750"/>
            <a:ext cx="4281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Char char="❏"/>
            </a:pPr>
            <a:r>
              <a:rPr lang="ko-KR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전시간 공장 가동 자동화</a:t>
            </a:r>
            <a:br>
              <a:rPr lang="ko-KR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Char char="❏"/>
            </a:pPr>
            <a:r>
              <a:rPr lang="ko-KR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공장 작업자 피로 감소</a:t>
            </a:r>
            <a:br>
              <a:rPr lang="ko-KR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Char char="❏"/>
            </a:pPr>
            <a:r>
              <a:rPr lang="ko-KR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판정 시간 단축</a:t>
            </a:r>
            <a:br>
              <a:rPr lang="ko-KR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Char char="❏"/>
            </a:pPr>
            <a:r>
              <a:rPr lang="ko-KR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생산 병목 현상 해소</a:t>
            </a:r>
            <a:endParaRPr sz="2800" b="1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10639925" y="4559750"/>
            <a:ext cx="4281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Char char="❏"/>
            </a:pPr>
            <a:r>
              <a:rPr lang="ko-KR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미검율 0% 품질 보증</a:t>
            </a:r>
            <a:br>
              <a:rPr lang="ko-KR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Char char="❏"/>
            </a:pPr>
            <a:r>
              <a:rPr lang="ko-KR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고객 클레임 감소</a:t>
            </a:r>
            <a:br>
              <a:rPr lang="ko-KR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Char char="❏"/>
            </a:pPr>
            <a:r>
              <a:rPr lang="ko-KR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일정한 생산품 판단 기준</a:t>
            </a:r>
            <a:br>
              <a:rPr lang="ko-KR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Char char="❏"/>
            </a:pPr>
            <a:r>
              <a:rPr lang="ko-KR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브랜드 가치 성장 가능성</a:t>
            </a:r>
            <a:endParaRPr sz="2800" b="1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3820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/>
        </p:nvSpPr>
        <p:spPr>
          <a:xfrm>
            <a:off x="7061200" y="1219200"/>
            <a:ext cx="417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17816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5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2348725" y="146997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        리스크 관리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1719850" y="2693000"/>
            <a:ext cx="14861100" cy="5964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2348725" y="3783750"/>
            <a:ext cx="9199200" cy="589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ko-KR" sz="2400" b="1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미검</a:t>
            </a:r>
            <a:r>
              <a:rPr lang="ko-KR" sz="24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문제</a:t>
            </a:r>
            <a:endParaRPr sz="24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-KR" sz="21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AI 모델이 특정 제품의 불량 여부를 판별하지 못하는 경우</a:t>
            </a:r>
            <a:endParaRPr sz="21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ko-KR" sz="2400" b="1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과검</a:t>
            </a:r>
            <a:r>
              <a:rPr lang="ko-KR" sz="24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문제</a:t>
            </a:r>
            <a:endParaRPr sz="24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-KR" sz="21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정상 제품을 불량으로 잘못 판정하는 상황</a:t>
            </a:r>
            <a:endParaRPr sz="21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ko-KR" sz="24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운반 오류</a:t>
            </a:r>
            <a:endParaRPr sz="24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-KR" sz="21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초음파 센서나 카메라 오작동으로 검사되지 않은 물체 발생</a:t>
            </a:r>
            <a:endParaRPr sz="21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None/>
            </a:pPr>
            <a:endParaRPr sz="21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2348725" y="2895025"/>
            <a:ext cx="3000000" cy="10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주요 리스크 정의</a:t>
            </a:r>
            <a:endParaRPr sz="25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304" name="Google Shape;304;p29" descr="Bonobono(Tenor 제공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2700" y="5511550"/>
            <a:ext cx="3139450" cy="31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3820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 txBox="1"/>
          <p:nvPr/>
        </p:nvSpPr>
        <p:spPr>
          <a:xfrm>
            <a:off x="7061200" y="1219200"/>
            <a:ext cx="417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17816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5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2348725" y="146997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ko-KR" sz="5200" dirty="0" err="1">
                <a:latin typeface="Calibri"/>
                <a:ea typeface="Calibri"/>
                <a:cs typeface="Calibri"/>
                <a:sym typeface="Calibri"/>
              </a:rPr>
              <a:t>미검</a:t>
            </a: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문제 해결 전략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4861575" y="3038025"/>
            <a:ext cx="9199200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-KR" sz="2300" b="1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과검률</a:t>
            </a: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상향 조정</a:t>
            </a:r>
            <a:endParaRPr sz="23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l" rtl="0">
              <a:lnSpc>
                <a:spcPct val="70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ko-KR" sz="23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과검률을</a:t>
            </a: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상향 조정하여 잠재적 결함을 탐지</a:t>
            </a:r>
            <a:endParaRPr sz="2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pSp>
        <p:nvGrpSpPr>
          <p:cNvPr id="314" name="Google Shape;314;p30"/>
          <p:cNvGrpSpPr/>
          <p:nvPr/>
        </p:nvGrpSpPr>
        <p:grpSpPr>
          <a:xfrm>
            <a:off x="2090873" y="3030148"/>
            <a:ext cx="2011451" cy="1372961"/>
            <a:chOff x="2090900" y="3030275"/>
            <a:chExt cx="1894200" cy="1346700"/>
          </a:xfrm>
        </p:grpSpPr>
        <p:sp>
          <p:nvSpPr>
            <p:cNvPr id="315" name="Google Shape;315;p30"/>
            <p:cNvSpPr/>
            <p:nvPr/>
          </p:nvSpPr>
          <p:spPr>
            <a:xfrm rot="5400000">
              <a:off x="2364650" y="2756525"/>
              <a:ext cx="1346700" cy="1894200"/>
            </a:xfrm>
            <a:prstGeom prst="chevron">
              <a:avLst>
                <a:gd name="adj" fmla="val 1519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0"/>
            <p:cNvSpPr txBox="1"/>
            <p:nvPr/>
          </p:nvSpPr>
          <p:spPr>
            <a:xfrm>
              <a:off x="2540450" y="3298550"/>
              <a:ext cx="9951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1000"/>
                </a:spcBef>
                <a:spcAft>
                  <a:spcPts val="2300"/>
                </a:spcAft>
                <a:buNone/>
              </a:pPr>
              <a:r>
                <a:rPr lang="ko-KR" sz="3000" dirty="0">
                  <a:solidFill>
                    <a:schemeClr val="dk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1 </a:t>
              </a:r>
              <a:endParaRPr sz="27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  <p:grpSp>
        <p:nvGrpSpPr>
          <p:cNvPr id="317" name="Google Shape;317;p30"/>
          <p:cNvGrpSpPr/>
          <p:nvPr/>
        </p:nvGrpSpPr>
        <p:grpSpPr>
          <a:xfrm>
            <a:off x="2090873" y="4907493"/>
            <a:ext cx="2011451" cy="1372961"/>
            <a:chOff x="2090900" y="4871712"/>
            <a:chExt cx="1894200" cy="1346700"/>
          </a:xfrm>
        </p:grpSpPr>
        <p:sp>
          <p:nvSpPr>
            <p:cNvPr id="318" name="Google Shape;318;p30"/>
            <p:cNvSpPr/>
            <p:nvPr/>
          </p:nvSpPr>
          <p:spPr>
            <a:xfrm rot="5400000">
              <a:off x="2364650" y="4597962"/>
              <a:ext cx="1346700" cy="1894200"/>
            </a:xfrm>
            <a:prstGeom prst="chevron">
              <a:avLst>
                <a:gd name="adj" fmla="val 1519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0"/>
            <p:cNvSpPr txBox="1"/>
            <p:nvPr/>
          </p:nvSpPr>
          <p:spPr>
            <a:xfrm>
              <a:off x="2540450" y="5132250"/>
              <a:ext cx="9951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1000"/>
                </a:spcBef>
                <a:spcAft>
                  <a:spcPts val="2300"/>
                </a:spcAft>
                <a:buNone/>
              </a:pPr>
              <a:r>
                <a:rPr lang="ko-KR" sz="3000" dirty="0">
                  <a:solidFill>
                    <a:schemeClr val="dk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2 </a:t>
              </a:r>
              <a:endParaRPr sz="27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  <p:grpSp>
        <p:nvGrpSpPr>
          <p:cNvPr id="320" name="Google Shape;320;p30"/>
          <p:cNvGrpSpPr/>
          <p:nvPr/>
        </p:nvGrpSpPr>
        <p:grpSpPr>
          <a:xfrm>
            <a:off x="2090873" y="6784826"/>
            <a:ext cx="2011451" cy="1372961"/>
            <a:chOff x="2090900" y="6713137"/>
            <a:chExt cx="1894200" cy="1346700"/>
          </a:xfrm>
        </p:grpSpPr>
        <p:sp>
          <p:nvSpPr>
            <p:cNvPr id="321" name="Google Shape;321;p30"/>
            <p:cNvSpPr/>
            <p:nvPr/>
          </p:nvSpPr>
          <p:spPr>
            <a:xfrm rot="5400000">
              <a:off x="2364650" y="6439387"/>
              <a:ext cx="1346700" cy="1894200"/>
            </a:xfrm>
            <a:prstGeom prst="chevron">
              <a:avLst>
                <a:gd name="adj" fmla="val 1519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0"/>
            <p:cNvSpPr txBox="1"/>
            <p:nvPr/>
          </p:nvSpPr>
          <p:spPr>
            <a:xfrm>
              <a:off x="2540450" y="6965950"/>
              <a:ext cx="9951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1000"/>
                </a:spcBef>
                <a:spcAft>
                  <a:spcPts val="2300"/>
                </a:spcAft>
                <a:buNone/>
              </a:pPr>
              <a:r>
                <a:rPr lang="ko-KR" sz="3000" dirty="0">
                  <a:solidFill>
                    <a:schemeClr val="dk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3 </a:t>
              </a:r>
              <a:endParaRPr sz="27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  <p:sp>
        <p:nvSpPr>
          <p:cNvPr id="323" name="Google Shape;323;p30"/>
          <p:cNvSpPr txBox="1"/>
          <p:nvPr/>
        </p:nvSpPr>
        <p:spPr>
          <a:xfrm>
            <a:off x="4861575" y="4907500"/>
            <a:ext cx="9199200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데이터 수집 및 학습</a:t>
            </a:r>
            <a:endParaRPr sz="23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l" rtl="0">
              <a:lnSpc>
                <a:spcPct val="70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추가 수집한 데이터로 지속적인 </a:t>
            </a:r>
            <a:r>
              <a:rPr lang="ko-KR" sz="23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재학습</a:t>
            </a:r>
            <a:endParaRPr sz="2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4861575" y="6862600"/>
            <a:ext cx="9199200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목표 달성</a:t>
            </a:r>
            <a:endParaRPr sz="23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l" rtl="0">
              <a:lnSpc>
                <a:spcPct val="70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ko-KR" sz="23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미검률</a:t>
            </a: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0%를 유지한 상태로 시스템 신뢰성 확보 </a:t>
            </a:r>
            <a:endParaRPr sz="2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3820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 txBox="1"/>
          <p:nvPr/>
        </p:nvSpPr>
        <p:spPr>
          <a:xfrm>
            <a:off x="7061200" y="1219200"/>
            <a:ext cx="417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17816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5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2348725" y="146997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ko-KR" sz="5200" dirty="0" err="1">
                <a:latin typeface="Calibri"/>
                <a:ea typeface="Calibri"/>
                <a:cs typeface="Calibri"/>
                <a:sym typeface="Calibri"/>
              </a:rPr>
              <a:t>과검</a:t>
            </a: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문제 해결 전략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4861575" y="3038025"/>
            <a:ext cx="9199200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시스템 최적화</a:t>
            </a:r>
            <a:endParaRPr sz="23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l" rtl="0">
              <a:lnSpc>
                <a:spcPct val="70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ko-KR" sz="23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미검률</a:t>
            </a: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0%를 기준으로 하되, </a:t>
            </a:r>
            <a:r>
              <a:rPr lang="ko-KR" sz="23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과검률</a:t>
            </a: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또한 줄이는 파라미터를 모색</a:t>
            </a:r>
            <a:endParaRPr sz="2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pSp>
        <p:nvGrpSpPr>
          <p:cNvPr id="334" name="Google Shape;334;p31"/>
          <p:cNvGrpSpPr/>
          <p:nvPr/>
        </p:nvGrpSpPr>
        <p:grpSpPr>
          <a:xfrm>
            <a:off x="2090873" y="3030148"/>
            <a:ext cx="2011451" cy="1372961"/>
            <a:chOff x="2090900" y="3030275"/>
            <a:chExt cx="1894200" cy="1346700"/>
          </a:xfrm>
        </p:grpSpPr>
        <p:sp>
          <p:nvSpPr>
            <p:cNvPr id="335" name="Google Shape;335;p31"/>
            <p:cNvSpPr/>
            <p:nvPr/>
          </p:nvSpPr>
          <p:spPr>
            <a:xfrm rot="5400000">
              <a:off x="2364650" y="2756525"/>
              <a:ext cx="1346700" cy="1894200"/>
            </a:xfrm>
            <a:prstGeom prst="chevron">
              <a:avLst>
                <a:gd name="adj" fmla="val 1519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1"/>
            <p:cNvSpPr txBox="1"/>
            <p:nvPr/>
          </p:nvSpPr>
          <p:spPr>
            <a:xfrm>
              <a:off x="2540450" y="3298550"/>
              <a:ext cx="9951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1000"/>
                </a:spcBef>
                <a:spcAft>
                  <a:spcPts val="2300"/>
                </a:spcAft>
                <a:buNone/>
              </a:pPr>
              <a:r>
                <a:rPr lang="ko-KR" sz="3000" dirty="0">
                  <a:solidFill>
                    <a:schemeClr val="dk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1 </a:t>
              </a:r>
              <a:endParaRPr sz="27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  <p:grpSp>
        <p:nvGrpSpPr>
          <p:cNvPr id="337" name="Google Shape;337;p31"/>
          <p:cNvGrpSpPr/>
          <p:nvPr/>
        </p:nvGrpSpPr>
        <p:grpSpPr>
          <a:xfrm>
            <a:off x="2090873" y="4907493"/>
            <a:ext cx="2011451" cy="1372961"/>
            <a:chOff x="2090900" y="4871712"/>
            <a:chExt cx="1894200" cy="1346700"/>
          </a:xfrm>
        </p:grpSpPr>
        <p:sp>
          <p:nvSpPr>
            <p:cNvPr id="338" name="Google Shape;338;p31"/>
            <p:cNvSpPr/>
            <p:nvPr/>
          </p:nvSpPr>
          <p:spPr>
            <a:xfrm rot="5400000">
              <a:off x="2364650" y="4597962"/>
              <a:ext cx="1346700" cy="1894200"/>
            </a:xfrm>
            <a:prstGeom prst="chevron">
              <a:avLst>
                <a:gd name="adj" fmla="val 1519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1"/>
            <p:cNvSpPr txBox="1"/>
            <p:nvPr/>
          </p:nvSpPr>
          <p:spPr>
            <a:xfrm>
              <a:off x="2540450" y="5132250"/>
              <a:ext cx="9951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1000"/>
                </a:spcBef>
                <a:spcAft>
                  <a:spcPts val="2300"/>
                </a:spcAft>
                <a:buNone/>
              </a:pPr>
              <a:r>
                <a:rPr lang="ko-KR" sz="3000" dirty="0">
                  <a:solidFill>
                    <a:schemeClr val="dk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2 </a:t>
              </a:r>
              <a:endParaRPr sz="27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  <p:grpSp>
        <p:nvGrpSpPr>
          <p:cNvPr id="340" name="Google Shape;340;p31"/>
          <p:cNvGrpSpPr/>
          <p:nvPr/>
        </p:nvGrpSpPr>
        <p:grpSpPr>
          <a:xfrm>
            <a:off x="2090873" y="6784826"/>
            <a:ext cx="2011451" cy="1372961"/>
            <a:chOff x="2090900" y="6713137"/>
            <a:chExt cx="1894200" cy="1346700"/>
          </a:xfrm>
        </p:grpSpPr>
        <p:sp>
          <p:nvSpPr>
            <p:cNvPr id="341" name="Google Shape;341;p31"/>
            <p:cNvSpPr/>
            <p:nvPr/>
          </p:nvSpPr>
          <p:spPr>
            <a:xfrm rot="5400000">
              <a:off x="2364650" y="6439387"/>
              <a:ext cx="1346700" cy="1894200"/>
            </a:xfrm>
            <a:prstGeom prst="chevron">
              <a:avLst>
                <a:gd name="adj" fmla="val 1519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1"/>
            <p:cNvSpPr txBox="1"/>
            <p:nvPr/>
          </p:nvSpPr>
          <p:spPr>
            <a:xfrm>
              <a:off x="2540450" y="6965950"/>
              <a:ext cx="9951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1000"/>
                </a:spcBef>
                <a:spcAft>
                  <a:spcPts val="2300"/>
                </a:spcAft>
                <a:buNone/>
              </a:pPr>
              <a:r>
                <a:rPr lang="ko-KR" sz="3000" dirty="0">
                  <a:solidFill>
                    <a:schemeClr val="dk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3 </a:t>
              </a:r>
              <a:endParaRPr sz="27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  <p:sp>
        <p:nvSpPr>
          <p:cNvPr id="343" name="Google Shape;343;p31"/>
          <p:cNvSpPr txBox="1"/>
          <p:nvPr/>
        </p:nvSpPr>
        <p:spPr>
          <a:xfrm>
            <a:off x="4861575" y="4907500"/>
            <a:ext cx="9199200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데이터 증강 및 개선</a:t>
            </a:r>
            <a:endParaRPr sz="23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l" rtl="0">
              <a:lnSpc>
                <a:spcPct val="70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ko-KR" sz="23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과검</a:t>
            </a: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판단된 데이터 지속적으로 </a:t>
            </a:r>
            <a:r>
              <a:rPr lang="ko-KR" sz="23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재학습시켜</a:t>
            </a: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정확도 향상</a:t>
            </a:r>
            <a:endParaRPr sz="2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4861575" y="6862600"/>
            <a:ext cx="9199200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지속적인 피드백</a:t>
            </a:r>
            <a:endParaRPr sz="23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l" rtl="0">
              <a:lnSpc>
                <a:spcPct val="70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ko-KR" sz="23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과검</a:t>
            </a: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데이터를 체계적으로 분석하여 모델 보완</a:t>
            </a:r>
            <a:endParaRPr sz="20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3820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7061200" y="1219200"/>
            <a:ext cx="41783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목차</a:t>
            </a:r>
            <a:endParaRPr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568316" y="2897000"/>
            <a:ext cx="2203500" cy="1267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01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568316" y="4433545"/>
            <a:ext cx="2203500" cy="1267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2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594222" y="4541678"/>
            <a:ext cx="38790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>
                <a:latin typeface="Calibri"/>
                <a:ea typeface="Calibri"/>
                <a:cs typeface="Calibri"/>
                <a:sym typeface="Calibri"/>
              </a:rPr>
              <a:t>목표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550288" y="5970090"/>
            <a:ext cx="2203500" cy="1267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3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499987" y="6078225"/>
            <a:ext cx="40569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>
                <a:latin typeface="Calibri"/>
                <a:ea typeface="Calibri"/>
                <a:cs typeface="Calibri"/>
                <a:sym typeface="Calibri"/>
              </a:rPr>
              <a:t>시스템 소개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594222" y="3017678"/>
            <a:ext cx="38790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>
                <a:latin typeface="Calibri"/>
                <a:ea typeface="Calibri"/>
                <a:cs typeface="Calibri"/>
                <a:sym typeface="Calibri"/>
              </a:rPr>
              <a:t>회사 소개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9426316" y="3049400"/>
            <a:ext cx="2203500" cy="1267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4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9426316" y="4585945"/>
            <a:ext cx="2203500" cy="1267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5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9408288" y="6122490"/>
            <a:ext cx="2203500" cy="1267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6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1757022" y="4694078"/>
            <a:ext cx="38790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>
                <a:latin typeface="Calibri"/>
                <a:ea typeface="Calibri"/>
                <a:cs typeface="Calibri"/>
                <a:sym typeface="Calibri"/>
              </a:rPr>
              <a:t>리스크 관리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1662787" y="6230625"/>
            <a:ext cx="40569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>
                <a:latin typeface="Calibri"/>
                <a:ea typeface="Calibri"/>
                <a:cs typeface="Calibri"/>
                <a:sym typeface="Calibri"/>
              </a:rPr>
              <a:t>결론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1757022" y="3170078"/>
            <a:ext cx="38790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>
                <a:latin typeface="Calibri"/>
                <a:ea typeface="Calibri"/>
                <a:cs typeface="Calibri"/>
                <a:sym typeface="Calibri"/>
              </a:rPr>
              <a:t>기대효과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3820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2"/>
          <p:cNvSpPr txBox="1"/>
          <p:nvPr/>
        </p:nvSpPr>
        <p:spPr>
          <a:xfrm>
            <a:off x="7061200" y="1219200"/>
            <a:ext cx="417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17816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5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2348725" y="146997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        운반 오류 대응 전략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2574575" y="2751850"/>
            <a:ext cx="6546900" cy="345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0" rIns="91425" bIns="360000" anchor="ctr" anchorCtr="0">
            <a:noAutofit/>
          </a:bodyPr>
          <a:lstStyle/>
          <a:p>
            <a:pPr marL="360000" marR="1440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제품 보류 시스템</a:t>
            </a:r>
            <a:endParaRPr sz="23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360000" marR="144000" lvl="0" indent="0" algn="l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물체 감지 실패 시 우선적으로 불량으로 분류하여 </a:t>
            </a:r>
            <a:r>
              <a:rPr lang="ko-KR" sz="23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미분류된</a:t>
            </a: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제품이 고객에게 가는 일이 없도록 함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9502075" y="2751850"/>
            <a:ext cx="6546900" cy="345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0" rIns="91425" bIns="360000" anchor="ctr" anchorCtr="0">
            <a:noAutofit/>
          </a:bodyPr>
          <a:lstStyle/>
          <a:p>
            <a:pPr marL="360000" marR="1440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무료 </a:t>
            </a:r>
            <a:r>
              <a:rPr lang="ko-KR" sz="2300" b="1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</a:t>
            </a: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</a:t>
            </a:r>
            <a:r>
              <a:rPr lang="ko-KR" sz="2300" b="1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</a:t>
            </a: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서비스</a:t>
            </a:r>
            <a:endParaRPr sz="23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360000" marR="1440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3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미검율</a:t>
            </a: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5% 이상이거나 운반 오류 발생 시 고객에게 무료 </a:t>
            </a:r>
            <a:r>
              <a:rPr lang="ko-KR" sz="23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</a:t>
            </a: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</a:t>
            </a:r>
            <a:r>
              <a:rPr lang="ko-KR" sz="23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S를</a:t>
            </a: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제공</a:t>
            </a:r>
            <a:endParaRPr sz="23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360000" marR="144000" lvl="0" indent="0" algn="l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24시간 상시 대기 시스템</a:t>
            </a:r>
            <a:endParaRPr sz="23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2574575" y="6583175"/>
            <a:ext cx="13474500" cy="1786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0" rIns="91425" bIns="91425" anchor="ctr" anchorCtr="0">
            <a:noAutofit/>
          </a:bodyPr>
          <a:lstStyle/>
          <a:p>
            <a:pPr marL="360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센서 및 카메라 점검</a:t>
            </a:r>
            <a:endParaRPr sz="23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360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3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정기적인 하드웨어 점검으로 오작동 가능성을 최소화</a:t>
            </a:r>
            <a:endParaRPr sz="23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3600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4455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 txBox="1"/>
          <p:nvPr/>
        </p:nvSpPr>
        <p:spPr>
          <a:xfrm>
            <a:off x="7167875" y="1219200"/>
            <a:ext cx="417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1888278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6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2468875" y="1469975"/>
            <a:ext cx="84303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        결론 및 요약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2681250" y="2693000"/>
            <a:ext cx="13474500" cy="142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2400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0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MOCOMOC   </a:t>
            </a:r>
            <a:r>
              <a:rPr lang="ko-KR" sz="3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ko-KR" sz="3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30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의 </a:t>
            </a:r>
            <a:r>
              <a:rPr lang="ko-KR" sz="3000" b="1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제조AI와</a:t>
            </a:r>
            <a:r>
              <a:rPr lang="ko-KR" sz="30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ko-KR" sz="3000" b="1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빅데이터분석을</a:t>
            </a:r>
            <a:r>
              <a:rPr lang="ko-KR" sz="30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통한 새로운 가능성을 경험해 보세요 </a:t>
            </a:r>
            <a:endParaRPr sz="23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3600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2681250" y="4379000"/>
            <a:ext cx="128016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ko-K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미검율 0%의 완벽한 품질 신뢰 구축</a:t>
            </a:r>
            <a:br>
              <a:rPr lang="ko-K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ko-K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지속적인 사후 지원 시스템</a:t>
            </a:r>
            <a:br>
              <a:rPr lang="ko-K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ko-K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다품종 생산 시에도 유연하게 적용 가능</a:t>
            </a:r>
            <a:br>
              <a:rPr lang="ko-K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ko-K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철저한 A/S 지원</a:t>
            </a:r>
            <a:br>
              <a:rPr lang="ko-K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ko-K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검수 자동화를 통한 생산성 극대화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1380050" y="4270100"/>
            <a:ext cx="4266300" cy="10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6275" y="4379000"/>
            <a:ext cx="4762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3425" y="3158863"/>
            <a:ext cx="2822925" cy="4899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4455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7816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01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824725" y="146997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회사 소개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9268524" y="3037075"/>
            <a:ext cx="7372047" cy="5619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 w="76200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360000" rIns="91425" bIns="360000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7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주요 프로젝트</a:t>
            </a:r>
            <a:endParaRPr sz="27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ko-KR" sz="2700" dirty="0">
                <a:solidFill>
                  <a:schemeClr val="dk1"/>
                </a:solidFill>
                <a:highlight>
                  <a:srgbClr val="FFFFFF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AI 비전 감시 시스템 구축</a:t>
            </a:r>
            <a:endParaRPr sz="27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ko-KR" sz="27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서빙로봇</a:t>
            </a:r>
            <a:r>
              <a:rPr lang="ko-KR" sz="27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개발 및 상용화</a:t>
            </a:r>
            <a:endParaRPr sz="27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ko-KR" sz="27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산업용 </a:t>
            </a:r>
            <a:r>
              <a:rPr lang="ko-KR" sz="2700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매니퓰레이터</a:t>
            </a:r>
            <a:r>
              <a:rPr lang="ko-KR" sz="27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작업 시스템 구축</a:t>
            </a:r>
            <a:endParaRPr sz="2700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ko-KR" sz="2700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로봇 주행 환경 장애물 인식 모델개발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2082475" y="2579875"/>
            <a:ext cx="59283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MOCO MOCO</a:t>
            </a:r>
            <a:endParaRPr sz="3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12614900" y="-142887"/>
            <a:ext cx="634365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575" y="3407799"/>
            <a:ext cx="5852100" cy="3963451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120" name="Google Shape;120;p15"/>
          <p:cNvSpPr txBox="1"/>
          <p:nvPr/>
        </p:nvSpPr>
        <p:spPr>
          <a:xfrm>
            <a:off x="9436625" y="2468800"/>
            <a:ext cx="495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미래의 일상과 산업을 더 스마트하고 편리하게!</a:t>
            </a:r>
            <a:endParaRPr sz="17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4455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17816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01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824725" y="146997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회사 소개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825" y="3332425"/>
            <a:ext cx="8902501" cy="537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 title="IMG_4543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01200" y="2918688"/>
            <a:ext cx="4266331" cy="568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2520300" y="2197189"/>
            <a:ext cx="66237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ko-KR" sz="2700" b="1" dirty="0">
                <a:solidFill>
                  <a:schemeClr val="dk1"/>
                </a:solidFill>
                <a:highlight>
                  <a:schemeClr val="lt1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AI 비전 감시 시스템 구축</a:t>
            </a:r>
            <a:endParaRPr sz="25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4455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17816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01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824725" y="146997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회사 소개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849" y="3265900"/>
            <a:ext cx="13495973" cy="53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2520300" y="2197189"/>
            <a:ext cx="66237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ko-KR" sz="2700" b="1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서빙로봇</a:t>
            </a:r>
            <a:r>
              <a:rPr lang="ko-KR" sz="27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개발 및 상용화</a:t>
            </a:r>
            <a:endParaRPr sz="25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4455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17816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01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824725" y="146997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회사 소개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147" name="Google Shape;147;p18" title="20241125_154950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000" y="3429000"/>
            <a:ext cx="8958003" cy="50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2479093" y="2268502"/>
            <a:ext cx="66237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ko-KR" sz="27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산업용 </a:t>
            </a:r>
            <a:r>
              <a:rPr lang="ko-KR" sz="2700" b="1" dirty="0" err="1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매니퓰레이터</a:t>
            </a:r>
            <a:r>
              <a:rPr lang="ko-KR" sz="27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작업 시스템 구축</a:t>
            </a:r>
            <a:endParaRPr sz="25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4455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17816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01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824725" y="146997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회사 소개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156" name="Google Shape;156;p19" title="과제2_rviz.web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2975" y="3260925"/>
            <a:ext cx="5165875" cy="551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 title="과제3_object_tracking.webm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99225" y="2866825"/>
            <a:ext cx="4135275" cy="599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2275150" y="2103725"/>
            <a:ext cx="66237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ko-KR" sz="27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로봇 주행 환경 장애물 인식 모델 개발</a:t>
            </a:r>
            <a:endParaRPr sz="25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3820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7061200" y="1219200"/>
            <a:ext cx="417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1781603" y="142550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2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348725" y="146997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        제안서 목적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4183274" y="2902037"/>
            <a:ext cx="3803400" cy="25005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자동화된 품질 관리 시스템 도입</a:t>
            </a:r>
            <a:endParaRPr sz="2300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10549047" y="2902025"/>
            <a:ext cx="3568500" cy="25005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실시간 모니터링 및 데이터 관리</a:t>
            </a:r>
            <a:endParaRPr sz="2300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4300906" y="5886127"/>
            <a:ext cx="3568500" cy="25005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리스크 관리 </a:t>
            </a:r>
            <a:endParaRPr sz="2300" b="1" dirty="0">
              <a:solidFill>
                <a:schemeClr val="dk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방안 제시</a:t>
            </a:r>
            <a:endParaRPr sz="2300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0549047" y="5886135"/>
            <a:ext cx="3568500" cy="25005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D4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2300" b="1" dirty="0">
                <a:solidFill>
                  <a:schemeClr val="dk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AI 시대에 발맞춘 트렌드를 선도하며 경쟁 우위를 확보</a:t>
            </a:r>
            <a:endParaRPr sz="2300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6288" y="44897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7E4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/>
        </p:nvSpPr>
        <p:spPr>
          <a:xfrm>
            <a:off x="7061200" y="1225550"/>
            <a:ext cx="417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44550"/>
            <a:ext cx="16611600" cy="85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1781603" y="1431850"/>
            <a:ext cx="2203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28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0</a:t>
            </a:r>
            <a:r>
              <a:rPr lang="ko-KR" sz="8000" dirty="0">
                <a:solidFill>
                  <a:srgbClr val="D4F7E4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3</a:t>
            </a:r>
            <a:endParaRPr sz="8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2348725" y="1476325"/>
            <a:ext cx="84438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dirty="0">
                <a:latin typeface="Calibri"/>
                <a:ea typeface="Calibri"/>
                <a:cs typeface="Calibri"/>
                <a:sym typeface="Calibri"/>
              </a:rPr>
              <a:t>         시스템 소개</a:t>
            </a:r>
            <a:endParaRPr sz="2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80" name="Google Shape;180;p21"/>
          <p:cNvSpPr/>
          <p:nvPr/>
        </p:nvSpPr>
        <p:spPr>
          <a:xfrm rot="5400000">
            <a:off x="7046967" y="6630875"/>
            <a:ext cx="305700" cy="1049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7632200" y="2731125"/>
            <a:ext cx="2865900" cy="2410200"/>
          </a:xfrm>
          <a:prstGeom prst="diamond">
            <a:avLst/>
          </a:prstGeom>
          <a:solidFill>
            <a:srgbClr val="D4F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latin typeface="Calibri"/>
                <a:ea typeface="Calibri"/>
                <a:cs typeface="Calibri"/>
                <a:sym typeface="Calibri"/>
              </a:rPr>
              <a:t>모델 API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latin typeface="Calibri"/>
                <a:ea typeface="Calibri"/>
                <a:cs typeface="Calibri"/>
                <a:sym typeface="Calibri"/>
              </a:rPr>
              <a:t>OpenCV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3897425" y="3523425"/>
            <a:ext cx="2203500" cy="825600"/>
          </a:xfrm>
          <a:prstGeom prst="roundRect">
            <a:avLst>
              <a:gd name="adj" fmla="val 16667"/>
            </a:avLst>
          </a:prstGeom>
          <a:solidFill>
            <a:srgbClr val="D4F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latin typeface="Calibri"/>
                <a:ea typeface="Calibri"/>
                <a:cs typeface="Calibri"/>
                <a:sym typeface="Calibri"/>
              </a:rPr>
              <a:t>Conveyor belt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289075" y="6742925"/>
            <a:ext cx="2203500" cy="825600"/>
          </a:xfrm>
          <a:prstGeom prst="roundRect">
            <a:avLst>
              <a:gd name="adj" fmla="val 16667"/>
            </a:avLst>
          </a:prstGeom>
          <a:solidFill>
            <a:srgbClr val="D4F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latin typeface="Calibri"/>
                <a:ea typeface="Calibri"/>
                <a:cs typeface="Calibri"/>
                <a:sym typeface="Calibri"/>
              </a:rPr>
              <a:t>Normal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11742475" y="6742975"/>
            <a:ext cx="2203500" cy="825600"/>
          </a:xfrm>
          <a:prstGeom prst="roundRect">
            <a:avLst>
              <a:gd name="adj" fmla="val 16667"/>
            </a:avLst>
          </a:prstGeom>
          <a:solidFill>
            <a:srgbClr val="D4F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latin typeface="Calibri"/>
                <a:ea typeface="Calibri"/>
                <a:cs typeface="Calibri"/>
                <a:sym typeface="Calibri"/>
              </a:rPr>
              <a:t>Defective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12199875" y="3523425"/>
            <a:ext cx="2203500" cy="825600"/>
          </a:xfrm>
          <a:prstGeom prst="roundRect">
            <a:avLst>
              <a:gd name="adj" fmla="val 16667"/>
            </a:avLst>
          </a:prstGeom>
          <a:solidFill>
            <a:srgbClr val="D4F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latin typeface="Calibri"/>
                <a:ea typeface="Calibri"/>
                <a:cs typeface="Calibri"/>
                <a:sym typeface="Calibri"/>
              </a:rPr>
              <a:t>Gradio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latin typeface="Calibri"/>
                <a:ea typeface="Calibri"/>
                <a:cs typeface="Calibri"/>
                <a:sym typeface="Calibri"/>
              </a:rPr>
              <a:t>Data Base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 rot="-5400000">
            <a:off x="6721384" y="3419451"/>
            <a:ext cx="305700" cy="1049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 rot="-5400000">
            <a:off x="11140984" y="3419451"/>
            <a:ext cx="305700" cy="1049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8912340" y="5443399"/>
            <a:ext cx="305700" cy="1049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7923550" y="6742975"/>
            <a:ext cx="2292600" cy="825600"/>
          </a:xfrm>
          <a:prstGeom prst="roundRect">
            <a:avLst>
              <a:gd name="adj" fmla="val 16667"/>
            </a:avLst>
          </a:prstGeom>
          <a:solidFill>
            <a:srgbClr val="D4F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/>
          <p:nvPr/>
        </p:nvSpPr>
        <p:spPr>
          <a:xfrm rot="-5400000">
            <a:off x="10836184" y="6619851"/>
            <a:ext cx="305700" cy="1049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</Words>
  <Application>Microsoft Office PowerPoint</Application>
  <PresentationFormat>사용자 지정</PresentationFormat>
  <Paragraphs>255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Times New Roman</vt:lpstr>
      <vt:lpstr>Courier New</vt:lpstr>
      <vt:lpstr>Calibri</vt:lpstr>
      <vt:lpstr>Arial</vt:lpstr>
      <vt:lpstr>나눔스퀘어라운드OTF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HyunA Kim</cp:lastModifiedBy>
  <cp:revision>2</cp:revision>
  <dcterms:modified xsi:type="dcterms:W3CDTF">2024-12-11T04:14:53Z</dcterms:modified>
</cp:coreProperties>
</file>