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79" r:id="rId3"/>
    <p:sldId id="283" r:id="rId4"/>
    <p:sldId id="258" r:id="rId5"/>
    <p:sldId id="269" r:id="rId6"/>
    <p:sldId id="270" r:id="rId7"/>
    <p:sldId id="271" r:id="rId8"/>
    <p:sldId id="261" r:id="rId9"/>
    <p:sldId id="263" r:id="rId10"/>
    <p:sldId id="280" r:id="rId11"/>
    <p:sldId id="281" r:id="rId12"/>
    <p:sldId id="282" r:id="rId13"/>
    <p:sldId id="264" r:id="rId14"/>
    <p:sldId id="265" r:id="rId15"/>
    <p:sldId id="266" r:id="rId16"/>
    <p:sldId id="267" r:id="rId17"/>
    <p:sldId id="268" r:id="rId18"/>
    <p:sldId id="272" r:id="rId19"/>
    <p:sldId id="262" r:id="rId20"/>
    <p:sldId id="278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1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1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8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B737-204E-469D-BF93-4894B5944D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06317"/>
            <a:ext cx="9144000" cy="110364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5200"/>
              <a:t>응용</a:t>
            </a:r>
            <a:r>
              <a:rPr lang="en-US" altLang="ko-KR" sz="5200"/>
              <a:t>SW</a:t>
            </a:r>
            <a:r>
              <a:rPr lang="ko-KR" altLang="en-US" sz="5200"/>
              <a:t> 프로젝트 화면정의서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0" y="4532479"/>
            <a:ext cx="6400799" cy="1655762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ko-KR" altLang="en-US" sz="1800" dirty="0"/>
              <a:t>제출자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정성호 </a:t>
            </a:r>
            <a:r>
              <a:rPr lang="ko-KR" altLang="en-US" sz="1800" dirty="0" err="1"/>
              <a:t>송준용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김아령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김혜욱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오은진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양주형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최무엘</a:t>
            </a:r>
            <a:endParaRPr lang="ko-KR" altLang="en-US" sz="1800" dirty="0"/>
          </a:p>
          <a:p>
            <a:pPr algn="r">
              <a:defRPr/>
            </a:pPr>
            <a:endParaRPr lang="en-US" altLang="ko-KR" sz="1800" dirty="0"/>
          </a:p>
          <a:p>
            <a:pPr algn="r">
              <a:defRPr/>
            </a:pPr>
            <a:r>
              <a:rPr lang="ko-KR" altLang="en-US" sz="1800" dirty="0" err="1"/>
              <a:t>빅데이터플렛폼</a:t>
            </a:r>
            <a:r>
              <a:rPr lang="ko-KR" altLang="en-US" sz="1800" dirty="0"/>
              <a:t> 활용</a:t>
            </a:r>
            <a:r>
              <a:rPr lang="en-US" altLang="ko-KR" sz="1800" dirty="0"/>
              <a:t> </a:t>
            </a:r>
            <a:r>
              <a:rPr lang="ko-KR" altLang="en-US" sz="1800" dirty="0"/>
              <a:t>자바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응용</a:t>
            </a:r>
            <a:r>
              <a:rPr lang="en-US" altLang="ko-KR" sz="1800" dirty="0"/>
              <a:t>SW </a:t>
            </a:r>
            <a:r>
              <a:rPr lang="ko-KR" altLang="en-US" sz="1800" dirty="0"/>
              <a:t>개발자 양성과정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57961" y="5925107"/>
            <a:ext cx="8511628" cy="7316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2393" y="2180364"/>
            <a:ext cx="8262957" cy="35867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quickmenu2</a:t>
            </a:r>
            <a:r>
              <a:rPr lang="ko-KR" altLang="en-US" sz="1300" dirty="0" smtClean="0"/>
              <a:t>와 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login: </a:t>
            </a:r>
            <a:r>
              <a:rPr lang="ko-KR" altLang="en-US" sz="1300" dirty="0" smtClean="0"/>
              <a:t>구독을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위한 로그인 페이지 구현 구독을 하지 않았을 경우 </a:t>
            </a:r>
            <a:r>
              <a:rPr lang="ko-KR" altLang="en-US" sz="1300" dirty="0" err="1" smtClean="0"/>
              <a:t>로그인을</a:t>
            </a:r>
            <a:r>
              <a:rPr lang="ko-KR" altLang="en-US" sz="1300" dirty="0" smtClean="0"/>
              <a:t> 하여도 비회원과 </a:t>
            </a:r>
            <a:r>
              <a:rPr lang="ko-KR" altLang="en-US" sz="1300" dirty="0" err="1" smtClean="0"/>
              <a:t>차이없음</a:t>
            </a:r>
            <a:endParaRPr lang="en-US" altLang="ko-KR" sz="13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나라경제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80663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2726" y="201192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50" name="순서도: 연결자 4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9" y="2407773"/>
            <a:ext cx="7702284" cy="30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57961" y="5925107"/>
            <a:ext cx="8511628" cy="7316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2393" y="2180364"/>
            <a:ext cx="8262957" cy="35867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quickmenu2</a:t>
            </a:r>
            <a:r>
              <a:rPr lang="ko-KR" altLang="en-US" sz="1300" dirty="0" smtClean="0"/>
              <a:t>와 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membership1: </a:t>
            </a:r>
            <a:r>
              <a:rPr lang="ko-KR" altLang="en-US" sz="1300" dirty="0" smtClean="0"/>
              <a:t>구독 시 필요한 </a:t>
            </a:r>
            <a:r>
              <a:rPr lang="ko-KR" altLang="en-US" sz="1300" dirty="0" err="1" smtClean="0"/>
              <a:t>정보등록을</a:t>
            </a:r>
            <a:r>
              <a:rPr lang="ko-KR" altLang="en-US" sz="1300" dirty="0" smtClean="0"/>
              <a:t> 위한 회원가입 페이지 구현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구독 서비스 </a:t>
            </a:r>
            <a:r>
              <a:rPr lang="ko-KR" altLang="en-US" sz="1300" dirty="0" err="1" smtClean="0"/>
              <a:t>혜택정보</a:t>
            </a:r>
            <a:r>
              <a:rPr lang="ko-KR" altLang="en-US" sz="1300" dirty="0" smtClean="0"/>
              <a:t> 및 이용약관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개인정보 보호정책에 대한 동의 얻는 체크박스 구현</a:t>
            </a:r>
            <a:r>
              <a:rPr lang="en-US" altLang="ko-KR" sz="1300" dirty="0" smtClean="0"/>
              <a:t>,  </a:t>
            </a:r>
            <a:r>
              <a:rPr lang="ko-KR" altLang="en-US" sz="1300" dirty="0" smtClean="0"/>
              <a:t>다음단계로 넘어가는 버튼 구현</a:t>
            </a:r>
            <a:endParaRPr lang="en-US" altLang="ko-KR" sz="13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발행물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나라경제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회원가입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80663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2726" y="201192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50" name="순서도: 연결자 4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579027" y="2343282"/>
            <a:ext cx="5764313" cy="460738"/>
            <a:chOff x="1773822" y="2410960"/>
            <a:chExt cx="5764313" cy="490181"/>
          </a:xfrm>
        </p:grpSpPr>
        <p:sp>
          <p:nvSpPr>
            <p:cNvPr id="16" name="직사각형 15"/>
            <p:cNvSpPr/>
            <p:nvPr/>
          </p:nvSpPr>
          <p:spPr>
            <a:xfrm>
              <a:off x="1773822" y="2410960"/>
              <a:ext cx="1925342" cy="48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약관동의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90851" y="2413112"/>
              <a:ext cx="1925342" cy="48802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회원정보등록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12793" y="2413112"/>
              <a:ext cx="1925342" cy="48802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가입완료</a:t>
              </a:r>
              <a:endParaRPr lang="ko-KR" altLang="en-US" sz="14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79027" y="2966938"/>
            <a:ext cx="5764313" cy="59780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smtClean="0"/>
              <a:t>구독 서비스 혜택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579027" y="3649872"/>
            <a:ext cx="5764313" cy="59780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 smtClean="0"/>
              <a:t>서비스 이용약관</a:t>
            </a:r>
            <a:endParaRPr lang="en-US" altLang="ko-KR" sz="1400" dirty="0" smtClean="0"/>
          </a:p>
          <a:p>
            <a:pPr>
              <a:defRPr/>
            </a:pP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579027" y="4332806"/>
            <a:ext cx="5764313" cy="59780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 smtClean="0"/>
              <a:t>개인정보 보호정책</a:t>
            </a:r>
            <a:endParaRPr lang="en-US" altLang="ko-KR" sz="1400" dirty="0" smtClean="0"/>
          </a:p>
          <a:p>
            <a:pPr>
              <a:defRPr/>
            </a:pP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7140634" y="4073236"/>
            <a:ext cx="113139" cy="11566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7140634" y="4759380"/>
            <a:ext cx="113139" cy="11566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905744" y="5283187"/>
            <a:ext cx="1216061" cy="3691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다음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301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57961" y="5925107"/>
            <a:ext cx="8511628" cy="7316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2393" y="2180364"/>
            <a:ext cx="8262957" cy="35867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quickmenu2</a:t>
            </a:r>
            <a:r>
              <a:rPr lang="ko-KR" altLang="en-US" sz="1300" dirty="0" smtClean="0"/>
              <a:t>와 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membership2: </a:t>
            </a:r>
            <a:r>
              <a:rPr lang="ko-KR" altLang="en-US" sz="1300" dirty="0" smtClean="0"/>
              <a:t>회원가입 페이지 구현</a:t>
            </a:r>
            <a:r>
              <a:rPr lang="en-US" altLang="ko-KR" sz="1300" dirty="0" smtClean="0"/>
              <a:t>,  </a:t>
            </a:r>
            <a:r>
              <a:rPr lang="ko-KR" altLang="en-US" sz="1300" dirty="0" smtClean="0"/>
              <a:t>아이디</a:t>
            </a:r>
            <a:r>
              <a:rPr lang="en-US" altLang="ko-KR" sz="1300" dirty="0" smtClean="0"/>
              <a:t>- </a:t>
            </a:r>
            <a:r>
              <a:rPr lang="ko-KR" altLang="en-US" sz="1300" dirty="0" smtClean="0"/>
              <a:t>중복확인기능 구현</a:t>
            </a:r>
            <a:r>
              <a:rPr lang="en-US" altLang="ko-KR" sz="1300" dirty="0" smtClean="0"/>
              <a:t>,  </a:t>
            </a:r>
            <a:r>
              <a:rPr lang="ko-KR" altLang="en-US" sz="1300" dirty="0" smtClean="0"/>
              <a:t>비밀번호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생년월일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이메일</a:t>
            </a:r>
            <a:r>
              <a:rPr lang="en-US" altLang="ko-KR" sz="1300" dirty="0" smtClean="0"/>
              <a:t>- </a:t>
            </a:r>
            <a:r>
              <a:rPr lang="ko-KR" altLang="en-US" sz="1300" dirty="0" smtClean="0"/>
              <a:t>잘못 입력된 경우 </a:t>
            </a:r>
            <a:r>
              <a:rPr lang="en-US" altLang="ko-KR" sz="1300" dirty="0" err="1" smtClean="0"/>
              <a:t>alret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이용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창 띄우는 기능 구현 및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필수 </a:t>
            </a:r>
            <a:r>
              <a:rPr lang="ko-KR" altLang="en-US" sz="1300" dirty="0" err="1" smtClean="0"/>
              <a:t>입력칸</a:t>
            </a:r>
            <a:r>
              <a:rPr lang="ko-KR" altLang="en-US" sz="1300" dirty="0" smtClean="0"/>
              <a:t> 입력 안된 경우</a:t>
            </a:r>
            <a:r>
              <a:rPr lang="en-US" altLang="ko-KR" sz="1300" dirty="0"/>
              <a:t> </a:t>
            </a:r>
            <a:r>
              <a:rPr lang="en-US" altLang="ko-KR" sz="1300" dirty="0" err="1"/>
              <a:t>alret</a:t>
            </a:r>
            <a:r>
              <a:rPr lang="en-US" altLang="ko-KR" sz="1300" dirty="0"/>
              <a:t> </a:t>
            </a:r>
            <a:r>
              <a:rPr lang="ko-KR" altLang="en-US" sz="1300" dirty="0"/>
              <a:t>이용</a:t>
            </a:r>
            <a:r>
              <a:rPr lang="en-US" altLang="ko-KR" sz="1300" dirty="0"/>
              <a:t> </a:t>
            </a:r>
            <a:r>
              <a:rPr lang="ko-KR" altLang="en-US" sz="1300" dirty="0"/>
              <a:t>창 띄우는 기능 구현 </a:t>
            </a:r>
            <a:r>
              <a:rPr lang="ko-KR" altLang="en-US" sz="1300" dirty="0" smtClean="0"/>
              <a:t>가입 버튼 </a:t>
            </a:r>
            <a:r>
              <a:rPr lang="ko-KR" altLang="en-US" sz="1300" err="1" smtClean="0"/>
              <a:t>클릭시</a:t>
            </a:r>
            <a:r>
              <a:rPr lang="ko-KR" altLang="en-US" sz="1300" smtClean="0"/>
              <a:t> 가입 완료</a:t>
            </a:r>
            <a:endParaRPr lang="en-US" altLang="ko-KR" sz="13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발행물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나라경제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회원가입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80663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2726" y="201192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50" name="순서도: 연결자 4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579027" y="2210274"/>
            <a:ext cx="5764313" cy="460738"/>
            <a:chOff x="1773822" y="2410960"/>
            <a:chExt cx="5764313" cy="490181"/>
          </a:xfrm>
        </p:grpSpPr>
        <p:sp>
          <p:nvSpPr>
            <p:cNvPr id="16" name="직사각형 15"/>
            <p:cNvSpPr/>
            <p:nvPr/>
          </p:nvSpPr>
          <p:spPr>
            <a:xfrm>
              <a:off x="1773822" y="2410960"/>
              <a:ext cx="1925342" cy="48802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약관동의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90851" y="2413112"/>
              <a:ext cx="1925342" cy="48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회원정보등록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12793" y="2413112"/>
              <a:ext cx="1925342" cy="48802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가입완료</a:t>
              </a:r>
              <a:endParaRPr lang="ko-KR" altLang="en-US" sz="14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421239" y="5567194"/>
            <a:ext cx="948889" cy="17269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가입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657594" y="5570895"/>
            <a:ext cx="948889" cy="17269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74" y="2698899"/>
            <a:ext cx="3286801" cy="28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4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quickMenu3</a:t>
            </a:r>
            <a:r>
              <a:rPr lang="en-US" altLang="ko-KR" sz="1800" dirty="0" smtClean="0"/>
              <a:t>: </a:t>
            </a:r>
            <a:r>
              <a:rPr lang="ko-KR" altLang="en-US" sz="1300" dirty="0"/>
              <a:t>게시판 내용에 관련된 각 항목을 텍스트로 출력</a:t>
            </a:r>
            <a:endParaRPr lang="en-US" altLang="ko-KR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b</a:t>
            </a:r>
            <a:r>
              <a:rPr lang="en-US" altLang="ko-KR" sz="1500" dirty="0" smtClean="0"/>
              <a:t>ook_detailMenu2: </a:t>
            </a:r>
            <a:r>
              <a:rPr lang="ko-KR" altLang="en-US" sz="1300" dirty="0" smtClean="0"/>
              <a:t>해당 게시판의 </a:t>
            </a:r>
            <a:r>
              <a:rPr lang="ko-KR" altLang="en-US" sz="1300" dirty="0" err="1" smtClean="0"/>
              <a:t>소메뉴를</a:t>
            </a:r>
            <a:r>
              <a:rPr lang="ko-KR" altLang="en-US" sz="1300" dirty="0" smtClean="0"/>
              <a:t> 제공하며 발행물의 검색 기능을 구현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board5: </a:t>
            </a:r>
            <a:r>
              <a:rPr lang="ko-KR" altLang="en-US" sz="1300" dirty="0" smtClean="0"/>
              <a:t>관련 뉴스 이미지와 텍스트 형식으로 제공 및 동영상을 연동하여 제공 및 </a:t>
            </a:r>
            <a:r>
              <a:rPr lang="ko-KR" altLang="en-US" sz="1300" dirty="0" err="1" smtClean="0"/>
              <a:t>뉴스리뷰</a:t>
            </a:r>
            <a:r>
              <a:rPr lang="ko-KR" altLang="en-US" sz="1300" dirty="0" smtClean="0"/>
              <a:t> 동영상을 텍스트를 이용하여 유튜브동영상과 연동하는 기능 구현</a:t>
            </a:r>
            <a:endParaRPr lang="ko-KR" altLang="en-US" sz="1300" dirty="0"/>
          </a:p>
        </p:txBody>
      </p:sp>
      <p:sp>
        <p:nvSpPr>
          <p:cNvPr id="18" name="직사각형 17"/>
          <p:cNvSpPr/>
          <p:nvPr/>
        </p:nvSpPr>
        <p:spPr>
          <a:xfrm>
            <a:off x="8695017" y="1348422"/>
            <a:ext cx="826169" cy="35492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en-US" altLang="ko-KR" sz="1000" dirty="0"/>
              <a:t>e</a:t>
            </a:r>
            <a:r>
              <a:rPr lang="ko-KR" altLang="en-US" sz="1000" dirty="0" smtClean="0"/>
              <a:t>경제정보리뷰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24028" y="3925384"/>
            <a:ext cx="6563847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41525" y="124807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2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24028" y="308658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24028" y="4814139"/>
            <a:ext cx="6563847" cy="60406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뉴스 리뷰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35875" y="3073958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435021" y="2438950"/>
            <a:ext cx="213001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검색 기능</a:t>
            </a:r>
            <a:endParaRPr lang="ko-KR" altLang="en-US" sz="16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038761" y="3926864"/>
            <a:ext cx="0" cy="72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546451" y="3922250"/>
            <a:ext cx="0" cy="72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24028" y="5543920"/>
            <a:ext cx="6563847" cy="60406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뉴스 리뷰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quickMenu2</a:t>
            </a:r>
            <a:r>
              <a:rPr lang="ko-KR" altLang="en-US" sz="1300" dirty="0" smtClean="0"/>
              <a:t>와 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book_detailMenu3</a:t>
            </a:r>
            <a:r>
              <a:rPr lang="en-US" altLang="ko-KR" sz="1800" dirty="0" smtClean="0"/>
              <a:t>: </a:t>
            </a:r>
            <a:r>
              <a:rPr lang="ko-KR" altLang="en-US" sz="1300" dirty="0"/>
              <a:t>해당 </a:t>
            </a:r>
            <a:r>
              <a:rPr lang="ko-KR" altLang="en-US" sz="1300" dirty="0" err="1"/>
              <a:t>게시글에</a:t>
            </a:r>
            <a:r>
              <a:rPr lang="ko-KR" altLang="en-US" sz="1300" dirty="0"/>
              <a:t> 대한 </a:t>
            </a:r>
            <a:r>
              <a:rPr lang="ko-KR" altLang="en-US" sz="1300" dirty="0" err="1"/>
              <a:t>소메뉴</a:t>
            </a:r>
            <a:r>
              <a:rPr lang="ko-KR" altLang="en-US" sz="1300" dirty="0"/>
              <a:t> 구현 및 </a:t>
            </a:r>
            <a:r>
              <a:rPr lang="ko-KR" altLang="en-US" sz="1300" dirty="0" err="1"/>
              <a:t>발행물</a:t>
            </a:r>
            <a:r>
              <a:rPr lang="ko-KR" altLang="en-US" sz="1300" dirty="0"/>
              <a:t> 날짜 설정 가능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구독기능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구현</a:t>
            </a:r>
            <a:r>
              <a:rPr lang="en-US" altLang="ko-KR" sz="1300" dirty="0" smtClean="0"/>
              <a:t>, PDF </a:t>
            </a:r>
            <a:r>
              <a:rPr lang="ko-KR" altLang="en-US" sz="1300" dirty="0" smtClean="0"/>
              <a:t>파일 다운로드 기능</a:t>
            </a:r>
            <a:endParaRPr lang="en-US" altLang="ko-KR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board6</a:t>
            </a:r>
            <a:r>
              <a:rPr lang="en-US" altLang="ko-KR" sz="1800" dirty="0" smtClean="0"/>
              <a:t>: </a:t>
            </a:r>
            <a:r>
              <a:rPr lang="ko-KR" altLang="en-US" sz="1300" dirty="0" err="1"/>
              <a:t>발행물에</a:t>
            </a:r>
            <a:r>
              <a:rPr lang="ko-KR" altLang="en-US" sz="1300" dirty="0"/>
              <a:t> 대한 이미지 및 텍스트 출력</a:t>
            </a:r>
            <a:r>
              <a:rPr lang="en-US" altLang="ko-KR" sz="1300" dirty="0"/>
              <a:t>, </a:t>
            </a:r>
            <a:r>
              <a:rPr lang="ko-KR" altLang="en-US" sz="1300" dirty="0" err="1" smtClean="0"/>
              <a:t>발행물에</a:t>
            </a:r>
            <a:r>
              <a:rPr lang="ko-KR" altLang="en-US" sz="1300" dirty="0" smtClean="0"/>
              <a:t> 대한</a:t>
            </a:r>
            <a:r>
              <a:rPr lang="en-US" altLang="ko-KR" sz="1300" dirty="0" smtClean="0"/>
              <a:t> PDF</a:t>
            </a:r>
            <a:r>
              <a:rPr lang="ko-KR" altLang="en-US" sz="1300" dirty="0" smtClean="0"/>
              <a:t>다운로드 기능 구현 및 애니메이션 기능을 추가하여 </a:t>
            </a:r>
            <a:r>
              <a:rPr lang="ko-KR" altLang="en-US" sz="1300" dirty="0" err="1" smtClean="0"/>
              <a:t>발행물들이</a:t>
            </a:r>
            <a:r>
              <a:rPr lang="ko-KR" altLang="en-US" sz="1300" dirty="0" smtClean="0"/>
              <a:t> 옆으로 넘어가게 구현</a:t>
            </a: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economic Bulletin)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130011" y="3211536"/>
            <a:ext cx="2952000" cy="122746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발행물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41858" y="3198912"/>
            <a:ext cx="2952000" cy="122746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해당 </a:t>
            </a:r>
            <a:r>
              <a:rPr lang="ko-KR" altLang="en-US" dirty="0" err="1"/>
              <a:t>발행물</a:t>
            </a:r>
            <a:endParaRPr lang="ko-KR" altLang="en-US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37" name="순서도: 연결자 36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43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 smtClean="0"/>
          </a:p>
          <a:p>
            <a:pPr algn="r">
              <a:defRPr/>
            </a:pPr>
            <a:r>
              <a:rPr lang="en-US" altLang="ko-KR" sz="1400" dirty="0" smtClean="0"/>
              <a:t>Download Full PDF  |  Previous Editions  |  Subscription  |  Feedback  |  Newsletter </a:t>
            </a:r>
            <a:endParaRPr lang="ko-KR" altLang="en-US" sz="1400" dirty="0"/>
          </a:p>
        </p:txBody>
      </p:sp>
      <p:sp>
        <p:nvSpPr>
          <p:cNvPr id="44" name="순서도: 연결자 43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387493" y="2528216"/>
            <a:ext cx="122517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날짜설정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1346667" y="4855637"/>
            <a:ext cx="6184669" cy="108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 smtClean="0"/>
              <a:t>PDF download</a:t>
            </a:r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 smtClean="0"/>
              <a:t>〮〮〮〮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687615" y="5209155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132899" y="5209154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578183" y="5209153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023467" y="5209153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55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edu_board1: </a:t>
            </a:r>
            <a:r>
              <a:rPr lang="ko-KR" altLang="en-US" sz="1300" dirty="0" smtClean="0"/>
              <a:t>주제에 대한 설명 텍스트로 출력 및 교육 추천도서 차례대로 출력</a:t>
            </a:r>
            <a:r>
              <a:rPr lang="en-US" altLang="ko-KR" sz="1300" dirty="0" smtClean="0"/>
              <a:t>, 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기본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39955" y="283409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2517" y="4944886"/>
            <a:ext cx="4437918" cy="40019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42724" y="3377190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739955" y="3923057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2742728" y="446615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95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e</a:t>
            </a:r>
            <a:r>
              <a:rPr lang="en-US" altLang="ko-KR" sz="1500" dirty="0" smtClean="0"/>
              <a:t>du_board2: </a:t>
            </a:r>
            <a:r>
              <a:rPr lang="ko-KR" altLang="en-US" sz="1300" dirty="0" smtClean="0"/>
              <a:t>학생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교사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일반인 대상 경제 교육 프로그램에 대한 설명 텍스트로 출력 및 해당 주제에 대한 종합교육연수원으로의 링크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교육프로그램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26759" y="2504253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학생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26759" y="3506273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교사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726759" y="4514186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일반인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49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edu_board3: </a:t>
            </a:r>
            <a:r>
              <a:rPr lang="ko-KR" altLang="en-US" sz="1300" dirty="0" smtClean="0"/>
              <a:t>주제에 대한 설명 텍스트로 출력 및 단어 검색기능 구현</a:t>
            </a:r>
            <a:r>
              <a:rPr lang="en-US" altLang="ko-KR" sz="1300" dirty="0" smtClean="0"/>
              <a:t>,</a:t>
            </a:r>
            <a:br>
              <a:rPr lang="en-US" altLang="ko-KR" sz="1300" dirty="0" smtClean="0"/>
            </a:br>
            <a:r>
              <a:rPr lang="ko-KR" altLang="en-US" sz="1300" dirty="0" smtClean="0"/>
              <a:t>한글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영문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숫자 각각의 단어 별 설명 텍스트로 출력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시사용어사전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40976" y="2834092"/>
            <a:ext cx="2751512" cy="28052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/>
              <a:t>검색기능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42724" y="3377189"/>
            <a:ext cx="4643044" cy="188246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전체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단어에 대한 설명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2786150" y="3420979"/>
            <a:ext cx="1659773" cy="28052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한글  </a:t>
            </a:r>
            <a:r>
              <a:rPr lang="en-US" altLang="ko-KR" sz="1200" dirty="0" smtClean="0"/>
              <a:t>|  </a:t>
            </a:r>
            <a:r>
              <a:rPr lang="ko-KR" altLang="en-US" sz="1200" dirty="0" smtClean="0"/>
              <a:t>영문  </a:t>
            </a:r>
            <a:r>
              <a:rPr lang="en-US" altLang="ko-KR" sz="1200" dirty="0" smtClean="0"/>
              <a:t>|  </a:t>
            </a:r>
            <a:r>
              <a:rPr lang="ko-KR" altLang="en-US" sz="1200" dirty="0" smtClean="0"/>
              <a:t>숫자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5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issue_board1: </a:t>
            </a:r>
            <a:r>
              <a:rPr lang="ko-KR" altLang="en-US" sz="1300" dirty="0" err="1" smtClean="0"/>
              <a:t>핫이슈</a:t>
            </a:r>
            <a:r>
              <a:rPr lang="ko-KR" altLang="en-US" sz="1300" dirty="0" smtClean="0"/>
              <a:t> 영상 업로드 및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이슈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분석 </a:t>
            </a:r>
            <a:r>
              <a:rPr lang="en-US" altLang="ko-KR" sz="1000" dirty="0" smtClean="0"/>
              <a:t>&gt; </a:t>
            </a:r>
            <a:r>
              <a:rPr lang="ko-KR" altLang="en-US" sz="1000" dirty="0" err="1" smtClean="0"/>
              <a:t>핫이슈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2"/>
            <a:ext cx="4643043" cy="2902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err="1" smtClean="0"/>
              <a:t>핫이슈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701000"/>
            <a:ext cx="4643044" cy="218393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55" y="2757083"/>
            <a:ext cx="3673642" cy="20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35508" y="2255491"/>
            <a:ext cx="683784" cy="1095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22932" y="2152996"/>
            <a:ext cx="6665352" cy="40388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quickMenu2</a:t>
            </a:r>
            <a:r>
              <a:rPr lang="ko-KR" altLang="en-US" sz="1300" dirty="0" smtClean="0"/>
              <a:t>와 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issue_board2: </a:t>
            </a:r>
            <a:r>
              <a:rPr lang="ko-KR" altLang="en-US" sz="1300" dirty="0" smtClean="0"/>
              <a:t>가장 상단에 </a:t>
            </a:r>
            <a:r>
              <a:rPr lang="en-US" altLang="ko-KR" sz="1300" dirty="0" smtClean="0"/>
              <a:t>EPU</a:t>
            </a:r>
            <a:r>
              <a:rPr lang="ko-KR" altLang="en-US" sz="1300" dirty="0" smtClean="0"/>
              <a:t>관련 설명 출력 및 월별 </a:t>
            </a:r>
            <a:r>
              <a:rPr lang="en-US" altLang="ko-KR" sz="1300" dirty="0" smtClean="0"/>
              <a:t>EPU, </a:t>
            </a:r>
            <a:r>
              <a:rPr lang="ko-KR" altLang="en-US" sz="1300" dirty="0" smtClean="0"/>
              <a:t>불안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위기 지수 그래프로 구현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경제이슈</a:t>
            </a:r>
            <a:r>
              <a:rPr lang="ko-KR" altLang="en-US" sz="1300" dirty="0" smtClean="0"/>
              <a:t> 키워드를 마인드맵으로 구현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확인하고자 </a:t>
            </a:r>
            <a:r>
              <a:rPr lang="ko-KR" altLang="en-US" sz="1300" dirty="0"/>
              <a:t>하는 날짜 </a:t>
            </a:r>
            <a:r>
              <a:rPr lang="ko-KR" altLang="en-US" sz="1300" dirty="0" smtClean="0"/>
              <a:t>조정가능하도록 구현</a:t>
            </a:r>
            <a:r>
              <a:rPr lang="en-US" altLang="ko-KR" sz="1300" dirty="0" smtClean="0"/>
              <a:t>)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325327" y="2087033"/>
            <a:ext cx="1465550" cy="41048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이슈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분석 </a:t>
            </a:r>
            <a:r>
              <a:rPr lang="en-US" altLang="ko-KR" sz="1000" dirty="0" smtClean="0"/>
              <a:t>&gt; EPU</a:t>
            </a:r>
            <a:r>
              <a:rPr lang="ko-KR" altLang="en-US" sz="1000" dirty="0" smtClean="0"/>
              <a:t>지수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684051" y="3109179"/>
            <a:ext cx="5040000" cy="1332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err="1" smtClean="0"/>
              <a:t>월별지수</a:t>
            </a:r>
            <a:r>
              <a:rPr lang="ko-KR" altLang="en-US" dirty="0" smtClean="0"/>
              <a:t> 추이</a:t>
            </a: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70704" y="202644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1801184" y="19544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34" name="직사각형 33"/>
          <p:cNvSpPr/>
          <p:nvPr/>
        </p:nvSpPr>
        <p:spPr>
          <a:xfrm>
            <a:off x="2684051" y="4655585"/>
            <a:ext cx="5040000" cy="1332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/>
              <a:t>경제 이슈 키워드 네트워크</a:t>
            </a: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476027" y="3140928"/>
            <a:ext cx="1218777" cy="28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날짜설정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476026" y="4674842"/>
            <a:ext cx="1218777" cy="28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날짜설정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2804573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/>
              <a:t>EPU</a:t>
            </a:r>
            <a:r>
              <a:rPr lang="ko-KR" altLang="en-US" sz="1000" dirty="0" smtClean="0"/>
              <a:t>지수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3664394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불안 지수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4525529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위기 지수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2684051" y="2322881"/>
            <a:ext cx="5039999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해당 게시판 글 관련 설명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35" name="순서도: 연결자 34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27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로고 </a:t>
            </a:r>
            <a:r>
              <a:rPr lang="ko-KR" altLang="en-US" sz="1300" dirty="0" err="1"/>
              <a:t>클릭시</a:t>
            </a:r>
            <a:r>
              <a:rPr lang="ko-KR" altLang="en-US" sz="1300" dirty="0"/>
              <a:t> 메인 화면으로 </a:t>
            </a:r>
            <a:r>
              <a:rPr lang="ko-KR" altLang="en-US" sz="1300" dirty="0" smtClean="0"/>
              <a:t>이동 및 일반 </a:t>
            </a:r>
            <a:r>
              <a:rPr lang="ko-KR" altLang="en-US" sz="1300" dirty="0"/>
              <a:t>사용자가 </a:t>
            </a:r>
            <a:r>
              <a:rPr lang="ko-KR" altLang="en-US" sz="1300" dirty="0" err="1"/>
              <a:t>소메뉴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확인이용</a:t>
            </a:r>
            <a:r>
              <a:rPr lang="en-US" altLang="ko-KR" sz="1300" dirty="0"/>
              <a:t>(</a:t>
            </a:r>
            <a:r>
              <a:rPr lang="ko-KR" altLang="en-US" sz="1300" dirty="0"/>
              <a:t>네비게이션 바 구현</a:t>
            </a:r>
            <a:r>
              <a:rPr lang="en-US" altLang="ko-KR" sz="1300" dirty="0" smtClean="0"/>
              <a:t>)</a:t>
            </a:r>
            <a:endParaRPr lang="ko-KR" altLang="en-US" sz="1300" dirty="0"/>
          </a:p>
          <a:p>
            <a:pPr marL="342900" indent="-342900">
              <a:buAutoNum type="arabicPeriod"/>
              <a:defRPr/>
            </a:pPr>
            <a:r>
              <a:rPr lang="en-US" altLang="ko-KR" sz="1500" dirty="0" smtClean="0"/>
              <a:t>main1</a:t>
            </a:r>
            <a:r>
              <a:rPr lang="en-US" altLang="ko-KR" sz="1500" dirty="0" smtClean="0"/>
              <a:t>: </a:t>
            </a:r>
            <a:r>
              <a:rPr lang="ko-KR" altLang="en-US" sz="1300" dirty="0"/>
              <a:t>검색 기능 </a:t>
            </a:r>
            <a:r>
              <a:rPr lang="ko-KR" altLang="en-US" sz="1300" dirty="0" smtClean="0"/>
              <a:t>구현 및 </a:t>
            </a:r>
            <a:r>
              <a:rPr lang="ko-KR" altLang="en-US" sz="1300" dirty="0" err="1" smtClean="0"/>
              <a:t>발행물</a:t>
            </a:r>
            <a:r>
              <a:rPr lang="ko-KR" altLang="en-US" sz="1300" dirty="0" smtClean="0"/>
              <a:t> 및 그 달의 이슈 슬라이드 배너로 구현</a:t>
            </a:r>
            <a:endParaRPr lang="ko-KR" altLang="en-US" sz="1300" dirty="0"/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main2: </a:t>
            </a:r>
            <a:r>
              <a:rPr lang="ko-KR" altLang="en-US" sz="1300" dirty="0"/>
              <a:t>경제정보센터 </a:t>
            </a:r>
            <a:r>
              <a:rPr lang="ko-KR" altLang="en-US" sz="1300" dirty="0" smtClean="0"/>
              <a:t>및 </a:t>
            </a:r>
            <a:r>
              <a:rPr lang="en-US" altLang="ko-KR" sz="1300" dirty="0" smtClean="0"/>
              <a:t>EPU</a:t>
            </a:r>
            <a:r>
              <a:rPr lang="ko-KR" altLang="en-US" sz="1300" dirty="0" smtClean="0"/>
              <a:t>에 대한 최신 뉴스 및 자료 제공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페이지로의 링크  공지사항 제공 및 </a:t>
            </a:r>
            <a:r>
              <a:rPr lang="ko-KR" altLang="en-US" sz="1300" dirty="0" err="1" smtClean="0"/>
              <a:t>링크연결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구현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smtClean="0"/>
              <a:t>footer</a:t>
            </a:r>
            <a:r>
              <a:rPr lang="en-US" altLang="ko-KR" sz="1500" dirty="0"/>
              <a:t>:  </a:t>
            </a:r>
            <a:r>
              <a:rPr lang="ko-KR" altLang="en-US" sz="1300" dirty="0" smtClean="0"/>
              <a:t>하단 로고 </a:t>
            </a:r>
            <a:r>
              <a:rPr lang="ko-KR" altLang="en-US" sz="1300" dirty="0" err="1" smtClean="0"/>
              <a:t>클릭시</a:t>
            </a:r>
            <a:r>
              <a:rPr lang="ko-KR" altLang="en-US" sz="1300" dirty="0" smtClean="0"/>
              <a:t> 상단으로 이동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 </a:t>
            </a:r>
            <a:r>
              <a:rPr lang="ko-KR" altLang="en-US" sz="1300" dirty="0" err="1" smtClean="0"/>
              <a:t>네이게이션</a:t>
            </a:r>
            <a:r>
              <a:rPr lang="ko-KR" altLang="en-US" sz="1300" dirty="0" smtClean="0"/>
              <a:t> 구현 및 회사 위치 </a:t>
            </a:r>
            <a:r>
              <a:rPr lang="ko-KR" altLang="en-US" sz="1300" dirty="0" err="1" smtClean="0"/>
              <a:t>소개글</a:t>
            </a:r>
            <a:endParaRPr lang="ko-KR" altLang="en-US" sz="1300" dirty="0" smtClean="0"/>
          </a:p>
          <a:p>
            <a:pPr marL="0" indent="0">
              <a:buNone/>
              <a:defRPr/>
            </a:pPr>
            <a:endParaRPr lang="en-US" altLang="ko-KR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/>
              <a:t>메인 </a:t>
            </a:r>
            <a:r>
              <a:rPr lang="ko-KR" altLang="en-US" sz="1400" dirty="0" smtClean="0"/>
              <a:t>페이지</a:t>
            </a:r>
            <a:endParaRPr lang="en-US" altLang="ko-KR" sz="1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57961" y="5607377"/>
            <a:ext cx="9252461" cy="1049366"/>
            <a:chOff x="257961" y="5481733"/>
            <a:chExt cx="9252461" cy="1175010"/>
          </a:xfrm>
        </p:grpSpPr>
        <p:sp>
          <p:nvSpPr>
            <p:cNvPr id="27" name="직사각형 26"/>
            <p:cNvSpPr/>
            <p:nvPr/>
          </p:nvSpPr>
          <p:spPr>
            <a:xfrm>
              <a:off x="257961" y="5481733"/>
              <a:ext cx="9252461" cy="117501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4976" y="5675725"/>
              <a:ext cx="1708960" cy="71917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하단 로고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506112" y="5573117"/>
              <a:ext cx="6749599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/>
                <a:t>회사소개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이용약관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제휴</a:t>
              </a:r>
              <a:r>
                <a:rPr lang="en-US" altLang="ko-KR" sz="1000" dirty="0"/>
                <a:t>.</a:t>
              </a:r>
              <a:r>
                <a:rPr lang="ko-KR" altLang="en-US" sz="1000" dirty="0" err="1"/>
                <a:t>도서홍보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 err="1"/>
                <a:t>광고센터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고객만족센터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찾아오시는 길</a:t>
              </a:r>
              <a:r>
                <a:rPr lang="en-US" altLang="ko-KR" sz="1000" dirty="0"/>
                <a:t> 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17321" y="6138657"/>
              <a:ext cx="6749599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회사 소개 글</a:t>
              </a:r>
            </a:p>
          </p:txBody>
        </p:sp>
      </p:grpSp>
      <p:sp>
        <p:nvSpPr>
          <p:cNvPr id="32" name="순서도: 연결자 31"/>
          <p:cNvSpPr/>
          <p:nvPr/>
        </p:nvSpPr>
        <p:spPr>
          <a:xfrm>
            <a:off x="145667" y="549113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950122" y="926643"/>
            <a:ext cx="7776089" cy="273488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311980" y="1766380"/>
            <a:ext cx="5044571" cy="165550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슬라이드 배너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71207" y="196526"/>
            <a:ext cx="294849" cy="2660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50122" y="95986"/>
            <a:ext cx="7776089" cy="68691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010473" y="153314"/>
            <a:ext cx="1361043" cy="56383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30" name="순서도: 연결자 29"/>
          <p:cNvSpPr/>
          <p:nvPr/>
        </p:nvSpPr>
        <p:spPr>
          <a:xfrm>
            <a:off x="802165" y="-73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77857" y="1091726"/>
            <a:ext cx="3912814" cy="40036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46220" y="3808427"/>
            <a:ext cx="7776089" cy="169562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576114" y="4001988"/>
            <a:ext cx="1800000" cy="129460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공지 사항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411980" y="4001988"/>
            <a:ext cx="1800000" cy="129460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경제정책정보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994047" y="4001988"/>
            <a:ext cx="1800000" cy="129460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EPU</a:t>
            </a:r>
            <a:r>
              <a:rPr lang="ko-KR" altLang="en-US" dirty="0" smtClean="0"/>
              <a:t>지수</a:t>
            </a:r>
            <a:endParaRPr lang="ko-KR" altLang="en-US" dirty="0"/>
          </a:p>
        </p:txBody>
      </p:sp>
      <p:sp>
        <p:nvSpPr>
          <p:cNvPr id="33" name="순서도: 연결자 32"/>
          <p:cNvSpPr/>
          <p:nvPr/>
        </p:nvSpPr>
        <p:spPr>
          <a:xfrm>
            <a:off x="796333" y="83373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순서도: 연결자 32"/>
          <p:cNvSpPr/>
          <p:nvPr/>
        </p:nvSpPr>
        <p:spPr>
          <a:xfrm>
            <a:off x="778209" y="3588321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2977821" y="155509"/>
            <a:ext cx="5398293" cy="56383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네비게이션 바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5938874" y="1112539"/>
            <a:ext cx="826858" cy="18566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 smtClean="0"/>
              <a:t>상세검색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98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issue_board3: </a:t>
            </a:r>
            <a:r>
              <a:rPr lang="en-US" altLang="ko-KR" sz="1300" dirty="0" smtClean="0"/>
              <a:t>board</a:t>
            </a:r>
            <a:r>
              <a:rPr lang="ko-KR" altLang="en-US" sz="1300" dirty="0" smtClean="0"/>
              <a:t>상단에 주제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주제에 대한 내용 이미지와 텍스트 이용 출력 및 연결</a:t>
            </a:r>
            <a:r>
              <a:rPr lang="en-US" altLang="ko-KR" sz="1300" dirty="0" smtClean="0"/>
              <a:t>, 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이슈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분석 기본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2"/>
            <a:ext cx="4643043" cy="2902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smtClean="0"/>
              <a:t>게시판 주제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701000"/>
            <a:ext cx="4643044" cy="218393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3096318" y="2786861"/>
            <a:ext cx="3930315" cy="5659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주제에 대한 내용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3096317" y="3484654"/>
            <a:ext cx="3930315" cy="5659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주제에 대한 내용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3093647" y="4194593"/>
            <a:ext cx="3930315" cy="5659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주제에 대한 내용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Center_addr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설명 텍스트로 출력 및 인사말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센터소개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글 관련 설명 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39955" y="2898474"/>
            <a:ext cx="4643044" cy="227457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/>
              <a:t>인사말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191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30010" y="2139587"/>
            <a:ext cx="6665352" cy="329868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Center_group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설명 텍스트로 출력 </a:t>
            </a:r>
            <a:r>
              <a:rPr lang="ko-KR" altLang="en-US" sz="1300" dirty="0" err="1" smtClean="0"/>
              <a:t>및조직도</a:t>
            </a:r>
            <a:endParaRPr lang="en-US" altLang="ko-KR" sz="1300" dirty="0" smtClean="0"/>
          </a:p>
          <a:p>
            <a:pPr marL="0" indent="0">
              <a:buNone/>
              <a:defRPr/>
            </a:pP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센터소개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조직도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조직도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49800" y="2019601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1996177" y="2857543"/>
            <a:ext cx="1511203" cy="379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소장실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739954" y="3237380"/>
            <a:ext cx="3" cy="71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119545" y="3362760"/>
            <a:ext cx="1511203" cy="379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분석실</a:t>
            </a:r>
            <a:endParaRPr lang="ko-KR" altLang="en-US" sz="16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6129601" y="3129455"/>
            <a:ext cx="0" cy="839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629599" y="3549214"/>
            <a:ext cx="1486503" cy="6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739955" y="3556141"/>
            <a:ext cx="362943" cy="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116102" y="3123971"/>
            <a:ext cx="572851" cy="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129601" y="3948854"/>
            <a:ext cx="572851" cy="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113451" y="3539372"/>
            <a:ext cx="572851" cy="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88953" y="2984340"/>
            <a:ext cx="1138510" cy="302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팀명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6694431" y="3391249"/>
            <a:ext cx="1138510" cy="302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팀명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688953" y="3786380"/>
            <a:ext cx="1138510" cy="302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팀명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1996177" y="3925270"/>
            <a:ext cx="1511203" cy="379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조직</a:t>
            </a:r>
            <a:endParaRPr lang="ko-KR" altLang="en-US" sz="1600" dirty="0"/>
          </a:p>
        </p:txBody>
      </p:sp>
      <p:sp>
        <p:nvSpPr>
          <p:cNvPr id="66" name="직사각형 65"/>
          <p:cNvSpPr/>
          <p:nvPr/>
        </p:nvSpPr>
        <p:spPr>
          <a:xfrm>
            <a:off x="1996177" y="4637079"/>
            <a:ext cx="5831286" cy="60513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직급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12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err="1" smtClean="0"/>
              <a:t>Center_notice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제목 텍스트로 출력 </a:t>
            </a:r>
            <a:r>
              <a:rPr lang="ko-KR" altLang="en-US" sz="1300" dirty="0" err="1" smtClean="0"/>
              <a:t>및공지사항</a:t>
            </a:r>
            <a:r>
              <a:rPr lang="ko-KR" altLang="en-US" sz="1300" dirty="0" smtClean="0"/>
              <a:t> 내용 출력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/>
              <a:t>((</a:t>
            </a:r>
            <a:r>
              <a:rPr lang="ko-KR" altLang="en-US" sz="1000" dirty="0" err="1"/>
              <a:t>센터소개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공지사항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2517" y="4944886"/>
            <a:ext cx="4437918" cy="40019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42724" y="3377190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공지사항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739955" y="3923057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공지사항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2742728" y="446615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공지사항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82513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공지사항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51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err="1" smtClean="0"/>
              <a:t>Center_chart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제목 텍스트로 출력 및 담당자 연락처 제공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/>
              <a:t>센터소개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주요업무담당자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23022" y="2180225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08" y="2706581"/>
            <a:ext cx="6572377" cy="26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err="1" smtClean="0"/>
              <a:t>Center_map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제목 텍스트로 출력 및 오시는 길 안내 제공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/>
              <a:t>센터소개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오시는 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95129" y="2180225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31" y="2669620"/>
            <a:ext cx="6649441" cy="26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  <a:defRPr/>
            </a:pPr>
            <a:r>
              <a:rPr lang="en-US" altLang="ko-KR" sz="1500" dirty="0" err="1"/>
              <a:t>s</a:t>
            </a:r>
            <a:r>
              <a:rPr lang="en-US" altLang="ko-KR" sz="1500" dirty="0" err="1" smtClean="0"/>
              <a:t>earch_detail</a:t>
            </a:r>
            <a:r>
              <a:rPr lang="en-US" altLang="ko-KR" sz="1500" dirty="0" smtClean="0"/>
              <a:t>: </a:t>
            </a:r>
            <a:r>
              <a:rPr lang="ko-KR" altLang="en-US" sz="1300" dirty="0" err="1" smtClean="0"/>
              <a:t>상세검색</a:t>
            </a:r>
            <a:r>
              <a:rPr lang="ko-KR" altLang="en-US" sz="1300" dirty="0" smtClean="0"/>
              <a:t> 페이지로 </a:t>
            </a:r>
            <a:r>
              <a:rPr lang="ko-KR" altLang="en-US" sz="1300" dirty="0" err="1" smtClean="0"/>
              <a:t>대분류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대분류에</a:t>
            </a:r>
            <a:r>
              <a:rPr lang="ko-KR" altLang="en-US" sz="1300" dirty="0" smtClean="0"/>
              <a:t> 따른 소분류로 </a:t>
            </a:r>
            <a:r>
              <a:rPr lang="ko-KR" altLang="en-US" sz="1300" smtClean="0"/>
              <a:t>나눠 버튼으로 검색기능 구현 및 검색 기간 설정 가능하게 구현</a:t>
            </a:r>
            <a:endParaRPr lang="en-US" altLang="ko-KR" sz="13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/>
              <a:t>메인 </a:t>
            </a:r>
            <a:r>
              <a:rPr lang="ko-KR" altLang="en-US" sz="1400" dirty="0" smtClean="0"/>
              <a:t>페이지 </a:t>
            </a:r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상세검색</a:t>
            </a:r>
            <a:endParaRPr lang="en-US" altLang="ko-KR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8271207" y="196526"/>
            <a:ext cx="294849" cy="2660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rcRect l="9063" t="54165" r="22493" b="30268"/>
          <a:stretch/>
        </p:blipFill>
        <p:spPr>
          <a:xfrm>
            <a:off x="655509" y="3416432"/>
            <a:ext cx="8511133" cy="113449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l="21717" t="56854" r="24367" b="22822"/>
          <a:stretch/>
        </p:blipFill>
        <p:spPr>
          <a:xfrm>
            <a:off x="655509" y="1615760"/>
            <a:ext cx="8511133" cy="1804684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1411969" y="851554"/>
            <a:ext cx="5620601" cy="1528412"/>
            <a:chOff x="3458095" y="997527"/>
            <a:chExt cx="3805680" cy="134666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4"/>
            <a:srcRect l="41282" t="11997" r="41675" b="80182"/>
            <a:stretch/>
          </p:blipFill>
          <p:spPr>
            <a:xfrm>
              <a:off x="5187144" y="997527"/>
              <a:ext cx="2076631" cy="536041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/>
            <a:srcRect l="26672" t="36159" r="65159" b="48132"/>
            <a:stretch/>
          </p:blipFill>
          <p:spPr>
            <a:xfrm>
              <a:off x="3458095" y="1091581"/>
              <a:ext cx="1158070" cy="1252608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3591098" y="1180407"/>
              <a:ext cx="681643" cy="19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전체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17585" y="1471355"/>
              <a:ext cx="1039090" cy="1351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전체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17585" y="1637589"/>
              <a:ext cx="1039090" cy="13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제목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27312" y="1803823"/>
              <a:ext cx="1039090" cy="13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요약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27312" y="1978698"/>
              <a:ext cx="1039090" cy="13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저자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27312" y="2113798"/>
              <a:ext cx="1039090" cy="13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원문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순서도: 연결자 32"/>
          <p:cNvSpPr/>
          <p:nvPr/>
        </p:nvSpPr>
        <p:spPr>
          <a:xfrm>
            <a:off x="1205104" y="743111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4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1500" dirty="0" smtClean="0"/>
              <a:t>header: </a:t>
            </a:r>
            <a:r>
              <a:rPr lang="ko-KR" altLang="en-US" sz="1300" dirty="0" smtClean="0"/>
              <a:t>메인 페이지의 </a:t>
            </a:r>
            <a:r>
              <a:rPr lang="ko-KR" altLang="en-US" sz="1300" dirty="0"/>
              <a:t>페이지 </a:t>
            </a:r>
            <a:r>
              <a:rPr lang="ko-KR" altLang="en-US" sz="1300" dirty="0" smtClean="0"/>
              <a:t>상단 </a:t>
            </a:r>
            <a:r>
              <a:rPr lang="en-US" altLang="ko-KR" sz="1300" dirty="0" smtClean="0"/>
              <a:t>header</a:t>
            </a:r>
            <a:r>
              <a:rPr lang="ko-KR" altLang="en-US" sz="1300" dirty="0"/>
              <a:t>와</a:t>
            </a:r>
            <a:r>
              <a:rPr lang="ko-KR" altLang="en-US" sz="1300" dirty="0" smtClean="0"/>
              <a:t>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unheader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페이지에 </a:t>
            </a:r>
            <a:r>
              <a:rPr lang="ko-KR" altLang="en-US" sz="1300" dirty="0"/>
              <a:t>관한 메뉴 관계 설명</a:t>
            </a:r>
            <a:r>
              <a:rPr lang="en-US" altLang="ko-KR" sz="1300" dirty="0"/>
              <a:t>(ex </a:t>
            </a:r>
            <a:r>
              <a:rPr lang="ko-KR" altLang="en-US" sz="1300" dirty="0"/>
              <a:t>경제정책자료</a:t>
            </a:r>
            <a:r>
              <a:rPr lang="en-US" altLang="ko-KR" sz="1300" dirty="0"/>
              <a:t>&gt;</a:t>
            </a:r>
            <a:r>
              <a:rPr lang="ko-KR" altLang="en-US" sz="1300" dirty="0"/>
              <a:t> 정책</a:t>
            </a:r>
            <a:r>
              <a:rPr lang="en-US" altLang="ko-KR" sz="1300" dirty="0"/>
              <a:t>)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e</a:t>
            </a:r>
            <a:r>
              <a:rPr lang="en-US" altLang="ko-KR" sz="1500" dirty="0" smtClean="0"/>
              <a:t>co_board1: </a:t>
            </a:r>
            <a:r>
              <a:rPr lang="ko-KR" altLang="en-US" sz="1300" dirty="0" smtClean="0"/>
              <a:t>게시판 내용 관련 간단 설명 출력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 게시판 글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파일 다운로드 기능 구현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quickMenu1: </a:t>
            </a:r>
            <a:r>
              <a:rPr lang="ko-KR" altLang="en-US" sz="1300" dirty="0" smtClean="0"/>
              <a:t>경제 </a:t>
            </a:r>
            <a:r>
              <a:rPr lang="ko-KR" altLang="en-US" sz="1300" dirty="0" err="1" smtClean="0"/>
              <a:t>핫이슈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건 이미지로 출력 및 연결</a:t>
            </a:r>
            <a:r>
              <a:rPr lang="en-US" altLang="ko-KR" sz="1300" dirty="0" smtClean="0"/>
              <a:t>,  </a:t>
            </a:r>
            <a:r>
              <a:rPr lang="ko-KR" altLang="en-US" sz="1300" dirty="0" smtClean="0"/>
              <a:t>용어사전 </a:t>
            </a:r>
            <a:r>
              <a:rPr lang="ko-KR" altLang="en-US" sz="1300" dirty="0"/>
              <a:t>연결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sideMenu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사이드 </a:t>
            </a:r>
            <a:r>
              <a:rPr lang="ko-KR" altLang="en-US" sz="1300" dirty="0"/>
              <a:t>메뉴 </a:t>
            </a:r>
            <a:r>
              <a:rPr lang="ko-KR" altLang="en-US" sz="1300" dirty="0" smtClean="0"/>
              <a:t>출력 </a:t>
            </a:r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관련 </a:t>
            </a:r>
            <a:r>
              <a:rPr lang="ko-KR" altLang="en-US" sz="1300" dirty="0" err="1" smtClean="0"/>
              <a:t>소메뉴로</a:t>
            </a:r>
            <a:r>
              <a:rPr lang="ko-KR" altLang="en-US" sz="1300" dirty="0" smtClean="0"/>
              <a:t> 효율적으로 이동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footer: </a:t>
            </a:r>
            <a:r>
              <a:rPr lang="ko-KR" altLang="en-US" sz="1300" dirty="0" smtClean="0"/>
              <a:t>메인 페이지의 페이지 하단 </a:t>
            </a:r>
            <a:r>
              <a:rPr lang="en-US" altLang="ko-KR" sz="1300" dirty="0" smtClean="0"/>
              <a:t>footer</a:t>
            </a:r>
            <a:r>
              <a:rPr lang="ko-KR" altLang="en-US" sz="1300" dirty="0" smtClean="0"/>
              <a:t>와 동일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기본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1620" y="4935139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2891620" y="2278578"/>
            <a:ext cx="4621888" cy="45727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891620" y="2842745"/>
            <a:ext cx="4621888" cy="180093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게시판 글 출력</a:t>
            </a:r>
            <a:endParaRPr lang="en-US" altLang="ko-KR" dirty="0" smtClean="0"/>
          </a:p>
          <a:p>
            <a:pPr algn="ctr">
              <a:defRPr/>
            </a:pPr>
            <a:r>
              <a:rPr lang="ko-KR" altLang="en-US" dirty="0"/>
              <a:t>게시판 글 출력</a:t>
            </a:r>
          </a:p>
          <a:p>
            <a:pPr algn="ctr">
              <a:defRPr/>
            </a:pPr>
            <a:r>
              <a:rPr lang="ko-KR" altLang="en-US" dirty="0"/>
              <a:t>게시판 글 출력</a:t>
            </a:r>
          </a:p>
          <a:p>
            <a:pPr algn="ctr">
              <a:defRPr/>
            </a:pPr>
            <a:r>
              <a:rPr lang="ko-KR" altLang="en-US" dirty="0"/>
              <a:t>게시판 글 출력</a:t>
            </a:r>
          </a:p>
          <a:p>
            <a:pPr algn="ctr">
              <a:defRPr/>
            </a:pPr>
            <a:r>
              <a:rPr lang="ko-KR" altLang="en-US" dirty="0"/>
              <a:t>게시판 글 출력</a:t>
            </a:r>
          </a:p>
          <a:p>
            <a:pPr algn="ctr">
              <a:defRPr/>
            </a:pPr>
            <a:r>
              <a:rPr lang="ko-KR" altLang="en-US" dirty="0"/>
              <a:t>게시판 글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350160" y="2917331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6350160" y="3207831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6350160" y="3478769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350160" y="3755975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6350160" y="4052462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6350160" y="4340636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891620" y="3182892"/>
            <a:ext cx="46218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2894391" y="3459983"/>
            <a:ext cx="46218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2888849" y="3728765"/>
            <a:ext cx="46218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891621" y="4022483"/>
            <a:ext cx="46218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2886081" y="4307888"/>
            <a:ext cx="46218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eco_board2: </a:t>
            </a:r>
            <a:r>
              <a:rPr lang="ko-KR" altLang="en-US" sz="1300" dirty="0" smtClean="0"/>
              <a:t>대주제 </a:t>
            </a:r>
            <a:r>
              <a:rPr lang="en-US" altLang="ko-KR" sz="1300" dirty="0" smtClean="0"/>
              <a:t>board</a:t>
            </a:r>
            <a:r>
              <a:rPr lang="ko-KR" altLang="en-US" sz="1300" dirty="0" smtClean="0"/>
              <a:t>상단에 출력 및 경제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금융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재정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산업 등 주제에 대한 세부 주제 나열 및 </a:t>
            </a:r>
            <a:r>
              <a:rPr lang="ko-KR" altLang="en-US" sz="1300" dirty="0" err="1" smtClean="0"/>
              <a:t>클릭시</a:t>
            </a:r>
            <a:r>
              <a:rPr lang="ko-KR" altLang="en-US" sz="1300" dirty="0" smtClean="0"/>
              <a:t> 세부 내용으로 연결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err="1" smtClean="0"/>
              <a:t>주제별보기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1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smtClean="0"/>
              <a:t>대주제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875656"/>
            <a:ext cx="4643044" cy="162786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r>
              <a:rPr lang="ko-KR" altLang="en-US" sz="1200" dirty="0" smtClean="0"/>
              <a:t>경제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금융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재정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산업 등 주제에 대한 세부주제나열</a:t>
            </a:r>
            <a:endParaRPr lang="ko-KR" altLang="en-US" sz="12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76174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10" y="2954932"/>
            <a:ext cx="4401715" cy="106327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791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eco_board2_2: </a:t>
            </a:r>
            <a:r>
              <a:rPr lang="ko-KR" altLang="en-US" sz="1300" dirty="0" smtClean="0"/>
              <a:t>가시적으로 주제 선택 가능한 검색기능 구현 및 하단에 개최된 회의에 대한 자료 파일로 다운로드 가능하게 구현</a:t>
            </a:r>
            <a:r>
              <a:rPr lang="en-US" altLang="ko-KR" sz="1300" dirty="0" smtClean="0"/>
              <a:t>, 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err="1" smtClean="0"/>
              <a:t>주제별보기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1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smtClean="0"/>
              <a:t>대주제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875656"/>
            <a:ext cx="4643044" cy="200927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614" y="2989267"/>
            <a:ext cx="2604336" cy="111526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685559" y="3760533"/>
            <a:ext cx="580391" cy="30804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035095" y="4433436"/>
            <a:ext cx="4052762" cy="33041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주제 관련 개최된 회의 내용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67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eco_board3: </a:t>
            </a:r>
            <a:r>
              <a:rPr lang="ko-KR" altLang="en-US" sz="1300" dirty="0" smtClean="0"/>
              <a:t>정책세미나 영상 업로드 및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발간처별보기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2"/>
            <a:ext cx="4643043" cy="2902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smtClean="0"/>
              <a:t>정책세미나 영상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701000"/>
            <a:ext cx="4643044" cy="218393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55" y="2757083"/>
            <a:ext cx="3673642" cy="20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35508" y="2255491"/>
            <a:ext cx="683784" cy="1095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22932" y="3628634"/>
            <a:ext cx="6665352" cy="25632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iconMenu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게시판 </a:t>
            </a:r>
            <a:r>
              <a:rPr lang="ko-KR" altLang="en-US" sz="1300" dirty="0"/>
              <a:t>내용 관련 </a:t>
            </a:r>
            <a:r>
              <a:rPr lang="ko-KR" altLang="en-US" sz="1300" dirty="0" smtClean="0"/>
              <a:t>각 항목에 대한 아이콘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아이콘 </a:t>
            </a:r>
            <a:r>
              <a:rPr lang="ko-KR" altLang="en-US" sz="1300" dirty="0" err="1" smtClean="0"/>
              <a:t>클릭시</a:t>
            </a:r>
            <a:r>
              <a:rPr lang="ko-KR" altLang="en-US" sz="1300" dirty="0" smtClean="0"/>
              <a:t> 아이콘메뉴에 해당하는 화면으로 이동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/>
              <a:t>e</a:t>
            </a:r>
            <a:r>
              <a:rPr lang="en-US" altLang="ko-KR" sz="1500" dirty="0" err="1" smtClean="0"/>
              <a:t>co_detailMenu</a:t>
            </a:r>
            <a:r>
              <a:rPr lang="en-US" altLang="ko-KR" sz="1500" dirty="0" smtClean="0"/>
              <a:t>: </a:t>
            </a:r>
            <a:r>
              <a:rPr lang="ko-KR" altLang="en-US" sz="1300" dirty="0" err="1" smtClean="0"/>
              <a:t>클릭된</a:t>
            </a:r>
            <a:r>
              <a:rPr lang="ko-KR" altLang="en-US" sz="1300" dirty="0" smtClean="0"/>
              <a:t> 아이콘에 대한 세부 메뉴 </a:t>
            </a:r>
            <a:r>
              <a:rPr lang="ko-KR" altLang="en-US" sz="1300" dirty="0" err="1" smtClean="0"/>
              <a:t>메뉴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제공 및 관련 자료 검색 기능 구현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board2: </a:t>
            </a:r>
            <a:r>
              <a:rPr lang="ko-KR" altLang="en-US" sz="1300" dirty="0" smtClean="0"/>
              <a:t>관련 뉴스 제공 및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325327" y="2087033"/>
            <a:ext cx="1465550" cy="41048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맞춤형정책서비스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88177" y="4807233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해당 뉴스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5849" y="5585809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70704" y="202644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6"/>
          <p:cNvSpPr/>
          <p:nvPr/>
        </p:nvSpPr>
        <p:spPr>
          <a:xfrm>
            <a:off x="1922932" y="2090718"/>
            <a:ext cx="6665352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각 항목에 대한 아이콘</a:t>
            </a: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1801184" y="19544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pic>
        <p:nvPicPr>
          <p:cNvPr id="1026" name="Picture 2" descr="여자 - 무료 사람들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50" y="2167698"/>
            <a:ext cx="586573" cy="58657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노인 아이콘 로고 일러스트 ai 무료 다운로드 - 로고요고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 t="18988" r="15995" b="19657"/>
          <a:stretch/>
        </p:blipFill>
        <p:spPr bwMode="auto">
          <a:xfrm>
            <a:off x="2917048" y="2167698"/>
            <a:ext cx="596334" cy="56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2788177" y="3978507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해당 뉴스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197721" y="4807233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197721" y="3978507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9" name="직사각형 26"/>
          <p:cNvSpPr/>
          <p:nvPr/>
        </p:nvSpPr>
        <p:spPr>
          <a:xfrm>
            <a:off x="1933677" y="2975411"/>
            <a:ext cx="6665352" cy="433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세부메뉴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358728" y="3056455"/>
            <a:ext cx="213001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검색 기능</a:t>
            </a:r>
            <a:endParaRPr lang="ko-KR" altLang="en-US" sz="1600" dirty="0"/>
          </a:p>
        </p:txBody>
      </p:sp>
      <p:sp>
        <p:nvSpPr>
          <p:cNvPr id="19" name="순서도: 연결자 18"/>
          <p:cNvSpPr/>
          <p:nvPr/>
        </p:nvSpPr>
        <p:spPr>
          <a:xfrm>
            <a:off x="1771041" y="279154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41" name="순서도: 연결자 40"/>
          <p:cNvSpPr/>
          <p:nvPr/>
        </p:nvSpPr>
        <p:spPr>
          <a:xfrm>
            <a:off x="1774415" y="346959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43" name="직사각형 42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44" name="순서도: 연결자 43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258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퀵메뉴와</a:t>
            </a:r>
            <a:r>
              <a:rPr lang="ko-KR" altLang="en-US" sz="1300" dirty="0" smtClean="0"/>
              <a:t> 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smtClean="0"/>
              <a:t>quickMenu2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이전 페이지 구현 및 시사용어사전으로 연결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book_detailMenu1: </a:t>
            </a:r>
            <a:r>
              <a:rPr lang="ko-KR" altLang="en-US" sz="1300" dirty="0" smtClean="0"/>
              <a:t>해당 </a:t>
            </a:r>
            <a:r>
              <a:rPr lang="ko-KR" altLang="en-US" sz="1300" dirty="0" err="1" smtClean="0"/>
              <a:t>게시글에</a:t>
            </a:r>
            <a:r>
              <a:rPr lang="ko-KR" altLang="en-US" sz="1300" dirty="0" smtClean="0"/>
              <a:t> 대한 </a:t>
            </a:r>
            <a:r>
              <a:rPr lang="ko-KR" altLang="en-US" sz="1300" dirty="0" err="1" smtClean="0"/>
              <a:t>소메뉴</a:t>
            </a:r>
            <a:r>
              <a:rPr lang="ko-KR" altLang="en-US" sz="1300" dirty="0" smtClean="0"/>
              <a:t> 구현 및 </a:t>
            </a:r>
            <a:r>
              <a:rPr lang="ko-KR" altLang="en-US" sz="1300" dirty="0" err="1" smtClean="0"/>
              <a:t>발행물</a:t>
            </a:r>
            <a:r>
              <a:rPr lang="ko-KR" altLang="en-US" sz="1300" dirty="0" smtClean="0"/>
              <a:t> 날짜 설정 가능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구독기능</a:t>
            </a:r>
            <a:r>
              <a:rPr lang="ko-KR" altLang="en-US" sz="1300" dirty="0" smtClean="0"/>
              <a:t> 구현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board4: </a:t>
            </a:r>
            <a:r>
              <a:rPr lang="ko-KR" altLang="en-US" sz="1300" dirty="0" err="1" smtClean="0"/>
              <a:t>발행물에</a:t>
            </a:r>
            <a:r>
              <a:rPr lang="ko-KR" altLang="en-US" sz="1300" dirty="0" smtClean="0"/>
              <a:t> 대한 이미지 및 텍스트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관련 이슈 및 뉴스 이미지와 함께 구현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및 칼럼 구현</a:t>
            </a:r>
            <a:endParaRPr lang="ko-KR" altLang="en-US" sz="13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나라경제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24029" y="396815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관련 이슈 및 뉴스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 smtClean="0"/>
          </a:p>
          <a:p>
            <a:pPr algn="ctr">
              <a:defRPr/>
            </a:pPr>
            <a:r>
              <a:rPr lang="ko-KR" altLang="en-US" sz="1600" dirty="0" err="1" smtClean="0"/>
              <a:t>과월호</a:t>
            </a:r>
            <a:r>
              <a:rPr lang="ko-KR" altLang="en-US" sz="1600" dirty="0" smtClean="0"/>
              <a:t> 보기   </a:t>
            </a:r>
            <a:r>
              <a:rPr lang="en-US" altLang="ko-KR" sz="1600" dirty="0" smtClean="0"/>
              <a:t>|   PDF </a:t>
            </a:r>
            <a:r>
              <a:rPr lang="ko-KR" altLang="en-US" sz="1600" dirty="0" smtClean="0"/>
              <a:t>보기   </a:t>
            </a:r>
            <a:r>
              <a:rPr lang="en-US" altLang="ko-KR" sz="1600" dirty="0" smtClean="0"/>
              <a:t>|   eBook </a:t>
            </a:r>
            <a:r>
              <a:rPr lang="ko-KR" altLang="en-US" sz="1600" dirty="0" smtClean="0"/>
              <a:t>보기</a:t>
            </a:r>
            <a:endParaRPr lang="ko-KR" altLang="en-US" sz="1600" dirty="0"/>
          </a:p>
        </p:txBody>
      </p:sp>
      <p:sp>
        <p:nvSpPr>
          <p:cNvPr id="25" name="순서도: 연결자 24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3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1024029" y="3123036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발행물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35876" y="396815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관련 이슈 및 뉴스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35876" y="311041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발행물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87876" y="2515458"/>
            <a:ext cx="92444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독자문의</a:t>
            </a:r>
            <a:endParaRPr lang="ko-KR" altLang="en-US" sz="14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7492" y="2528216"/>
            <a:ext cx="161679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날짜설정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6584476" y="2515458"/>
            <a:ext cx="92444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구독신청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024029" y="4810536"/>
            <a:ext cx="6563847" cy="62298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024029" y="5501930"/>
            <a:ext cx="6563847" cy="62298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칼럼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50" name="순서도: 연결자 4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7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1962</Words>
  <Application>Microsoft Office PowerPoint</Application>
  <PresentationFormat>와이드스크린</PresentationFormat>
  <Paragraphs>591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응용SW 프로젝트 화면정의서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포트폴리오 과제</dc:title>
  <dc:creator>big1-02</dc:creator>
  <cp:lastModifiedBy>big1-02</cp:lastModifiedBy>
  <cp:revision>132</cp:revision>
  <dcterms:created xsi:type="dcterms:W3CDTF">2022-08-08T01:36:49Z</dcterms:created>
  <dcterms:modified xsi:type="dcterms:W3CDTF">2022-09-13T10:12:15Z</dcterms:modified>
  <cp:version>1000.0000.01</cp:version>
</cp:coreProperties>
</file>