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32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1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1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5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1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4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8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127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B737-204E-469D-BF93-4894B5944D8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2406317"/>
            <a:ext cx="9144000" cy="110364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5200"/>
              <a:t>응용</a:t>
            </a:r>
            <a:r>
              <a:rPr lang="en-US" altLang="ko-KR" sz="5200"/>
              <a:t>SW</a:t>
            </a:r>
            <a:r>
              <a:rPr lang="ko-KR" altLang="en-US" sz="5200"/>
              <a:t> 프로젝트 화면정의서</a:t>
            </a:r>
            <a:endParaRPr lang="ko-KR" altLang="en-US" sz="5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0" y="4532479"/>
            <a:ext cx="6400799" cy="1655762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ko-KR" altLang="en-US" sz="1800"/>
              <a:t>제출자</a:t>
            </a:r>
            <a:r>
              <a:rPr lang="en-US" altLang="ko-KR" sz="1800"/>
              <a:t>:</a:t>
            </a:r>
            <a:r>
              <a:rPr lang="ko-KR" altLang="en-US" sz="1800"/>
              <a:t>정성호 송준용 김아령 김혜욱 오은진 양주형 최무엘</a:t>
            </a:r>
            <a:endParaRPr lang="ko-KR" altLang="en-US" sz="1800"/>
          </a:p>
          <a:p>
            <a:pPr algn="r">
              <a:defRPr/>
            </a:pPr>
            <a:endParaRPr lang="en-US" altLang="ko-KR" sz="1800"/>
          </a:p>
          <a:p>
            <a:pPr algn="r">
              <a:defRPr/>
            </a:pPr>
            <a:r>
              <a:rPr lang="ko-KR" altLang="en-US" sz="1800"/>
              <a:t>빅데이터플렛폼 활용</a:t>
            </a:r>
            <a:r>
              <a:rPr lang="en-US" altLang="ko-KR" sz="1800"/>
              <a:t> </a:t>
            </a:r>
            <a:r>
              <a:rPr lang="ko-KR" altLang="en-US" sz="1800"/>
              <a:t>자바</a:t>
            </a:r>
            <a:r>
              <a:rPr lang="en-US" altLang="ko-KR" sz="1800"/>
              <a:t>, </a:t>
            </a:r>
            <a:r>
              <a:rPr lang="ko-KR" altLang="en-US" sz="1800"/>
              <a:t>파이썬 응용</a:t>
            </a:r>
            <a:r>
              <a:rPr lang="en-US" altLang="ko-KR" sz="1800"/>
              <a:t>SW </a:t>
            </a:r>
            <a:r>
              <a:rPr lang="ko-KR" altLang="en-US" sz="1800"/>
              <a:t>개발자 양성과정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500"/>
              <a:t>Header: </a:t>
            </a:r>
            <a:r>
              <a:rPr lang="ko-KR" altLang="en-US" sz="1300"/>
              <a:t>로고 클릭시 메인 화면으로 이동</a:t>
            </a:r>
            <a:endParaRPr lang="ko-KR" altLang="en-US" sz="1300"/>
          </a:p>
          <a:p>
            <a:pPr marL="342900" indent="-342900">
              <a:buAutoNum type="arabicPeriod"/>
              <a:defRPr/>
            </a:pPr>
            <a:r>
              <a:rPr lang="en-US" altLang="ko-KR" sz="1500"/>
              <a:t>Header: </a:t>
            </a:r>
            <a:r>
              <a:rPr lang="ko-KR" altLang="en-US" sz="1300"/>
              <a:t>일반 사용자가 소메뉴 확인이용</a:t>
            </a:r>
            <a:endParaRPr lang="ko-KR" altLang="en-US" sz="1500"/>
          </a:p>
          <a:p>
            <a:pPr marL="342900" indent="-342900">
              <a:buAutoNum type="arabicPeriod"/>
              <a:defRPr/>
            </a:pPr>
            <a:r>
              <a:rPr lang="en-US" altLang="ko-KR" sz="1500"/>
              <a:t>Header: </a:t>
            </a:r>
            <a:r>
              <a:rPr lang="ko-KR" altLang="en-US" sz="1300"/>
              <a:t>검색 기능 구현</a:t>
            </a:r>
            <a:endParaRPr lang="ko-KR" altLang="en-US" sz="1300"/>
          </a:p>
          <a:p>
            <a:pPr marL="342900" indent="-342900">
              <a:buAutoNum type="arabicPeriod"/>
              <a:defRPr/>
            </a:pPr>
            <a:r>
              <a:rPr lang="en-US" altLang="ko-KR" sz="1500"/>
              <a:t>main2: </a:t>
            </a:r>
            <a:r>
              <a:rPr lang="ko-KR" altLang="en-US" sz="1500"/>
              <a:t>경제정보센터 최근 기재 글 제공</a:t>
            </a:r>
            <a:endParaRPr lang="ko-KR" altLang="en-US" sz="1500"/>
          </a:p>
          <a:p>
            <a:pPr marL="342900" indent="-342900">
              <a:buAutoNum type="arabicPeriod"/>
              <a:defRPr/>
            </a:pPr>
            <a:r>
              <a:rPr lang="en-US" altLang="ko-KR" sz="1500"/>
              <a:t>main3: </a:t>
            </a:r>
            <a:r>
              <a:rPr lang="ko-KR" altLang="en-US" sz="1300"/>
              <a:t>광고페이지로의 이동 및 구현된 상품 페이지로의 이동</a:t>
            </a:r>
            <a:endParaRPr lang="ko-KR" altLang="en-US" sz="1300"/>
          </a:p>
          <a:p>
            <a:pPr marL="342900" indent="-342900">
              <a:buAutoNum type="arabicPeriod"/>
              <a:defRPr/>
            </a:pPr>
            <a:r>
              <a:rPr lang="en-US" altLang="ko-KR" sz="1500"/>
              <a:t>Footer:  </a:t>
            </a:r>
            <a:r>
              <a:rPr lang="ko-KR" altLang="en-US" sz="1500"/>
              <a:t>하단 로고 클릭시 상단으로 이동</a:t>
            </a:r>
            <a:r>
              <a:rPr lang="en-US" altLang="ko-KR" sz="1500"/>
              <a:t>, </a:t>
            </a:r>
            <a:r>
              <a:rPr lang="ko-KR" altLang="en-US" sz="1500"/>
              <a:t>하단 네이게이션 구현 및 회사 위치 소개글</a:t>
            </a:r>
            <a:endParaRPr lang="en-US" altLang="ko-KR" sz="1500"/>
          </a:p>
          <a:p>
            <a:pPr marL="0" indent="0">
              <a:buNone/>
              <a:defRPr/>
            </a:pPr>
            <a:endParaRPr lang="en-US" altLang="ko-KR" sz="1500"/>
          </a:p>
        </p:txBody>
      </p:sp>
      <p:sp>
        <p:nvSpPr>
          <p:cNvPr id="5" name="직사각형 4"/>
          <p:cNvSpPr/>
          <p:nvPr/>
        </p:nvSpPr>
        <p:spPr>
          <a:xfrm>
            <a:off x="952648" y="320842"/>
            <a:ext cx="1572126" cy="77002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KDI</a:t>
            </a:r>
            <a:r>
              <a:rPr lang="ko-KR" altLang="en-US"/>
              <a:t> 로고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06112" y="288757"/>
            <a:ext cx="5342021" cy="83320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네비게이션바 </a:t>
            </a:r>
            <a:r>
              <a:rPr lang="en-US" altLang="ko-KR" sz="1400"/>
              <a:t>//</a:t>
            </a:r>
            <a:r>
              <a:rPr lang="ko-KR" altLang="en-US" sz="1400"/>
              <a:t> 검색</a:t>
            </a:r>
            <a:endParaRPr lang="ko-KR" altLang="en-US" sz="1400"/>
          </a:p>
        </p:txBody>
      </p:sp>
      <p:grpSp>
        <p:nvGrpSpPr>
          <p:cNvPr id="40" name="그룹 39"/>
          <p:cNvGrpSpPr/>
          <p:nvPr/>
        </p:nvGrpSpPr>
        <p:grpSpPr>
          <a:xfrm rot="0">
            <a:off x="257961" y="1309042"/>
            <a:ext cx="9252461" cy="5347700"/>
            <a:chOff x="257961" y="1309042"/>
            <a:chExt cx="8511628" cy="5347700"/>
          </a:xfrm>
        </p:grpSpPr>
        <p:sp>
          <p:nvSpPr>
            <p:cNvPr id="26" name="직사각형 25"/>
            <p:cNvSpPr/>
            <p:nvPr/>
          </p:nvSpPr>
          <p:spPr>
            <a:xfrm>
              <a:off x="257961" y="5481733"/>
              <a:ext cx="8511628" cy="11750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7208" y="5675725"/>
              <a:ext cx="1572126" cy="71917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하단 로고</a:t>
              </a:r>
              <a:endParaRPr lang="ko-KR" altLang="en-US"/>
            </a:p>
          </p:txBody>
        </p:sp>
        <p:grpSp>
          <p:nvGrpSpPr>
            <p:cNvPr id="38" name="그룹 37"/>
            <p:cNvGrpSpPr/>
            <p:nvPr/>
          </p:nvGrpSpPr>
          <p:grpSpPr>
            <a:xfrm rot="0">
              <a:off x="468163" y="1309042"/>
              <a:ext cx="8067107" cy="4058779"/>
              <a:chOff x="468163" y="1309043"/>
              <a:chExt cx="8067109" cy="4058779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8163" y="1309043"/>
                <a:ext cx="8067109" cy="405877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02230" y="4596116"/>
                <a:ext cx="7597696" cy="720000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EPU</a:t>
                </a:r>
                <a:r>
                  <a:rPr lang="ko-KR" altLang="en-US"/>
                  <a:t> 및 빅데이터 관련 데이터 </a:t>
                </a:r>
                <a:r>
                  <a:rPr lang="en-US" altLang="ko-KR"/>
                  <a:t>(main3)</a:t>
                </a:r>
                <a:endParaRPr lang="en-US" altLang="ko-KR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10992" y="3766602"/>
                <a:ext cx="7580171" cy="720000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/>
                  <a:t>경제정보센터</a:t>
                </a:r>
                <a:r>
                  <a:rPr lang="en-US" altLang="ko-KR"/>
                  <a:t>(main2)</a:t>
                </a:r>
                <a:endParaRPr lang="en-US" altLang="ko-KR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10586" y="1385753"/>
                <a:ext cx="7571409" cy="22372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/>
                  <a:t>메인 슬라이더</a:t>
                </a:r>
                <a:r>
                  <a:rPr lang="en-US" altLang="ko-KR"/>
                  <a:t>(main)</a:t>
                </a:r>
                <a:r>
                  <a:rPr lang="ko-KR" altLang="en-US"/>
                  <a:t> </a:t>
                </a:r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2326105" y="5573117"/>
              <a:ext cx="6209167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/>
                <a:t>회사소개 </a:t>
              </a:r>
              <a:r>
                <a:rPr lang="en-US" altLang="ko-KR" sz="1000"/>
                <a:t>/ </a:t>
              </a:r>
              <a:r>
                <a:rPr lang="ko-KR" altLang="en-US" sz="1000"/>
                <a:t>이용약관 </a:t>
              </a:r>
              <a:r>
                <a:rPr lang="en-US" altLang="ko-KR" sz="1000"/>
                <a:t>/ </a:t>
              </a:r>
              <a:r>
                <a:rPr lang="ko-KR" altLang="en-US" sz="1000"/>
                <a:t>개인정보취급방침 </a:t>
              </a:r>
              <a:r>
                <a:rPr lang="en-US" altLang="ko-KR" sz="1000"/>
                <a:t>/ </a:t>
              </a:r>
              <a:r>
                <a:rPr lang="ko-KR" altLang="en-US" sz="1000"/>
                <a:t>제휴</a:t>
              </a:r>
              <a:r>
                <a:rPr lang="en-US" altLang="ko-KR" sz="1000"/>
                <a:t>.</a:t>
              </a:r>
              <a:r>
                <a:rPr lang="ko-KR" altLang="en-US" sz="1000"/>
                <a:t>도서홍보 </a:t>
              </a:r>
              <a:r>
                <a:rPr lang="en-US" altLang="ko-KR" sz="1000"/>
                <a:t>/ </a:t>
              </a:r>
              <a:r>
                <a:rPr lang="ko-KR" altLang="en-US" sz="1000"/>
                <a:t>광고센터 </a:t>
              </a:r>
              <a:r>
                <a:rPr lang="en-US" altLang="ko-KR" sz="1000"/>
                <a:t>/ </a:t>
              </a:r>
              <a:r>
                <a:rPr lang="ko-KR" altLang="en-US" sz="1000"/>
                <a:t>고객만족센터 </a:t>
              </a:r>
              <a:r>
                <a:rPr lang="en-US" altLang="ko-KR" sz="1000"/>
                <a:t>/ </a:t>
              </a:r>
              <a:r>
                <a:rPr lang="ko-KR" altLang="en-US" sz="1000"/>
                <a:t>찾아오시는 길</a:t>
              </a:r>
              <a:r>
                <a:rPr lang="en-US" altLang="ko-KR" sz="1000"/>
                <a:t> </a:t>
              </a:r>
              <a:endParaRPr lang="ko-KR" altLang="en-US" sz="10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36417" y="6138657"/>
              <a:ext cx="6209167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회사 소개 글</a:t>
              </a:r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화면 정의서</a:t>
            </a:r>
            <a:endParaRPr lang="ko-KR" altLang="en-US"/>
          </a:p>
          <a:p>
            <a:pPr algn="ctr">
              <a:defRPr/>
            </a:pPr>
            <a:r>
              <a:rPr lang="ko-KR" altLang="en-US" sz="1400"/>
              <a:t>메인 페이지</a:t>
            </a:r>
            <a:endParaRPr lang="en-US" altLang="ko-KR" sz="1400"/>
          </a:p>
        </p:txBody>
      </p:sp>
      <p:sp>
        <p:nvSpPr>
          <p:cNvPr id="30" name="순서도: 연결자 29"/>
          <p:cNvSpPr/>
          <p:nvPr/>
        </p:nvSpPr>
        <p:spPr>
          <a:xfrm>
            <a:off x="800266" y="18528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순서도: 연결자 30"/>
          <p:cNvSpPr/>
          <p:nvPr/>
        </p:nvSpPr>
        <p:spPr>
          <a:xfrm>
            <a:off x="2930861" y="19170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2" name="순서도: 연결자 31"/>
          <p:cNvSpPr/>
          <p:nvPr/>
        </p:nvSpPr>
        <p:spPr>
          <a:xfrm>
            <a:off x="199745" y="55463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33" name="순서도: 연결자 32"/>
          <p:cNvSpPr/>
          <p:nvPr/>
        </p:nvSpPr>
        <p:spPr>
          <a:xfrm>
            <a:off x="297077" y="12149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1" name="순서도: 연결자 32"/>
          <p:cNvSpPr/>
          <p:nvPr/>
        </p:nvSpPr>
        <p:spPr>
          <a:xfrm>
            <a:off x="573302" y="36533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42" name="순서도: 연결자 32"/>
          <p:cNvSpPr/>
          <p:nvPr/>
        </p:nvSpPr>
        <p:spPr>
          <a:xfrm>
            <a:off x="582827" y="450107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500"/>
              <a:t>Header: </a:t>
            </a:r>
            <a:r>
              <a:rPr lang="ko-KR" altLang="en-US" sz="1300"/>
              <a:t>로고 클릭시 메인 화면으로 이동</a:t>
            </a:r>
            <a:endParaRPr lang="ko-KR" altLang="en-US" sz="1300"/>
          </a:p>
          <a:p>
            <a:pPr marL="342900" indent="-342900">
              <a:buAutoNum type="arabicPeriod"/>
              <a:defRPr/>
            </a:pPr>
            <a:r>
              <a:rPr lang="en-US" altLang="ko-KR" sz="1500"/>
              <a:t>Header: </a:t>
            </a:r>
            <a:r>
              <a:rPr lang="ko-KR" altLang="en-US" sz="1300"/>
              <a:t>일반 사용자가 소메뉴 확인이용</a:t>
            </a:r>
            <a:endParaRPr lang="ko-KR" altLang="en-US" sz="1300"/>
          </a:p>
          <a:p>
            <a:pPr marL="342900" indent="-342900">
              <a:buAutoNum type="arabicPeriod"/>
              <a:defRPr/>
            </a:pPr>
            <a:r>
              <a:rPr lang="en-US" altLang="ko-KR" sz="1500"/>
              <a:t>Header: </a:t>
            </a:r>
            <a:r>
              <a:rPr lang="ko-KR" altLang="en-US" sz="1300"/>
              <a:t>검색 기능 구현</a:t>
            </a:r>
            <a:endParaRPr lang="ko-KR" altLang="en-US" sz="1300"/>
          </a:p>
          <a:p>
            <a:pPr marL="342900" indent="-342900">
              <a:buAutoNum type="arabicPeriod"/>
              <a:defRPr/>
            </a:pPr>
            <a:r>
              <a:rPr lang="en-US" altLang="ko-KR" sz="1500"/>
              <a:t>main2: </a:t>
            </a:r>
            <a:r>
              <a:rPr lang="ko-KR" altLang="en-US" sz="1500"/>
              <a:t>경제정보센터 최근 기재 글 제공</a:t>
            </a:r>
            <a:endParaRPr lang="ko-KR" altLang="en-US" sz="1500"/>
          </a:p>
          <a:p>
            <a:pPr marL="342900" indent="-342900">
              <a:buAutoNum type="arabicPeriod"/>
              <a:defRPr/>
            </a:pPr>
            <a:r>
              <a:rPr lang="en-US" altLang="ko-KR" sz="1500"/>
              <a:t>main3: </a:t>
            </a:r>
            <a:r>
              <a:rPr lang="ko-KR" altLang="en-US" sz="1300"/>
              <a:t>광고페이지로의 이동 및 구현된 상품 페이지로의 이동</a:t>
            </a:r>
            <a:endParaRPr lang="ko-KR" altLang="en-US" sz="1300"/>
          </a:p>
          <a:p>
            <a:pPr marL="342900" indent="-342900">
              <a:buAutoNum type="arabicPeriod"/>
              <a:defRPr/>
            </a:pPr>
            <a:r>
              <a:rPr lang="en-US" altLang="ko-KR" sz="1500"/>
              <a:t>Footer:  </a:t>
            </a:r>
            <a:r>
              <a:rPr lang="ko-KR" altLang="en-US" sz="1500"/>
              <a:t>하단 로고 클릭시 상단으로 이동</a:t>
            </a:r>
            <a:r>
              <a:rPr lang="en-US" altLang="ko-KR" sz="1500"/>
              <a:t>, </a:t>
            </a:r>
            <a:r>
              <a:rPr lang="ko-KR" altLang="en-US" sz="1500"/>
              <a:t>하단 네이게이션 구현 및 회사 위치 소개글</a:t>
            </a:r>
            <a:endParaRPr lang="ko-KR" altLang="en-US" sz="1500"/>
          </a:p>
          <a:p>
            <a:pPr marL="0" indent="0">
              <a:buNone/>
              <a:defRPr/>
            </a:pPr>
            <a:endParaRPr lang="en-US" altLang="ko-KR" sz="1500"/>
          </a:p>
        </p:txBody>
      </p:sp>
      <p:sp>
        <p:nvSpPr>
          <p:cNvPr id="5" name="직사각형 4"/>
          <p:cNvSpPr/>
          <p:nvPr/>
        </p:nvSpPr>
        <p:spPr>
          <a:xfrm>
            <a:off x="952648" y="320842"/>
            <a:ext cx="1572126" cy="77002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KDI</a:t>
            </a:r>
            <a:r>
              <a:rPr lang="ko-KR" altLang="en-US"/>
              <a:t> 로고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06112" y="288757"/>
            <a:ext cx="5342021" cy="83320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네비게이션바 </a:t>
            </a:r>
            <a:r>
              <a:rPr lang="en-US" altLang="ko-KR" sz="1400"/>
              <a:t>//</a:t>
            </a:r>
            <a:r>
              <a:rPr lang="ko-KR" altLang="en-US" sz="1400"/>
              <a:t> 검색</a:t>
            </a:r>
            <a:endParaRPr lang="ko-KR" altLang="en-US" sz="1400"/>
          </a:p>
        </p:txBody>
      </p:sp>
      <p:grpSp>
        <p:nvGrpSpPr>
          <p:cNvPr id="40" name="그룹 39"/>
          <p:cNvGrpSpPr/>
          <p:nvPr/>
        </p:nvGrpSpPr>
        <p:grpSpPr>
          <a:xfrm rot="0">
            <a:off x="257961" y="1309042"/>
            <a:ext cx="9252461" cy="5347700"/>
            <a:chOff x="257961" y="1309042"/>
            <a:chExt cx="8511628" cy="5347700"/>
          </a:xfrm>
        </p:grpSpPr>
        <p:sp>
          <p:nvSpPr>
            <p:cNvPr id="26" name="직사각형 25"/>
            <p:cNvSpPr/>
            <p:nvPr/>
          </p:nvSpPr>
          <p:spPr>
            <a:xfrm>
              <a:off x="257961" y="5481733"/>
              <a:ext cx="8511628" cy="11750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7208" y="5675725"/>
              <a:ext cx="1572126" cy="71917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하단 로고</a:t>
              </a:r>
              <a:endParaRPr lang="ko-KR" altLang="en-US"/>
            </a:p>
          </p:txBody>
        </p:sp>
        <p:grpSp>
          <p:nvGrpSpPr>
            <p:cNvPr id="38" name="그룹 37"/>
            <p:cNvGrpSpPr/>
            <p:nvPr/>
          </p:nvGrpSpPr>
          <p:grpSpPr>
            <a:xfrm rot="0">
              <a:off x="468163" y="1309042"/>
              <a:ext cx="8067107" cy="4058779"/>
              <a:chOff x="468163" y="1309043"/>
              <a:chExt cx="8067109" cy="4058779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8163" y="1309043"/>
                <a:ext cx="8067109" cy="405877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02230" y="4596116"/>
                <a:ext cx="7597696" cy="720000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EPU</a:t>
                </a:r>
                <a:r>
                  <a:rPr lang="ko-KR" altLang="en-US"/>
                  <a:t> 및 빅데이터 관련 데이터 </a:t>
                </a:r>
                <a:r>
                  <a:rPr lang="en-US" altLang="ko-KR"/>
                  <a:t>(main3)</a:t>
                </a:r>
                <a:endParaRPr lang="en-US" altLang="ko-KR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10992" y="3766602"/>
                <a:ext cx="7580171" cy="720000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/>
                  <a:t>경제정보센터</a:t>
                </a:r>
                <a:r>
                  <a:rPr lang="en-US" altLang="ko-KR"/>
                  <a:t>(main2)</a:t>
                </a:r>
                <a:endParaRPr lang="en-US" altLang="ko-KR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10586" y="1385753"/>
                <a:ext cx="7571409" cy="22372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/>
                  <a:t>메인 슬라이더</a:t>
                </a:r>
                <a:r>
                  <a:rPr lang="en-US" altLang="ko-KR"/>
                  <a:t>(main)</a:t>
                </a:r>
                <a:r>
                  <a:rPr lang="ko-KR" altLang="en-US"/>
                  <a:t> </a:t>
                </a:r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2326105" y="5573117"/>
              <a:ext cx="6209167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/>
                <a:t>회사소개 </a:t>
              </a:r>
              <a:r>
                <a:rPr lang="en-US" altLang="ko-KR" sz="1000"/>
                <a:t>/ </a:t>
              </a:r>
              <a:r>
                <a:rPr lang="ko-KR" altLang="en-US" sz="1000"/>
                <a:t>이용약관 </a:t>
              </a:r>
              <a:r>
                <a:rPr lang="en-US" altLang="ko-KR" sz="1000"/>
                <a:t>/ </a:t>
              </a:r>
              <a:r>
                <a:rPr lang="ko-KR" altLang="en-US" sz="1000"/>
                <a:t>개인정보취급방침 </a:t>
              </a:r>
              <a:r>
                <a:rPr lang="en-US" altLang="ko-KR" sz="1000"/>
                <a:t>/ </a:t>
              </a:r>
              <a:r>
                <a:rPr lang="ko-KR" altLang="en-US" sz="1000"/>
                <a:t>제휴</a:t>
              </a:r>
              <a:r>
                <a:rPr lang="en-US" altLang="ko-KR" sz="1000"/>
                <a:t>.</a:t>
              </a:r>
              <a:r>
                <a:rPr lang="ko-KR" altLang="en-US" sz="1000"/>
                <a:t>도서홍보 </a:t>
              </a:r>
              <a:r>
                <a:rPr lang="en-US" altLang="ko-KR" sz="1000"/>
                <a:t>/ </a:t>
              </a:r>
              <a:r>
                <a:rPr lang="ko-KR" altLang="en-US" sz="1000"/>
                <a:t>광고센터 </a:t>
              </a:r>
              <a:r>
                <a:rPr lang="en-US" altLang="ko-KR" sz="1000"/>
                <a:t>/ </a:t>
              </a:r>
              <a:r>
                <a:rPr lang="ko-KR" altLang="en-US" sz="1000"/>
                <a:t>고객만족센터 </a:t>
              </a:r>
              <a:r>
                <a:rPr lang="en-US" altLang="ko-KR" sz="1000"/>
                <a:t>/ </a:t>
              </a:r>
              <a:r>
                <a:rPr lang="ko-KR" altLang="en-US" sz="1000"/>
                <a:t>찾아오시는 길</a:t>
              </a:r>
              <a:r>
                <a:rPr lang="en-US" altLang="ko-KR" sz="1000"/>
                <a:t> </a:t>
              </a:r>
              <a:endParaRPr lang="ko-KR" altLang="en-US" sz="10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36417" y="6138657"/>
              <a:ext cx="6209167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회사 소개 글</a:t>
              </a:r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화면 정의서</a:t>
            </a:r>
            <a:endParaRPr lang="ko-KR" altLang="en-US"/>
          </a:p>
          <a:p>
            <a:pPr algn="ctr">
              <a:defRPr/>
            </a:pPr>
            <a:r>
              <a:rPr lang="ko-KR" altLang="en-US" sz="1400"/>
              <a:t>메인 페이지</a:t>
            </a:r>
            <a:endParaRPr lang="en-US" altLang="ko-KR" sz="1400"/>
          </a:p>
        </p:txBody>
      </p:sp>
      <p:sp>
        <p:nvSpPr>
          <p:cNvPr id="30" name="순서도: 연결자 29"/>
          <p:cNvSpPr/>
          <p:nvPr/>
        </p:nvSpPr>
        <p:spPr>
          <a:xfrm>
            <a:off x="800266" y="18528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순서도: 연결자 30"/>
          <p:cNvSpPr/>
          <p:nvPr/>
        </p:nvSpPr>
        <p:spPr>
          <a:xfrm>
            <a:off x="2930861" y="19170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2" name="순서도: 연결자 31"/>
          <p:cNvSpPr/>
          <p:nvPr/>
        </p:nvSpPr>
        <p:spPr>
          <a:xfrm>
            <a:off x="199745" y="55463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33" name="순서도: 연결자 32"/>
          <p:cNvSpPr/>
          <p:nvPr/>
        </p:nvSpPr>
        <p:spPr>
          <a:xfrm>
            <a:off x="297077" y="12149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1" name="순서도: 연결자 32"/>
          <p:cNvSpPr/>
          <p:nvPr/>
        </p:nvSpPr>
        <p:spPr>
          <a:xfrm>
            <a:off x="573302" y="36533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42" name="순서도: 연결자 32"/>
          <p:cNvSpPr/>
          <p:nvPr/>
        </p:nvSpPr>
        <p:spPr>
          <a:xfrm>
            <a:off x="582827" y="450107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974" y="223266"/>
            <a:ext cx="9163905" cy="6411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500"/>
              <a:t>메인 페이지의 페이지 상단</a:t>
            </a:r>
            <a:r>
              <a:rPr lang="en-US" altLang="ko-KR" sz="1500"/>
              <a:t>, </a:t>
            </a:r>
            <a:r>
              <a:rPr lang="ko-KR" altLang="en-US" sz="1500"/>
              <a:t>사이드메뉴</a:t>
            </a:r>
            <a:r>
              <a:rPr lang="en-US" altLang="ko-KR" sz="1500"/>
              <a:t>, </a:t>
            </a:r>
            <a:r>
              <a:rPr lang="ko-KR" altLang="en-US" sz="1500"/>
              <a:t>하</a:t>
            </a:r>
            <a:r>
              <a:rPr lang="en-US" altLang="ko-KR" sz="1500"/>
              <a:t>, </a:t>
            </a:r>
            <a:r>
              <a:rPr lang="ko-KR" altLang="en-US" sz="1500"/>
              <a:t>퀵메뉴와 동일</a:t>
            </a:r>
            <a:endParaRPr lang="ko-KR" altLang="en-US" sz="1500"/>
          </a:p>
          <a:p>
            <a:pPr marL="342900" indent="-342900">
              <a:buFont typeface="Arial"/>
              <a:buAutoNum type="arabicPeriod"/>
              <a:defRPr/>
            </a:pPr>
            <a:r>
              <a:rPr lang="ko-KR" altLang="en-US" sz="1500"/>
              <a:t>페이지에 관한 메뉴 관계 설명</a:t>
            </a:r>
            <a:r>
              <a:rPr lang="en-US" altLang="ko-KR" sz="1500"/>
              <a:t>(ex </a:t>
            </a:r>
            <a:r>
              <a:rPr lang="ko-KR" altLang="en-US" sz="1500"/>
              <a:t>경제정책자료</a:t>
            </a:r>
            <a:r>
              <a:rPr lang="en-US" altLang="ko-KR" sz="1500"/>
              <a:t>&gt;</a:t>
            </a:r>
            <a:r>
              <a:rPr lang="ko-KR" altLang="en-US" sz="1500"/>
              <a:t> 정책</a:t>
            </a:r>
            <a:r>
              <a:rPr lang="en-US" altLang="ko-KR" sz="1500"/>
              <a:t>)</a:t>
            </a:r>
            <a:endParaRPr lang="en-US" altLang="ko-KR" sz="1500"/>
          </a:p>
          <a:p>
            <a:pPr marL="342900" indent="-342900">
              <a:buFont typeface="Arial"/>
              <a:buAutoNum type="arabicPeriod"/>
              <a:defRPr/>
            </a:pPr>
            <a:r>
              <a:rPr lang="ko-KR" altLang="en-US" sz="1500"/>
              <a:t>게시판 내용 관련 간단 설명 출력</a:t>
            </a:r>
            <a:r>
              <a:rPr lang="en-US" altLang="ko-KR" sz="1500"/>
              <a:t>,</a:t>
            </a:r>
            <a:r>
              <a:rPr lang="ko-KR" altLang="en-US" sz="1500"/>
              <a:t> 게시판 글 출력</a:t>
            </a:r>
            <a:endParaRPr lang="ko-KR" altLang="en-US" sz="1500"/>
          </a:p>
          <a:p>
            <a:pPr marL="342900" indent="-342900">
              <a:buFont typeface="Arial"/>
              <a:buAutoNum type="arabicPeriod"/>
              <a:defRPr/>
            </a:pPr>
            <a:r>
              <a:rPr lang="ko-KR" altLang="en-US" sz="1500"/>
              <a:t>퀵메뉴 이전 참조한 글 출력 및 용어사전 연결</a:t>
            </a:r>
            <a:endParaRPr lang="ko-KR" altLang="en-US" sz="1500"/>
          </a:p>
          <a:p>
            <a:pPr marL="342900" indent="-342900">
              <a:buFont typeface="Arial"/>
              <a:buAutoNum type="arabicPeriod"/>
              <a:defRPr/>
            </a:pPr>
            <a:r>
              <a:rPr lang="ko-KR" altLang="en-US" sz="1500"/>
              <a:t>사이드 메뉴 출력 </a:t>
            </a:r>
            <a:endParaRPr lang="ko-KR" altLang="en-US" sz="1500"/>
          </a:p>
          <a:p>
            <a:pPr marL="342900" indent="-342900">
              <a:buFont typeface="Arial"/>
              <a:buAutoNum type="arabicPeriod"/>
              <a:defRPr/>
            </a:pPr>
            <a:endParaRPr lang="ko-KR" altLang="en-US" sz="1500"/>
          </a:p>
          <a:p>
            <a:pPr marL="342900" indent="-342900">
              <a:buFont typeface="Arial"/>
              <a:buAutoNum type="arabicPeriod"/>
              <a:defRPr/>
            </a:pPr>
            <a:endParaRPr lang="ko-KR" altLang="en-US" sz="1500"/>
          </a:p>
          <a:p>
            <a:pPr marL="342900" indent="-342900">
              <a:buAutoNum type="arabicPeriod"/>
              <a:defRPr/>
            </a:pPr>
            <a:endParaRPr lang="en-US" altLang="ko-KR" sz="150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  <a:endParaRPr lang="ko-KR" altLang="en-US" sz="150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화면 정의서</a:t>
            </a:r>
            <a:endParaRPr lang="ko-KR" altLang="en-US"/>
          </a:p>
          <a:p>
            <a:pPr algn="ctr">
              <a:defRPr/>
            </a:pPr>
            <a:r>
              <a:rPr lang="ko-KR" altLang="en-US" sz="1400"/>
              <a:t>상품 페이지</a:t>
            </a:r>
            <a:endParaRPr lang="en-US" altLang="ko-KR" sz="140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51698" y="2322881"/>
            <a:ext cx="340982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해당 게시판 글 관련 설명 </a:t>
            </a:r>
            <a:endParaRPr lang="ko-KR" altLang="en-US" sz="1400"/>
          </a:p>
        </p:txBody>
      </p:sp>
      <p:sp>
        <p:nvSpPr>
          <p:cNvPr id="31" name="직사각형 30"/>
          <p:cNvSpPr/>
          <p:nvPr/>
        </p:nvSpPr>
        <p:spPr>
          <a:xfrm>
            <a:off x="2739955" y="2875656"/>
            <a:ext cx="4643044" cy="162786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게시판 글 출력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용어 사전 설명</a:t>
            </a:r>
            <a:endParaRPr lang="ko-KR" altLang="en-US" sz="140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76174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  <a:endParaRPr lang="ko-KR" altLang="en-US"/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500"/>
              <a:t>메인 페이지의 페이지 상단</a:t>
            </a:r>
            <a:r>
              <a:rPr lang="en-US" altLang="ko-KR" sz="1500"/>
              <a:t>, </a:t>
            </a:r>
            <a:r>
              <a:rPr lang="ko-KR" altLang="en-US" sz="1500"/>
              <a:t>사이드메뉴</a:t>
            </a:r>
            <a:r>
              <a:rPr lang="en-US" altLang="ko-KR" sz="1500"/>
              <a:t>, </a:t>
            </a:r>
            <a:r>
              <a:rPr lang="ko-KR" altLang="en-US" sz="1500"/>
              <a:t>하</a:t>
            </a:r>
            <a:r>
              <a:rPr lang="en-US" altLang="ko-KR" sz="1500"/>
              <a:t>, </a:t>
            </a:r>
            <a:r>
              <a:rPr lang="ko-KR" altLang="en-US" sz="1500"/>
              <a:t>퀵메뉴와 동일</a:t>
            </a:r>
            <a:endParaRPr lang="ko-KR" altLang="en-US" sz="1500"/>
          </a:p>
          <a:p>
            <a:pPr marL="342900" indent="-342900">
              <a:buFont typeface="Arial"/>
              <a:buAutoNum type="arabicPeriod"/>
              <a:defRPr/>
            </a:pPr>
            <a:r>
              <a:rPr lang="ko-KR" altLang="en-US" sz="1500"/>
              <a:t>페이지에 관한 메뉴 관계 설명</a:t>
            </a:r>
            <a:r>
              <a:rPr lang="en-US" altLang="ko-KR" sz="1500"/>
              <a:t>(ex </a:t>
            </a:r>
            <a:r>
              <a:rPr lang="ko-KR" altLang="en-US" sz="1500"/>
              <a:t>경제정책자료</a:t>
            </a:r>
            <a:r>
              <a:rPr lang="en-US" altLang="ko-KR" sz="1500"/>
              <a:t>&gt;</a:t>
            </a:r>
            <a:r>
              <a:rPr lang="ko-KR" altLang="en-US" sz="1500"/>
              <a:t> 정책</a:t>
            </a:r>
            <a:r>
              <a:rPr lang="en-US" altLang="ko-KR" sz="1500"/>
              <a:t>)</a:t>
            </a:r>
            <a:endParaRPr lang="en-US" altLang="ko-KR" sz="1500"/>
          </a:p>
          <a:p>
            <a:pPr marL="342900" indent="-342900">
              <a:buFont typeface="Arial"/>
              <a:buAutoNum type="arabicPeriod"/>
              <a:defRPr/>
            </a:pPr>
            <a:r>
              <a:rPr lang="ko-KR" altLang="en-US" sz="1500"/>
              <a:t>해당 콘텐츠 관련 설명 및 콘텐츠 출력</a:t>
            </a:r>
            <a:endParaRPr lang="ko-KR" altLang="en-US" sz="1500"/>
          </a:p>
          <a:p>
            <a:pPr marL="342900" indent="-342900">
              <a:buFont typeface="Arial"/>
              <a:buAutoNum type="arabicPeriod"/>
              <a:defRPr/>
            </a:pPr>
            <a:r>
              <a:rPr lang="ko-KR" altLang="en-US" sz="1500"/>
              <a:t>퀵메뉴 이전 참조한 글 출력 및 용어사전 연결</a:t>
            </a:r>
            <a:endParaRPr lang="ko-KR" altLang="en-US" sz="1500"/>
          </a:p>
          <a:p>
            <a:pPr marL="342900" indent="-342900">
              <a:buFont typeface="Arial"/>
              <a:buAutoNum type="arabicPeriod"/>
              <a:defRPr/>
            </a:pPr>
            <a:r>
              <a:rPr lang="ko-KR" altLang="en-US" sz="1500"/>
              <a:t>사이드 메뉴 출력 </a:t>
            </a:r>
            <a:endParaRPr lang="ko-KR" altLang="en-US" sz="1500"/>
          </a:p>
          <a:p>
            <a:pPr marL="342900" indent="-342900">
              <a:buFont typeface="Arial"/>
              <a:buAutoNum type="arabicPeriod"/>
              <a:defRPr/>
            </a:pPr>
            <a:endParaRPr lang="ko-KR" altLang="en-US" sz="1500"/>
          </a:p>
          <a:p>
            <a:pPr marL="342900" indent="-342900">
              <a:buFont typeface="Arial"/>
              <a:buAutoNum type="arabicPeriod"/>
              <a:defRPr/>
            </a:pPr>
            <a:endParaRPr lang="ko-KR" altLang="en-US" sz="1500"/>
          </a:p>
          <a:p>
            <a:pPr marL="342900" indent="-342900">
              <a:buAutoNum type="arabicPeriod"/>
              <a:defRPr/>
            </a:pPr>
            <a:endParaRPr lang="en-US" altLang="ko-KR" sz="150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  <a:endParaRPr lang="ko-KR" altLang="en-US" sz="150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화면 정의서</a:t>
            </a:r>
            <a:endParaRPr lang="ko-KR" altLang="en-US"/>
          </a:p>
          <a:p>
            <a:pPr algn="ctr">
              <a:defRPr/>
            </a:pPr>
            <a:r>
              <a:rPr lang="ko-KR" altLang="en-US" sz="1400"/>
              <a:t>상품 페이지</a:t>
            </a:r>
            <a:endParaRPr lang="en-US" altLang="ko-KR" sz="140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51698" y="2322881"/>
            <a:ext cx="340982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해당 메인 컨텐츠 글 관련 설명 </a:t>
            </a:r>
            <a:endParaRPr lang="ko-KR" altLang="en-US" sz="1400"/>
          </a:p>
        </p:txBody>
      </p:sp>
      <p:sp>
        <p:nvSpPr>
          <p:cNvPr id="31" name="직사각형 30"/>
          <p:cNvSpPr/>
          <p:nvPr/>
        </p:nvSpPr>
        <p:spPr>
          <a:xfrm>
            <a:off x="2775899" y="3109288"/>
            <a:ext cx="4643044" cy="162786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메인 컨텐츠 출력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용어 사전 설명</a:t>
            </a:r>
            <a:endParaRPr lang="ko-KR" altLang="en-US" sz="140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  <a:endParaRPr lang="ko-KR" altLang="en-US"/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307</ep:Words>
  <ep:PresentationFormat>와이드스크린</ep:PresentationFormat>
  <ep:Paragraphs>77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응용SW 프로젝트 화면정의서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2022-08-08T01:36:49.000</dcterms:created>
  <dc:creator>big1-02</dc:creator>
  <cp:lastModifiedBy>PC</cp:lastModifiedBy>
  <dcterms:modified xsi:type="dcterms:W3CDTF">2022-09-04T09:51:20.959</dcterms:modified>
  <cp:revision>32</cp:revision>
  <dc:title>스프링 포트폴리오 과제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