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302" r:id="rId6"/>
    <p:sldId id="303" r:id="rId7"/>
    <p:sldId id="305" r:id="rId8"/>
    <p:sldId id="304" r:id="rId9"/>
    <p:sldId id="261" r:id="rId10"/>
    <p:sldId id="297" r:id="rId11"/>
    <p:sldId id="298" r:id="rId12"/>
    <p:sldId id="262" r:id="rId13"/>
    <p:sldId id="263" r:id="rId14"/>
    <p:sldId id="264" r:id="rId15"/>
    <p:sldId id="265" r:id="rId16"/>
    <p:sldId id="267" r:id="rId17"/>
    <p:sldId id="268" r:id="rId18"/>
    <p:sldId id="269" r:id="rId19"/>
    <p:sldId id="294" r:id="rId20"/>
    <p:sldId id="270" r:id="rId21"/>
    <p:sldId id="283" r:id="rId22"/>
    <p:sldId id="295" r:id="rId23"/>
    <p:sldId id="296" r:id="rId24"/>
    <p:sldId id="276" r:id="rId25"/>
    <p:sldId id="277" r:id="rId26"/>
    <p:sldId id="286" r:id="rId27"/>
    <p:sldId id="285" r:id="rId28"/>
    <p:sldId id="299" r:id="rId29"/>
    <p:sldId id="300" r:id="rId30"/>
    <p:sldId id="301" r:id="rId31"/>
    <p:sldId id="293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>
          <p15:clr>
            <a:srgbClr val="A4A3A4"/>
          </p15:clr>
        </p15:guide>
        <p15:guide id="4" orient="horz" pos="2364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hPvZRQKi1SnqjK+ReRCjl4P1Uw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7ED714-346E-44DA-B093-4767A2F7BBAE}">
  <a:tblStyle styleId="{7F7ED714-346E-44DA-B093-4767A2F7BB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359101B-49DF-46F6-9A3F-AC4D68CC056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4" y="804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0136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3077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015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54d02309a1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g254d02309a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54d02309a1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g254d02309a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20686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54d02309a1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g254d02309a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63552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54d02309a1_1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254d02309a1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54d02309a1_1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g254d02309a1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54d02309a1_1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g254d02309a1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4926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54d02309a1_1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g254d02309a1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7416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54d02309a1_1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g254d02309a1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11071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54d02309a1_1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254d02309a1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1884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4d02309a1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254d02309a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4d02309a1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254d02309a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2301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4d02309a1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254d02309a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4798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4d02309a1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254d02309a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2423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4d02309a1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254d02309a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515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4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5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6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HTIRED/iot_security_only_port_connect.gi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nfm257/2023ESWContest_free_1113.gi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HTIRED/result-aaaa.gi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dnfm257/intel_textRecog.git" TargetMode="External"/><Relationship Id="rId4" Type="http://schemas.openxmlformats.org/officeDocument/2006/relationships/hyperlink" Target="https://github.com/JSHTIRED/control_study_room.gi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nfm257/cctv_ctrl.gi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 txBox="1"/>
          <p:nvPr/>
        </p:nvSpPr>
        <p:spPr>
          <a:xfrm>
            <a:off x="10859084" y="4149070"/>
            <a:ext cx="10074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장석환</a:t>
            </a:r>
            <a:endParaRPr sz="20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9395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728742" y="2367345"/>
            <a:ext cx="11199906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QA</a:t>
            </a:r>
            <a:r>
              <a:rPr lang="ko-KR" altLang="en-US" sz="4000" b="1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 자동화 프로그램 개발</a:t>
            </a:r>
            <a:endParaRPr dirty="0"/>
          </a:p>
        </p:txBody>
      </p:sp>
      <p:sp>
        <p:nvSpPr>
          <p:cNvPr id="30" name="Google Shape;30;p1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K-Digital </a:t>
            </a:r>
            <a:r>
              <a:rPr lang="ko-KR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 cap="flat" cmpd="sng">
            <a:solidFill>
              <a:srgbClr val="939597">
                <a:alpha val="6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/>
          <p:nvPr/>
        </p:nvSpPr>
        <p:spPr>
          <a:xfrm>
            <a:off x="198738" y="135927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5"/>
          <p:cNvCxnSpPr/>
          <p:nvPr/>
        </p:nvCxnSpPr>
        <p:spPr>
          <a:xfrm>
            <a:off x="3935760" y="790307"/>
            <a:ext cx="795223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5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89" name="Google Shape;89;p5"/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하드웨어가 존재하는 프로젝트 </a:t>
            </a: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QA </a:t>
            </a: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예상도</a:t>
            </a:r>
            <a:endParaRPr sz="1800" b="1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1164392" y="313361"/>
            <a:ext cx="52629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r>
              <a:rPr lang="ko-KR" altLang="en-US" sz="2400" dirty="0">
                <a:solidFill>
                  <a:srgbClr val="3F3F3F"/>
                </a:solidFill>
              </a:rPr>
              <a:t> 나중에 다시 수정</a:t>
            </a:r>
            <a:endParaRPr sz="24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25" y="200050"/>
            <a:ext cx="1168975" cy="713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DAA781C-B266-75F1-8467-5FB183262759}"/>
              </a:ext>
            </a:extLst>
          </p:cNvPr>
          <p:cNvGrpSpPr/>
          <p:nvPr/>
        </p:nvGrpSpPr>
        <p:grpSpPr>
          <a:xfrm>
            <a:off x="2800525" y="1869837"/>
            <a:ext cx="5405449" cy="4412217"/>
            <a:chOff x="941063" y="1696843"/>
            <a:chExt cx="5405449" cy="4412217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BA8AD01-D2A9-CB95-74D9-6D065BBB49A2}"/>
                </a:ext>
              </a:extLst>
            </p:cNvPr>
            <p:cNvSpPr/>
            <p:nvPr/>
          </p:nvSpPr>
          <p:spPr>
            <a:xfrm>
              <a:off x="941063" y="2044876"/>
              <a:ext cx="1520982" cy="7137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Software </a:t>
              </a:r>
            </a:p>
            <a:p>
              <a:pPr algn="ctr"/>
              <a:r>
                <a:rPr lang="en-US" altLang="ko-KR" dirty="0"/>
                <a:t>Code </a:t>
              </a:r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B1C3769-96D4-7EDF-860F-4C9CAE17CD3C}"/>
                </a:ext>
              </a:extLst>
            </p:cNvPr>
            <p:cNvSpPr/>
            <p:nvPr/>
          </p:nvSpPr>
          <p:spPr>
            <a:xfrm>
              <a:off x="941063" y="5124885"/>
              <a:ext cx="1520982" cy="7137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하드웨어 결과</a:t>
              </a:r>
              <a:endParaRPr lang="en-US" altLang="ko-KR" dirty="0"/>
            </a:p>
            <a:p>
              <a:pPr algn="ctr"/>
              <a:r>
                <a:rPr lang="en-US" altLang="ko-KR" dirty="0"/>
                <a:t>EX) </a:t>
              </a:r>
              <a:r>
                <a:rPr lang="en-US" altLang="ko-KR" dirty="0" err="1"/>
                <a:t>gpio</a:t>
              </a:r>
              <a:r>
                <a:rPr lang="en-US" altLang="ko-KR" dirty="0"/>
                <a:t> </a:t>
              </a:r>
              <a:r>
                <a:rPr lang="ko-KR" altLang="en-US" dirty="0"/>
                <a:t>점등</a:t>
              </a:r>
            </a:p>
          </p:txBody>
        </p:sp>
        <p:pic>
          <p:nvPicPr>
            <p:cNvPr id="13" name="Google Shape;458;p22">
              <a:extLst>
                <a:ext uri="{FF2B5EF4-FFF2-40B4-BE49-F238E27FC236}">
                  <a16:creationId xmlns:a16="http://schemas.microsoft.com/office/drawing/2014/main" id="{DA5A8FDD-3013-9739-0848-D4C1A6382DD4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54654" y="4854410"/>
              <a:ext cx="1728274" cy="1254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41858643-4195-761F-124B-6DB1CDB127E7}"/>
                </a:ext>
              </a:extLst>
            </p:cNvPr>
            <p:cNvSpPr/>
            <p:nvPr/>
          </p:nvSpPr>
          <p:spPr>
            <a:xfrm rot="10800000">
              <a:off x="2972626" y="5124885"/>
              <a:ext cx="971447" cy="713700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870F7411-311D-0962-F0E3-F12489727DD7}"/>
                </a:ext>
              </a:extLst>
            </p:cNvPr>
            <p:cNvSpPr/>
            <p:nvPr/>
          </p:nvSpPr>
          <p:spPr>
            <a:xfrm rot="10800000">
              <a:off x="2964313" y="2044875"/>
              <a:ext cx="971447" cy="713700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101B7A-BCA0-755B-401F-0EBEC7ED723D}"/>
                </a:ext>
              </a:extLst>
            </p:cNvPr>
            <p:cNvSpPr txBox="1"/>
            <p:nvPr/>
          </p:nvSpPr>
          <p:spPr>
            <a:xfrm>
              <a:off x="4291070" y="1696843"/>
              <a:ext cx="20554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/>
                <a:t>Code check</a:t>
              </a:r>
              <a:endParaRPr lang="ko-KR" altLang="en-US" sz="3600" dirty="0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35E33FAC-DA22-0A0F-E788-F0CBBD28387C}"/>
                </a:ext>
              </a:extLst>
            </p:cNvPr>
            <p:cNvSpPr/>
            <p:nvPr/>
          </p:nvSpPr>
          <p:spPr>
            <a:xfrm rot="5400000">
              <a:off x="1215830" y="3532852"/>
              <a:ext cx="971447" cy="713700"/>
            </a:xfrm>
            <a:prstGeom prst="righ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01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/>
          <p:nvPr/>
        </p:nvSpPr>
        <p:spPr>
          <a:xfrm>
            <a:off x="198738" y="135927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5"/>
          <p:cNvCxnSpPr/>
          <p:nvPr/>
        </p:nvCxnSpPr>
        <p:spPr>
          <a:xfrm>
            <a:off x="3935760" y="790307"/>
            <a:ext cx="795223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5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89" name="Google Shape;89;p5"/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소프트웨어만 존재하는 프로젝트 </a:t>
            </a: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QA </a:t>
            </a: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예상도</a:t>
            </a:r>
            <a:endParaRPr sz="1800" b="1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1164392" y="313361"/>
            <a:ext cx="52629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r>
              <a:rPr lang="ko-KR" altLang="en-US" sz="2400" dirty="0">
                <a:solidFill>
                  <a:srgbClr val="3F3F3F"/>
                </a:solidFill>
              </a:rPr>
              <a:t> 나중에 다시 수정</a:t>
            </a:r>
            <a:endParaRPr sz="24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25" y="200050"/>
            <a:ext cx="1168975" cy="713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DCCB825F-FB19-8714-1B8A-6D9402817D77}"/>
              </a:ext>
            </a:extLst>
          </p:cNvPr>
          <p:cNvGrpSpPr/>
          <p:nvPr/>
        </p:nvGrpSpPr>
        <p:grpSpPr>
          <a:xfrm>
            <a:off x="2800525" y="1869837"/>
            <a:ext cx="5405449" cy="4338175"/>
            <a:chOff x="2800525" y="1869837"/>
            <a:chExt cx="5405449" cy="433817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DAA781C-B266-75F1-8467-5FB183262759}"/>
                </a:ext>
              </a:extLst>
            </p:cNvPr>
            <p:cNvGrpSpPr/>
            <p:nvPr/>
          </p:nvGrpSpPr>
          <p:grpSpPr>
            <a:xfrm>
              <a:off x="2800525" y="1869837"/>
              <a:ext cx="5405449" cy="4141742"/>
              <a:chOff x="941063" y="1696843"/>
              <a:chExt cx="5405449" cy="4141742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DBA8AD01-D2A9-CB95-74D9-6D065BBB49A2}"/>
                  </a:ext>
                </a:extLst>
              </p:cNvPr>
              <p:cNvSpPr/>
              <p:nvPr/>
            </p:nvSpPr>
            <p:spPr>
              <a:xfrm>
                <a:off x="941063" y="2044876"/>
                <a:ext cx="1520982" cy="7137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Software </a:t>
                </a:r>
              </a:p>
              <a:p>
                <a:pPr algn="ctr"/>
                <a:r>
                  <a:rPr lang="en-US" altLang="ko-KR" dirty="0"/>
                  <a:t>Code </a:t>
                </a:r>
                <a:endParaRPr lang="ko-KR" altLang="en-US" dirty="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1B1C3769-96D4-7EDF-860F-4C9CAE17CD3C}"/>
                  </a:ext>
                </a:extLst>
              </p:cNvPr>
              <p:cNvSpPr/>
              <p:nvPr/>
            </p:nvSpPr>
            <p:spPr>
              <a:xfrm>
                <a:off x="941063" y="5124885"/>
                <a:ext cx="1520982" cy="7137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결과</a:t>
                </a:r>
                <a:endParaRPr lang="en-US" altLang="ko-KR" dirty="0"/>
              </a:p>
            </p:txBody>
          </p:sp>
          <p:sp>
            <p:nvSpPr>
              <p:cNvPr id="15" name="화살표: 오른쪽 14">
                <a:extLst>
                  <a:ext uri="{FF2B5EF4-FFF2-40B4-BE49-F238E27FC236}">
                    <a16:creationId xmlns:a16="http://schemas.microsoft.com/office/drawing/2014/main" id="{41858643-4195-761F-124B-6DB1CDB127E7}"/>
                  </a:ext>
                </a:extLst>
              </p:cNvPr>
              <p:cNvSpPr/>
              <p:nvPr/>
            </p:nvSpPr>
            <p:spPr>
              <a:xfrm rot="10800000">
                <a:off x="2972626" y="5124885"/>
                <a:ext cx="971447" cy="713700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화살표: 오른쪽 15">
                <a:extLst>
                  <a:ext uri="{FF2B5EF4-FFF2-40B4-BE49-F238E27FC236}">
                    <a16:creationId xmlns:a16="http://schemas.microsoft.com/office/drawing/2014/main" id="{870F7411-311D-0962-F0E3-F12489727DD7}"/>
                  </a:ext>
                </a:extLst>
              </p:cNvPr>
              <p:cNvSpPr/>
              <p:nvPr/>
            </p:nvSpPr>
            <p:spPr>
              <a:xfrm rot="10800000">
                <a:off x="2964313" y="2044875"/>
                <a:ext cx="971447" cy="713700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101B7A-BCA0-755B-401F-0EBEC7ED723D}"/>
                  </a:ext>
                </a:extLst>
              </p:cNvPr>
              <p:cNvSpPr txBox="1"/>
              <p:nvPr/>
            </p:nvSpPr>
            <p:spPr>
              <a:xfrm>
                <a:off x="4291070" y="1696843"/>
                <a:ext cx="20554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/>
                  <a:t>Code check</a:t>
                </a:r>
                <a:endParaRPr lang="ko-KR" altLang="en-US" sz="3600" dirty="0"/>
              </a:p>
            </p:txBody>
          </p:sp>
          <p:sp>
            <p:nvSpPr>
              <p:cNvPr id="20" name="화살표: 오른쪽 19">
                <a:extLst>
                  <a:ext uri="{FF2B5EF4-FFF2-40B4-BE49-F238E27FC236}">
                    <a16:creationId xmlns:a16="http://schemas.microsoft.com/office/drawing/2014/main" id="{35E33FAC-DA22-0A0F-E788-F0CBBD28387C}"/>
                  </a:ext>
                </a:extLst>
              </p:cNvPr>
              <p:cNvSpPr/>
              <p:nvPr/>
            </p:nvSpPr>
            <p:spPr>
              <a:xfrm rot="5400000">
                <a:off x="1215830" y="3532852"/>
                <a:ext cx="971447" cy="713700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AC8685-D6CE-0341-C02D-7359964EEEFD}"/>
                </a:ext>
              </a:extLst>
            </p:cNvPr>
            <p:cNvSpPr txBox="1"/>
            <p:nvPr/>
          </p:nvSpPr>
          <p:spPr>
            <a:xfrm>
              <a:off x="6067390" y="5007683"/>
              <a:ext cx="20554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/>
                <a:t>DB</a:t>
              </a:r>
            </a:p>
            <a:p>
              <a:pPr algn="ctr"/>
              <a:r>
                <a:rPr lang="en-US" altLang="ko-KR" sz="3600" dirty="0"/>
                <a:t>check</a:t>
              </a:r>
              <a:endParaRPr lang="ko-KR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657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/>
          <p:nvPr/>
        </p:nvSpPr>
        <p:spPr>
          <a:xfrm>
            <a:off x="236708" y="197876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6"/>
          <p:cNvCxnSpPr/>
          <p:nvPr/>
        </p:nvCxnSpPr>
        <p:spPr>
          <a:xfrm>
            <a:off x="3935760" y="790307"/>
            <a:ext cx="795223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6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101" name="Google Shape;101;p6"/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기대 효과</a:t>
            </a:r>
            <a:endParaRPr sz="1800" b="1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1164392" y="313361"/>
            <a:ext cx="40318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25" y="200050"/>
            <a:ext cx="1168975" cy="7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7009C7-5EBE-C853-0DF1-5D9D5AD7DE63}"/>
              </a:ext>
            </a:extLst>
          </p:cNvPr>
          <p:cNvSpPr txBox="1"/>
          <p:nvPr/>
        </p:nvSpPr>
        <p:spPr>
          <a:xfrm>
            <a:off x="605047" y="1963874"/>
            <a:ext cx="111990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다양한 언어와 기기에 대한 </a:t>
            </a:r>
            <a:r>
              <a:rPr lang="en-US" altLang="ko-KR" sz="3200" dirty="0"/>
              <a:t>QA</a:t>
            </a:r>
            <a:r>
              <a:rPr lang="ko-KR" altLang="en-US" sz="3200" dirty="0"/>
              <a:t>경험 확보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/>
              <a:t>자신의 프로젝트 전체를 점검으로 인한 이해도 증가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/>
              <a:t>하나의 </a:t>
            </a:r>
            <a:r>
              <a:rPr lang="en-US" altLang="ko-KR" sz="3200" dirty="0"/>
              <a:t>ppt</a:t>
            </a:r>
            <a:r>
              <a:rPr lang="ko-KR" altLang="en-US" sz="3200"/>
              <a:t>로 </a:t>
            </a:r>
            <a:r>
              <a:rPr lang="ko-KR" altLang="en-US" sz="3200" dirty="0"/>
              <a:t>모든 프로젝트 설명가능</a:t>
            </a:r>
            <a:r>
              <a:rPr lang="en-US" altLang="ko-KR" sz="3200" dirty="0"/>
              <a:t>. </a:t>
            </a:r>
          </a:p>
          <a:p>
            <a:r>
              <a:rPr lang="en-US" altLang="ko-KR" sz="3200" dirty="0"/>
              <a:t>(</a:t>
            </a:r>
            <a:r>
              <a:rPr lang="ko-KR" altLang="en-US" sz="3200" dirty="0"/>
              <a:t>많은 프로젝트가 있는 경우 일부만 보고 지나칠 수 있다고 판단</a:t>
            </a:r>
            <a:r>
              <a:rPr lang="en-US" altLang="ko-KR" sz="3200" dirty="0"/>
              <a:t>.)</a:t>
            </a:r>
            <a:endParaRPr lang="en-US" altLang="ko-K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/>
          <p:nvPr/>
        </p:nvSpPr>
        <p:spPr>
          <a:xfrm>
            <a:off x="219014" y="200058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7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7"/>
          <p:cNvCxnSpPr/>
          <p:nvPr/>
        </p:nvCxnSpPr>
        <p:spPr>
          <a:xfrm>
            <a:off x="3935760" y="790307"/>
            <a:ext cx="795223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7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dirty="0"/>
          </a:p>
        </p:txBody>
      </p:sp>
      <p:sp>
        <p:nvSpPr>
          <p:cNvPr id="113" name="Google Shape;113;p7"/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개발 환경 및 장비</a:t>
            </a:r>
            <a:endParaRPr sz="1800" b="1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1164392" y="313361"/>
            <a:ext cx="52629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25" y="200050"/>
            <a:ext cx="1168975" cy="713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6A29A3-0C39-6AD2-195D-2C73AE56C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536169"/>
              </p:ext>
            </p:extLst>
          </p:nvPr>
        </p:nvGraphicFramePr>
        <p:xfrm>
          <a:off x="1200771" y="1887562"/>
          <a:ext cx="10125112" cy="3720282"/>
        </p:xfrm>
        <a:graphic>
          <a:graphicData uri="http://schemas.openxmlformats.org/drawingml/2006/table">
            <a:tbl>
              <a:tblPr firstRow="1" bandRow="1">
                <a:tableStyleId>{7F7ED714-346E-44DA-B093-4767A2F7BBAE}</a:tableStyleId>
              </a:tblPr>
              <a:tblGrid>
                <a:gridCol w="10125112">
                  <a:extLst>
                    <a:ext uri="{9D8B030D-6E8A-4147-A177-3AD203B41FA5}">
                      <a16:colId xmlns:a16="http://schemas.microsoft.com/office/drawing/2014/main" val="2351690844"/>
                    </a:ext>
                  </a:extLst>
                </a:gridCol>
              </a:tblGrid>
              <a:tr h="3720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Pc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stm32,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linux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ubuntu, raspberry pi, webcam </a:t>
                      </a:r>
                      <a:r>
                        <a:rPr lang="ko-KR" altLang="en-US" dirty="0"/>
                        <a:t>등 기존 프로젝트에 사용된 환경 및 장비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4742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lang="ko-KR" sz="4000" b="1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8"/>
          <p:cNvCxnSpPr/>
          <p:nvPr/>
        </p:nvCxnSpPr>
        <p:spPr>
          <a:xfrm>
            <a:off x="5375920" y="790307"/>
            <a:ext cx="651207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8"/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팀 구성 및 역할</a:t>
            </a:r>
            <a:endParaRPr/>
          </a:p>
        </p:txBody>
      </p:sp>
      <p:sp>
        <p:nvSpPr>
          <p:cNvPr id="135" name="Google Shape;135;p8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136" name="Google Shape;136;p8"/>
          <p:cNvSpPr txBox="1"/>
          <p:nvPr/>
        </p:nvSpPr>
        <p:spPr>
          <a:xfrm>
            <a:off x="1144591" y="1192822"/>
            <a:ext cx="10207993" cy="45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팀 구성 및 역할</a:t>
            </a:r>
            <a:endParaRPr sz="1800" b="1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7" name="Google Shape;137;p8"/>
          <p:cNvGraphicFramePr/>
          <p:nvPr>
            <p:extLst>
              <p:ext uri="{D42A27DB-BD31-4B8C-83A1-F6EECF244321}">
                <p14:modId xmlns:p14="http://schemas.microsoft.com/office/powerpoint/2010/main" val="167264761"/>
              </p:ext>
            </p:extLst>
          </p:nvPr>
        </p:nvGraphicFramePr>
        <p:xfrm>
          <a:off x="1271464" y="1897526"/>
          <a:ext cx="8064900" cy="4231725"/>
        </p:xfrm>
        <a:graphic>
          <a:graphicData uri="http://schemas.openxmlformats.org/drawingml/2006/table">
            <a:tbl>
              <a:tblPr firstRow="1" bandRow="1">
                <a:noFill/>
                <a:tableStyleId>{1359101B-49DF-46F6-9A3F-AC4D68CC0563}</a:tableStyleId>
              </a:tblPr>
              <a:tblGrid>
                <a:gridCol w="201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rgbClr val="3A3838"/>
                          </a:solidFill>
                        </a:rPr>
                        <a:t>훈련생</a:t>
                      </a:r>
                      <a:endParaRPr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rgbClr val="3A3838"/>
                          </a:solidFill>
                        </a:rPr>
                        <a:t>담당 업무</a:t>
                      </a:r>
                      <a:endParaRPr/>
                    </a:p>
                  </a:txBody>
                  <a:tcPr marL="91450" marR="91450" marT="45750" marB="457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8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i="1" u="none" strike="noStrike" cap="none" dirty="0" err="1">
                          <a:solidFill>
                            <a:srgbClr val="3A3838"/>
                          </a:solidFill>
                        </a:rPr>
                        <a:t>장석환</a:t>
                      </a:r>
                      <a:endParaRPr lang="ko-KR" sz="1600" b="0" i="1" u="none" strike="noStrike" cap="none" dirty="0">
                        <a:solidFill>
                          <a:srgbClr val="3A3838"/>
                        </a:solidFill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b="1" i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분석</a:t>
                      </a:r>
                      <a:endParaRPr lang="en-US" altLang="ko-KR" sz="1600" b="1" i="1" u="none" strike="noStrike" cap="none" dirty="0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Wingdings" panose="05000000000000000000" pitchFamily="2" charset="2"/>
                        <a:buChar char="Ø"/>
                      </a:pPr>
                      <a:r>
                        <a:rPr lang="en-US" sz="1600" i="1" u="none" strike="noStrike" cap="none" dirty="0">
                          <a:solidFill>
                            <a:srgbClr val="3A3838"/>
                          </a:solidFill>
                        </a:rPr>
                        <a:t>QA </a:t>
                      </a:r>
                      <a:r>
                        <a:rPr lang="ko-KR" altLang="en-US" sz="1600" i="1" u="none" strike="noStrike" cap="none" dirty="0">
                          <a:solidFill>
                            <a:srgbClr val="3A3838"/>
                          </a:solidFill>
                        </a:rPr>
                        <a:t>시나리오 제작</a:t>
                      </a:r>
                      <a:endParaRPr lang="en-US" altLang="ko-KR" sz="1600" i="1" u="none" strike="noStrike" cap="none" dirty="0">
                        <a:solidFill>
                          <a:srgbClr val="3A3838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i="1" u="none" strike="noStrike" cap="none" dirty="0">
                          <a:solidFill>
                            <a:srgbClr val="3A3838"/>
                          </a:solidFill>
                        </a:rPr>
                        <a:t>자동화 프로그램 제작</a:t>
                      </a:r>
                      <a:endParaRPr lang="en-US" altLang="ko-KR" sz="1600" i="1" u="none" strike="noStrike" cap="none" dirty="0">
                        <a:solidFill>
                          <a:srgbClr val="3A3838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Wingdings" panose="05000000000000000000" pitchFamily="2" charset="2"/>
                        <a:buChar char="Ø"/>
                      </a:pPr>
                      <a:r>
                        <a:rPr lang="en-US" sz="1600" i="1" u="none" strike="noStrike" cap="none" dirty="0">
                          <a:solidFill>
                            <a:srgbClr val="3A3838"/>
                          </a:solidFill>
                        </a:rPr>
                        <a:t>QA</a:t>
                      </a:r>
                      <a:r>
                        <a:rPr lang="ko-KR" altLang="en-US" sz="1600" i="1" u="none" strike="noStrike" cap="none" dirty="0">
                          <a:solidFill>
                            <a:srgbClr val="3A3838"/>
                          </a:solidFill>
                        </a:rPr>
                        <a:t> 검증 및 자동화 성능확인</a:t>
                      </a:r>
                      <a:endParaRPr sz="1600" i="1" u="none" strike="noStrike" cap="none" dirty="0">
                        <a:solidFill>
                          <a:srgbClr val="3A3838"/>
                        </a:solidFill>
                      </a:endParaRPr>
                    </a:p>
                  </a:txBody>
                  <a:tcPr marL="91450" marR="91450" marT="45750" marB="4575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8" name="Google Shape;13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25" y="197870"/>
            <a:ext cx="1160475" cy="714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5" name="Google Shape;145;p9"/>
          <p:cNvGraphicFramePr/>
          <p:nvPr>
            <p:extLst>
              <p:ext uri="{D42A27DB-BD31-4B8C-83A1-F6EECF244321}">
                <p14:modId xmlns:p14="http://schemas.microsoft.com/office/powerpoint/2010/main" val="1750272672"/>
              </p:ext>
            </p:extLst>
          </p:nvPr>
        </p:nvGraphicFramePr>
        <p:xfrm>
          <a:off x="1011101" y="1715374"/>
          <a:ext cx="9998644" cy="4759317"/>
        </p:xfrm>
        <a:graphic>
          <a:graphicData uri="http://schemas.openxmlformats.org/drawingml/2006/table">
            <a:tbl>
              <a:tblPr firstRow="1" bandRow="1">
                <a:noFill/>
                <a:tableStyleId>{1359101B-49DF-46F6-9A3F-AC4D68CC0563}</a:tableStyleId>
              </a:tblPr>
              <a:tblGrid>
                <a:gridCol w="2101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9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23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</a:rPr>
                        <a:t>구분</a:t>
                      </a:r>
                      <a:endParaRPr sz="1500" b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 dirty="0">
                          <a:solidFill>
                            <a:srgbClr val="3A3838"/>
                          </a:solidFill>
                        </a:rPr>
                        <a:t>활동</a:t>
                      </a:r>
                      <a:endParaRPr sz="1500" b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 dirty="0">
                          <a:solidFill>
                            <a:srgbClr val="3A3838"/>
                          </a:solidFill>
                        </a:rPr>
                        <a:t>비고</a:t>
                      </a:r>
                      <a:endParaRPr sz="1500" b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7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i="0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전체  프로그램 계획</a:t>
                      </a:r>
                      <a:endParaRPr sz="1500" b="1" i="0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endParaRPr sz="1500" b="1" i="0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i="0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b="1" i="0" u="none" strike="noStrike" cap="none" dirty="0">
                          <a:solidFill>
                            <a:srgbClr val="3A3838"/>
                          </a:solidFill>
                        </a:rPr>
                        <a:t>프로젝트 기획 및 주제 선정</a:t>
                      </a:r>
                      <a:endParaRPr sz="1500" b="1" i="0" u="none" strike="noStrike" cap="none" dirty="0">
                        <a:solidFill>
                          <a:srgbClr val="3A3838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i="0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b="1" i="0" u="none" strike="noStrike" cap="none" dirty="0">
                          <a:solidFill>
                            <a:srgbClr val="3A3838"/>
                          </a:solidFill>
                        </a:rPr>
                        <a:t>기획안 작성</a:t>
                      </a:r>
                      <a:endParaRPr sz="1500" b="1" i="0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~12/4</a:t>
                      </a:r>
                      <a:endParaRPr sz="1500" b="1" i="0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i="0" dirty="0"/>
                        <a:t>테스트 시나리오 계획</a:t>
                      </a:r>
                      <a:endParaRPr b="1" i="0" dirty="0"/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endParaRPr sz="1500" b="1" i="0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i="0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altLang="en-US" sz="1500" b="1" i="0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프로젝트별 테스트 시나리오 제작</a:t>
                      </a:r>
                      <a:endParaRPr sz="1500" b="1" i="0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i="0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altLang="en-US" sz="1500" b="1" i="0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Arial"/>
                          <a:cs typeface="Calibri"/>
                          <a:sym typeface="Calibri"/>
                        </a:rPr>
                        <a:t>테스트 시나리오 </a:t>
                      </a:r>
                      <a:r>
                        <a:rPr lang="en-US" altLang="ko-KR" sz="1500" b="1" i="0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Arial"/>
                          <a:cs typeface="Calibri"/>
                          <a:sym typeface="Calibri"/>
                        </a:rPr>
                        <a:t>checklist</a:t>
                      </a:r>
                      <a:r>
                        <a:rPr lang="ko-KR" altLang="en-US" sz="1500" b="1" i="0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Arial"/>
                          <a:cs typeface="Calibri"/>
                          <a:sym typeface="Calibri"/>
                        </a:rPr>
                        <a:t>제작</a:t>
                      </a:r>
                      <a:endParaRPr b="1" i="0" dirty="0"/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~12/8</a:t>
                      </a:r>
                      <a:endParaRPr sz="1500" b="1" i="0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5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i="0" u="none" strike="noStrike" cap="none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  <a:sym typeface="Calibri"/>
                        </a:rPr>
                        <a:t>프로그램별 </a:t>
                      </a:r>
                      <a:r>
                        <a:rPr lang="en-US" altLang="ko-KR" sz="1500" b="1" i="0" u="none" strike="noStrike" cap="none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  <a:sym typeface="Calibri"/>
                        </a:rPr>
                        <a:t>QA </a:t>
                      </a:r>
                      <a:r>
                        <a:rPr lang="ko-KR" altLang="en-US" sz="1500" b="1" i="0" u="none" strike="noStrike" cap="none" dirty="0">
                          <a:solidFill>
                            <a:srgbClr val="3A3838"/>
                          </a:solidFill>
                          <a:latin typeface="Calibri"/>
                          <a:cs typeface="Calibri"/>
                          <a:sym typeface="Calibri"/>
                        </a:rPr>
                        <a:t>진행</a:t>
                      </a:r>
                      <a:endParaRPr b="1" i="0" dirty="0"/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endParaRPr sz="1500" b="1" i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i="0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lang="en-US" altLang="ko-KR" sz="1500" b="1" i="0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C,C++</a:t>
                      </a:r>
                      <a:r>
                        <a:rPr lang="ko-KR" altLang="en-US" sz="1500" b="1" i="0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언어 또는 하드웨어 </a:t>
                      </a:r>
                      <a:r>
                        <a:rPr lang="en-US" altLang="ko-KR" sz="1500" b="1" i="0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QA </a:t>
                      </a:r>
                      <a:r>
                        <a:rPr lang="ko-KR" altLang="en-US" sz="1500" b="1" i="0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진행</a:t>
                      </a:r>
                      <a:endParaRPr lang="en-US" altLang="ko-KR" sz="1500" b="1" i="0" u="none" strike="noStrike" cap="none" dirty="0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i="0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lang="en-US" altLang="ko-KR" sz="1500" b="1" i="0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500" b="1" i="0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기타언어 </a:t>
                      </a:r>
                      <a:r>
                        <a:rPr lang="en-US" altLang="ko-KR" sz="1500" b="1" i="0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QA </a:t>
                      </a:r>
                      <a:r>
                        <a:rPr lang="ko-KR" altLang="en-US" sz="1500" b="1" i="0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진행</a:t>
                      </a:r>
                      <a:endParaRPr b="1" i="0" dirty="0"/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7620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~12/10</a:t>
                      </a:r>
                      <a:endParaRPr sz="1500" b="1" i="0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05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lang="ko-KR" altLang="en-US" sz="1500" b="1" i="0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자동화 </a:t>
                      </a:r>
                      <a:r>
                        <a:rPr lang="en-US" altLang="ko-KR" sz="1500" b="1" i="0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QA</a:t>
                      </a:r>
                      <a:r>
                        <a:rPr lang="ko-KR" altLang="en-US" sz="1500" b="1" i="0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제작</a:t>
                      </a:r>
                      <a:endParaRPr sz="1500" b="1" i="0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endParaRPr sz="1500" b="1" i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sz="1500" b="1" i="0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lang="ko-KR" altLang="en-US" sz="1500" b="1" i="0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각 </a:t>
                      </a:r>
                      <a:r>
                        <a:rPr lang="ko-KR" altLang="en-US" sz="1400" b="1" i="0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언어에 대한 </a:t>
                      </a:r>
                      <a:r>
                        <a:rPr lang="en-US" altLang="ko-KR" sz="1400" b="1" i="0" u="none" strike="noStrike" cap="none" dirty="0" err="1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qa</a:t>
                      </a:r>
                      <a:r>
                        <a:rPr lang="ko-KR" altLang="en-US" sz="1400" b="1" i="0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자동화 프로그램 개발</a:t>
                      </a:r>
                      <a:endParaRPr b="1" i="0" dirty="0"/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~</a:t>
                      </a:r>
                      <a:r>
                        <a:rPr lang="en-US" altLang="ko-KR" sz="1500" b="1" i="0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12/30</a:t>
                      </a:r>
                      <a:endParaRPr sz="1500" b="1" i="0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89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lang="ko-KR" sz="1500" b="1" i="0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시스템 </a:t>
                      </a:r>
                      <a:r>
                        <a:rPr lang="en-US" altLang="ko-KR" sz="1500" b="1" i="0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ko-KR" altLang="en-US" sz="1500" b="1" i="0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검</a:t>
                      </a:r>
                      <a:r>
                        <a:rPr lang="ko-KR" sz="1500" b="1" i="0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증</a:t>
                      </a:r>
                      <a:endParaRPr sz="1500" b="1" i="0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endParaRPr sz="1500" b="1" i="0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1" i="0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altLang="en-US" sz="1500" b="1" i="0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Arial"/>
                          <a:cs typeface="Calibri"/>
                          <a:sym typeface="Calibri"/>
                        </a:rPr>
                        <a:t>과거 프로젝트를 통해서 검증</a:t>
                      </a:r>
                      <a:endParaRPr lang="ko-KR" altLang="en-US" b="1" i="0" dirty="0"/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1" i="0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en-US" altLang="ko-KR" sz="1500" b="1" i="0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OpenCV</a:t>
                      </a:r>
                      <a:r>
                        <a:rPr lang="ko-KR" altLang="en-US" sz="1500" b="1" i="0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를 활용한 하드웨어 작동확인</a:t>
                      </a: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1" i="0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altLang="en-US" sz="1500" b="1" i="0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최종 시스템 검증</a:t>
                      </a:r>
                      <a:endParaRPr lang="ko-KR" altLang="en-US" b="1" i="0" dirty="0"/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~1/28</a:t>
                      </a:r>
                      <a:endParaRPr sz="1500" b="1" i="0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7" name="Google Shape;147;p9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lang="ko-KR" sz="4000" b="1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9"/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절차 및 방법</a:t>
            </a:r>
            <a:endParaRPr/>
          </a:p>
        </p:txBody>
      </p:sp>
      <p:cxnSp>
        <p:nvCxnSpPr>
          <p:cNvPr id="149" name="Google Shape;149;p9"/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0" name="Google Shape;15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25" y="197875"/>
            <a:ext cx="1149543" cy="70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12;p7">
            <a:extLst>
              <a:ext uri="{FF2B5EF4-FFF2-40B4-BE49-F238E27FC236}">
                <a16:creationId xmlns:a16="http://schemas.microsoft.com/office/drawing/2014/main" id="{804B6F2D-823B-4AB6-9F20-87A476D25222}"/>
              </a:ext>
            </a:extLst>
          </p:cNvPr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dirty="0"/>
          </a:p>
        </p:txBody>
      </p:sp>
      <p:sp>
        <p:nvSpPr>
          <p:cNvPr id="11" name="Google Shape;113;p7">
            <a:extLst>
              <a:ext uri="{FF2B5EF4-FFF2-40B4-BE49-F238E27FC236}">
                <a16:creationId xmlns:a16="http://schemas.microsoft.com/office/drawing/2014/main" id="{F5645C45-7431-4BF5-912A-358F4CAFEEA4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세부 계획 및 일정</a:t>
            </a:r>
            <a:endParaRPr sz="1800" b="1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/>
          <p:nvPr/>
        </p:nvSpPr>
        <p:spPr>
          <a:xfrm>
            <a:off x="219014" y="200058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0"/>
          <p:cNvSpPr txBox="1"/>
          <p:nvPr/>
        </p:nvSpPr>
        <p:spPr>
          <a:xfrm>
            <a:off x="1156215" y="1104856"/>
            <a:ext cx="10390684" cy="45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주요 특징 및 핵심 기술 1</a:t>
            </a:r>
            <a:endParaRPr dirty="0"/>
          </a:p>
        </p:txBody>
      </p:sp>
      <p:sp>
        <p:nvSpPr>
          <p:cNvPr id="169" name="Google Shape;169;p10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170" name="Google Shape;170;p10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lang="ko-KR" sz="4000" b="1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0"/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절차 및 방법</a:t>
            </a:r>
            <a:endParaRPr/>
          </a:p>
        </p:txBody>
      </p:sp>
      <p:cxnSp>
        <p:nvCxnSpPr>
          <p:cNvPr id="172" name="Google Shape;172;p10"/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4" name="Google Shape;174;p10"/>
          <p:cNvSpPr/>
          <p:nvPr/>
        </p:nvSpPr>
        <p:spPr>
          <a:xfrm>
            <a:off x="659395" y="1775050"/>
            <a:ext cx="4093673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언어 식별의 기능</a:t>
            </a:r>
            <a:endParaRPr lang="en-US" altLang="ko-KR" sz="2000" b="1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각 언어별 특징을 분석</a:t>
            </a:r>
            <a:endParaRPr lang="en-US" altLang="ko-KR" sz="2000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언어별 별도의 시스템 가동</a:t>
            </a:r>
            <a:endParaRPr lang="en-US" altLang="ko-KR" sz="2000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EX)</a:t>
            </a:r>
            <a:r>
              <a:rPr lang="en-US" altLang="ko-KR" sz="2800" dirty="0">
                <a:hlinkClick r:id="rId3"/>
              </a:rPr>
              <a:t> </a:t>
            </a:r>
            <a:r>
              <a:rPr lang="en-US" altLang="ko-KR" sz="1000" dirty="0">
                <a:hlinkClick r:id="rId3"/>
              </a:rPr>
              <a:t>Compiler Explorer (godbolt.org)</a:t>
            </a:r>
            <a:endParaRPr sz="1000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25" y="197875"/>
            <a:ext cx="1149543" cy="7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1156215" y="1104856"/>
            <a:ext cx="10390684" cy="45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주요 특징 및 핵심 기술 2</a:t>
            </a:r>
            <a:endParaRPr/>
          </a:p>
        </p:txBody>
      </p:sp>
      <p:sp>
        <p:nvSpPr>
          <p:cNvPr id="182" name="Google Shape;182;p11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183" name="Google Shape;183;p11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lang="ko-KR" sz="4000" b="1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절차 및 방법</a:t>
            </a:r>
            <a:endParaRPr dirty="0"/>
          </a:p>
        </p:txBody>
      </p:sp>
      <p:cxnSp>
        <p:nvCxnSpPr>
          <p:cNvPr id="185" name="Google Shape;185;p11"/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7" name="Google Shape;187;p11"/>
          <p:cNvSpPr/>
          <p:nvPr/>
        </p:nvSpPr>
        <p:spPr>
          <a:xfrm>
            <a:off x="659395" y="1810548"/>
            <a:ext cx="863851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altLang="ko-KR" sz="20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QA </a:t>
            </a:r>
            <a:r>
              <a:rPr lang="ko-KR" altLang="en-US" sz="20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자동화</a:t>
            </a:r>
            <a:endParaRPr lang="en-US" altLang="ko-KR" sz="2000" b="1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행동을 대입 시 해당 행동의 예상결과와 결과 값이 </a:t>
            </a:r>
            <a:r>
              <a:rPr lang="ko-KR" altLang="en-US" sz="20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같은지</a:t>
            </a:r>
            <a:r>
              <a:rPr lang="ko-KR" altLang="en-US" sz="20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확인</a:t>
            </a:r>
            <a:endParaRPr lang="en-US" altLang="ko-KR" sz="2000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범위 내의 행동에 대한 자동화 프로그램</a:t>
            </a:r>
            <a:endParaRPr sz="2000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25" y="197875"/>
            <a:ext cx="1149543" cy="7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57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5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5"/>
          <p:cNvSpPr txBox="1"/>
          <p:nvPr/>
        </p:nvSpPr>
        <p:spPr>
          <a:xfrm>
            <a:off x="1164400" y="313350"/>
            <a:ext cx="477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ko-KR" altLang="en-US" sz="2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과정</a:t>
            </a:r>
            <a:r>
              <a:rPr lang="ko-KR" sz="2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400" dirty="0">
                <a:solidFill>
                  <a:srgbClr val="3F3F3F"/>
                </a:solidFill>
              </a:rPr>
              <a:t>- </a:t>
            </a:r>
            <a:r>
              <a:rPr lang="ko-KR" altLang="en-US" sz="24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언어 확인 기능 </a:t>
            </a:r>
            <a:endParaRPr sz="24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15"/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7" name="Google Shape;197;p15"/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4" name="Google Shape;204;p15"/>
          <p:cNvSpPr txBox="1"/>
          <p:nvPr/>
        </p:nvSpPr>
        <p:spPr>
          <a:xfrm>
            <a:off x="659396" y="1160748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205" name="Google Shape;205;p15"/>
          <p:cNvSpPr txBox="1"/>
          <p:nvPr/>
        </p:nvSpPr>
        <p:spPr>
          <a:xfrm>
            <a:off x="1200772" y="1250152"/>
            <a:ext cx="86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언어 확인 기능 방법</a:t>
            </a: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1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25" y="197875"/>
            <a:ext cx="1149565" cy="70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AE0DD61-1966-32BB-7F72-F5C75CBD4995}"/>
              </a:ext>
            </a:extLst>
          </p:cNvPr>
          <p:cNvSpPr/>
          <p:nvPr/>
        </p:nvSpPr>
        <p:spPr>
          <a:xfrm>
            <a:off x="3844254" y="2608084"/>
            <a:ext cx="4548308" cy="24346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파일명이 무엇인가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57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5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5"/>
          <p:cNvSpPr txBox="1"/>
          <p:nvPr/>
        </p:nvSpPr>
        <p:spPr>
          <a:xfrm>
            <a:off x="1164400" y="313350"/>
            <a:ext cx="477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ko-KR" altLang="en-US" sz="2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과정</a:t>
            </a:r>
            <a:r>
              <a:rPr lang="ko-KR" sz="2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400" dirty="0">
                <a:solidFill>
                  <a:srgbClr val="3F3F3F"/>
                </a:solidFill>
              </a:rPr>
              <a:t>- </a:t>
            </a:r>
            <a:r>
              <a:rPr lang="ko-KR" altLang="en-US" sz="24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언어 확인 기능 </a:t>
            </a:r>
            <a:endParaRPr sz="24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15"/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7" name="Google Shape;197;p15"/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4" name="Google Shape;204;p15"/>
          <p:cNvSpPr txBox="1"/>
          <p:nvPr/>
        </p:nvSpPr>
        <p:spPr>
          <a:xfrm>
            <a:off x="659396" y="1160748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205" name="Google Shape;205;p15"/>
          <p:cNvSpPr txBox="1"/>
          <p:nvPr/>
        </p:nvSpPr>
        <p:spPr>
          <a:xfrm>
            <a:off x="1200772" y="1250152"/>
            <a:ext cx="86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언어 확인 기능 방법</a:t>
            </a: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1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25" y="197875"/>
            <a:ext cx="1149565" cy="707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6219635-5EE7-E01A-A5AD-2B72B9F5E941}"/>
              </a:ext>
            </a:extLst>
          </p:cNvPr>
          <p:cNvSpPr/>
          <p:nvPr/>
        </p:nvSpPr>
        <p:spPr>
          <a:xfrm>
            <a:off x="1247973" y="3330141"/>
            <a:ext cx="2159405" cy="717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첫번째 자리에</a:t>
            </a:r>
            <a:endParaRPr lang="en-US" altLang="ko-KR" dirty="0"/>
          </a:p>
          <a:p>
            <a:pPr algn="ctr"/>
            <a:r>
              <a:rPr lang="en-US" altLang="ko-KR" dirty="0"/>
              <a:t>‘.’</a:t>
            </a:r>
            <a:r>
              <a:rPr lang="ko-KR" altLang="en-US" dirty="0"/>
              <a:t>이 존재하는가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0FF72D3-35E8-A0F0-85FC-4579168F91F8}"/>
              </a:ext>
            </a:extLst>
          </p:cNvPr>
          <p:cNvSpPr/>
          <p:nvPr/>
        </p:nvSpPr>
        <p:spPr>
          <a:xfrm>
            <a:off x="1247972" y="5048791"/>
            <a:ext cx="2159405" cy="7174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Assembly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406128-95EB-9F1E-9DBF-FE685EF6D2E7}"/>
              </a:ext>
            </a:extLst>
          </p:cNvPr>
          <p:cNvSpPr/>
          <p:nvPr/>
        </p:nvSpPr>
        <p:spPr>
          <a:xfrm>
            <a:off x="4423518" y="3325549"/>
            <a:ext cx="2159405" cy="717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비교문이나 반복문에 </a:t>
            </a:r>
            <a:r>
              <a:rPr lang="en-US" altLang="ko-KR" dirty="0"/>
              <a:t>“:”</a:t>
            </a:r>
            <a:r>
              <a:rPr lang="ko-KR" altLang="en-US" dirty="0"/>
              <a:t>가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7C506CE-4327-0F00-EB9C-7BD34F6C3D22}"/>
              </a:ext>
            </a:extLst>
          </p:cNvPr>
          <p:cNvSpPr/>
          <p:nvPr/>
        </p:nvSpPr>
        <p:spPr>
          <a:xfrm>
            <a:off x="4423518" y="5048791"/>
            <a:ext cx="2159405" cy="7174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AE0DD61-1966-32BB-7F72-F5C75CBD4995}"/>
              </a:ext>
            </a:extLst>
          </p:cNvPr>
          <p:cNvSpPr/>
          <p:nvPr/>
        </p:nvSpPr>
        <p:spPr>
          <a:xfrm>
            <a:off x="8189918" y="3340807"/>
            <a:ext cx="2159405" cy="717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Namespace</a:t>
            </a:r>
            <a:r>
              <a:rPr lang="ko-KR" altLang="en-US" dirty="0"/>
              <a:t>나 </a:t>
            </a:r>
            <a:r>
              <a:rPr lang="en-US" altLang="ko-KR" dirty="0"/>
              <a:t>“::”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존재하는가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2B135B7-4AE9-E304-F9AF-7BED626F1338}"/>
              </a:ext>
            </a:extLst>
          </p:cNvPr>
          <p:cNvSpPr/>
          <p:nvPr/>
        </p:nvSpPr>
        <p:spPr>
          <a:xfrm>
            <a:off x="8189918" y="5017038"/>
            <a:ext cx="2159405" cy="7174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C++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6C8D4FA-02F2-95DF-3A49-77CC0847BEA7}"/>
              </a:ext>
            </a:extLst>
          </p:cNvPr>
          <p:cNvSpPr/>
          <p:nvPr/>
        </p:nvSpPr>
        <p:spPr>
          <a:xfrm>
            <a:off x="8189918" y="1664576"/>
            <a:ext cx="2159405" cy="7174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52A1B720-757A-A912-4275-271601658EBE}"/>
              </a:ext>
            </a:extLst>
          </p:cNvPr>
          <p:cNvSpPr/>
          <p:nvPr/>
        </p:nvSpPr>
        <p:spPr>
          <a:xfrm>
            <a:off x="1979115" y="4270899"/>
            <a:ext cx="697117" cy="488887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4E27898A-6D07-582E-46F5-E33275B1BD27}"/>
              </a:ext>
            </a:extLst>
          </p:cNvPr>
          <p:cNvSpPr/>
          <p:nvPr/>
        </p:nvSpPr>
        <p:spPr>
          <a:xfrm>
            <a:off x="5154661" y="4270898"/>
            <a:ext cx="697117" cy="488887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0CD07B9A-18E5-F602-F7C5-9D2C2DE46CE2}"/>
              </a:ext>
            </a:extLst>
          </p:cNvPr>
          <p:cNvSpPr/>
          <p:nvPr/>
        </p:nvSpPr>
        <p:spPr>
          <a:xfrm>
            <a:off x="8921061" y="4239570"/>
            <a:ext cx="697117" cy="488887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62F8CB3-717C-3148-CFB8-412755575DC4}"/>
              </a:ext>
            </a:extLst>
          </p:cNvPr>
          <p:cNvSpPr/>
          <p:nvPr/>
        </p:nvSpPr>
        <p:spPr>
          <a:xfrm rot="10800000">
            <a:off x="8921061" y="2577813"/>
            <a:ext cx="697117" cy="488887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DF8C4901-D091-FB4E-1837-1D788C2452E2}"/>
              </a:ext>
            </a:extLst>
          </p:cNvPr>
          <p:cNvSpPr/>
          <p:nvPr/>
        </p:nvSpPr>
        <p:spPr>
          <a:xfrm rot="16200000">
            <a:off x="3566889" y="3429000"/>
            <a:ext cx="697117" cy="4888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277BE6FB-5F29-DD4F-3D7C-9474EAA9B53B}"/>
              </a:ext>
            </a:extLst>
          </p:cNvPr>
          <p:cNvSpPr/>
          <p:nvPr/>
        </p:nvSpPr>
        <p:spPr>
          <a:xfrm rot="16200000">
            <a:off x="7220659" y="3428999"/>
            <a:ext cx="697117" cy="4888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9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9803"/>
          </a:srgbClr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"/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01. 프로젝트 개요</a:t>
            </a:r>
            <a:endParaRPr/>
          </a:p>
        </p:txBody>
      </p:sp>
      <p:sp>
        <p:nvSpPr>
          <p:cNvPr id="38" name="Google Shape;38;p2"/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02. </a:t>
            </a:r>
            <a:r>
              <a:rPr lang="ko-KR" altLang="en-US" sz="2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프로젝트 목표</a:t>
            </a:r>
            <a:endParaRPr dirty="0"/>
          </a:p>
        </p:txBody>
      </p:sp>
      <p:sp>
        <p:nvSpPr>
          <p:cNvPr id="39" name="Google Shape;39;p2"/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03. 프로젝트 수행 절차 및 방법</a:t>
            </a:r>
            <a:endParaRPr dirty="0"/>
          </a:p>
        </p:txBody>
      </p:sp>
      <p:sp>
        <p:nvSpPr>
          <p:cNvPr id="40" name="Google Shape;40;p2"/>
          <p:cNvSpPr txBox="1"/>
          <p:nvPr/>
        </p:nvSpPr>
        <p:spPr>
          <a:xfrm>
            <a:off x="6296549" y="3889212"/>
            <a:ext cx="529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04. 프로젝트 </a:t>
            </a:r>
            <a:r>
              <a:rPr lang="ko-KR" altLang="en-US" sz="2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과정</a:t>
            </a:r>
            <a:endParaRPr dirty="0"/>
          </a:p>
        </p:txBody>
      </p:sp>
      <p:sp>
        <p:nvSpPr>
          <p:cNvPr id="41" name="Google Shape;41;p2"/>
          <p:cNvSpPr txBox="1"/>
          <p:nvPr/>
        </p:nvSpPr>
        <p:spPr>
          <a:xfrm>
            <a:off x="6296548" y="4690301"/>
            <a:ext cx="54520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05. </a:t>
            </a:r>
            <a:r>
              <a:rPr lang="ko-KR" altLang="en-US" sz="2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프로젝트 결과</a:t>
            </a:r>
            <a:endParaRPr dirty="0"/>
          </a:p>
        </p:txBody>
      </p:sp>
      <p:sp>
        <p:nvSpPr>
          <p:cNvPr id="42" name="Google Shape;42;p2"/>
          <p:cNvSpPr/>
          <p:nvPr/>
        </p:nvSpPr>
        <p:spPr>
          <a:xfrm>
            <a:off x="0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  <p:sp>
        <p:nvSpPr>
          <p:cNvPr id="9" name="Google Shape;41;p2">
            <a:extLst>
              <a:ext uri="{FF2B5EF4-FFF2-40B4-BE49-F238E27FC236}">
                <a16:creationId xmlns:a16="http://schemas.microsoft.com/office/drawing/2014/main" id="{FD13951F-2C9A-4831-975B-09EDB9186B07}"/>
              </a:ext>
            </a:extLst>
          </p:cNvPr>
          <p:cNvSpPr txBox="1"/>
          <p:nvPr/>
        </p:nvSpPr>
        <p:spPr>
          <a:xfrm>
            <a:off x="6296548" y="5491177"/>
            <a:ext cx="54520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sz="2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ko-KR" sz="2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altLang="ko-KR" sz="2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프로젝트 결론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57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/>
          <p:nvPr/>
        </p:nvSpPr>
        <p:spPr>
          <a:xfrm>
            <a:off x="227389" y="224696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6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16"/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p16"/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6" name="Google Shape;216;p16"/>
          <p:cNvSpPr txBox="1"/>
          <p:nvPr/>
        </p:nvSpPr>
        <p:spPr>
          <a:xfrm>
            <a:off x="659396" y="1160748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dirty="0"/>
          </a:p>
        </p:txBody>
      </p:sp>
      <p:sp>
        <p:nvSpPr>
          <p:cNvPr id="217" name="Google Shape;217;p16"/>
          <p:cNvSpPr txBox="1"/>
          <p:nvPr/>
        </p:nvSpPr>
        <p:spPr>
          <a:xfrm>
            <a:off x="1200772" y="1250152"/>
            <a:ext cx="86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QA </a:t>
            </a: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자동화</a:t>
            </a:r>
            <a:endParaRPr sz="1800" b="1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6"/>
          <p:cNvSpPr txBox="1"/>
          <p:nvPr/>
        </p:nvSpPr>
        <p:spPr>
          <a:xfrm>
            <a:off x="1164400" y="313350"/>
            <a:ext cx="46644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sz="2400" dirty="0">
                <a:solidFill>
                  <a:srgbClr val="3F3F3F"/>
                </a:solidFill>
              </a:rPr>
              <a:t>프로젝트 </a:t>
            </a:r>
            <a:r>
              <a:rPr lang="ko-KR" altLang="en-US" sz="2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과정 </a:t>
            </a:r>
            <a:r>
              <a:rPr lang="ko-KR" sz="2400" dirty="0">
                <a:solidFill>
                  <a:srgbClr val="3F3F3F"/>
                </a:solidFill>
              </a:rPr>
              <a:t>- </a:t>
            </a:r>
            <a:r>
              <a:rPr lang="en-US" altLang="ko-KR" sz="24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QA </a:t>
            </a:r>
            <a:r>
              <a:rPr lang="ko-KR" altLang="en-US" sz="24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자동화</a:t>
            </a:r>
          </a:p>
        </p:txBody>
      </p:sp>
      <p:pic>
        <p:nvPicPr>
          <p:cNvPr id="219" name="Google Shape;2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25" y="197875"/>
            <a:ext cx="1149565" cy="70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132998-7B47-1E97-1934-4CD26822B25A}"/>
              </a:ext>
            </a:extLst>
          </p:cNvPr>
          <p:cNvSpPr txBox="1"/>
          <p:nvPr/>
        </p:nvSpPr>
        <p:spPr>
          <a:xfrm>
            <a:off x="1368590" y="2142836"/>
            <a:ext cx="7156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값을 지정하고 이를 학습시켜서 확인함</a:t>
            </a:r>
            <a:r>
              <a:rPr lang="en-US" altLang="ko-KR" dirty="0"/>
              <a:t>(</a:t>
            </a:r>
            <a:r>
              <a:rPr lang="ko-KR" altLang="en-US" dirty="0"/>
              <a:t>수정이 될 수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57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6" scaled="0"/>
        </a:gra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54d02309a1_1_8"/>
          <p:cNvSpPr/>
          <p:nvPr/>
        </p:nvSpPr>
        <p:spPr>
          <a:xfrm>
            <a:off x="219014" y="200058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254d02309a1_1_8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dirty="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dirty="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254d02309a1_1_8"/>
          <p:cNvSpPr txBox="1"/>
          <p:nvPr/>
        </p:nvSpPr>
        <p:spPr>
          <a:xfrm>
            <a:off x="1164398" y="313350"/>
            <a:ext cx="707443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2400" dirty="0">
                <a:solidFill>
                  <a:srgbClr val="3F3F3F"/>
                </a:solidFill>
              </a:rPr>
              <a:t>프로젝트 과정 </a:t>
            </a:r>
            <a:r>
              <a:rPr lang="en-US" altLang="ko-KR" sz="2400" dirty="0">
                <a:solidFill>
                  <a:srgbClr val="3F3F3F"/>
                </a:solidFill>
              </a:rPr>
              <a:t>– </a:t>
            </a:r>
            <a:r>
              <a:rPr lang="ko-KR" altLang="en-US" sz="2400" dirty="0">
                <a:solidFill>
                  <a:srgbClr val="3F3F3F"/>
                </a:solidFill>
              </a:rPr>
              <a:t>각 프로젝트 검증 </a:t>
            </a:r>
            <a:endParaRPr sz="24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7" name="Google Shape;397;g254d02309a1_1_8"/>
          <p:cNvCxnSpPr/>
          <p:nvPr/>
        </p:nvCxnSpPr>
        <p:spPr>
          <a:xfrm>
            <a:off x="5642243" y="790307"/>
            <a:ext cx="6008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8" name="Google Shape;398;g254d02309a1_1_8"/>
          <p:cNvCxnSpPr/>
          <p:nvPr/>
        </p:nvCxnSpPr>
        <p:spPr>
          <a:xfrm>
            <a:off x="5642243" y="790307"/>
            <a:ext cx="6008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9" name="Google Shape;399;g254d02309a1_1_8"/>
          <p:cNvSpPr txBox="1"/>
          <p:nvPr/>
        </p:nvSpPr>
        <p:spPr>
          <a:xfrm>
            <a:off x="1259543" y="1054598"/>
            <a:ext cx="10390800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C,C++</a:t>
            </a:r>
            <a:r>
              <a:rPr lang="ko-KR" altLang="en-US"/>
              <a:t>프로젝트 </a:t>
            </a:r>
            <a:r>
              <a:rPr lang="ko-KR" altLang="en-US" dirty="0"/>
              <a:t>검증 리스트</a:t>
            </a:r>
            <a:endParaRPr dirty="0"/>
          </a:p>
        </p:txBody>
      </p:sp>
      <p:sp>
        <p:nvSpPr>
          <p:cNvPr id="400" name="Google Shape;400;g254d02309a1_1_8"/>
          <p:cNvSpPr txBox="1"/>
          <p:nvPr/>
        </p:nvSpPr>
        <p:spPr>
          <a:xfrm>
            <a:off x="659396" y="1052736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C577F552-F7D6-4294-A457-0C9FDF6EE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56" y="187642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8EC2C8-DA5A-C966-F191-D804BDBCD721}"/>
              </a:ext>
            </a:extLst>
          </p:cNvPr>
          <p:cNvSpPr txBox="1"/>
          <p:nvPr/>
        </p:nvSpPr>
        <p:spPr>
          <a:xfrm>
            <a:off x="1371318" y="1976582"/>
            <a:ext cx="8945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port</a:t>
            </a:r>
            <a:r>
              <a:rPr lang="ko-KR" altLang="en-US" dirty="0"/>
              <a:t>번호를 이용한 </a:t>
            </a:r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보안 강화방법</a:t>
            </a:r>
            <a:r>
              <a:rPr lang="en-US" altLang="ko-KR" dirty="0"/>
              <a:t>(2023.7~2023.10)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>
                <a:hlinkClick r:id="rId3"/>
              </a:rPr>
              <a:t>https://github.com/JSHTIRED/iot_security_only_port_connect.git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재실관리 시스템을 응용한 침수경보 시스템</a:t>
            </a:r>
            <a:r>
              <a:rPr lang="en-US" altLang="ko-KR" dirty="0"/>
              <a:t>(2023.8~2023.9)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>
                <a:hlinkClick r:id="rId4"/>
              </a:rPr>
              <a:t>https://github.com/dnfm257/2023ESWContest_free_1113.git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57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6" scaled="0"/>
        </a:gra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54d02309a1_1_8"/>
          <p:cNvSpPr/>
          <p:nvPr/>
        </p:nvSpPr>
        <p:spPr>
          <a:xfrm>
            <a:off x="219014" y="200058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254d02309a1_1_8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dirty="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dirty="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254d02309a1_1_8"/>
          <p:cNvSpPr txBox="1"/>
          <p:nvPr/>
        </p:nvSpPr>
        <p:spPr>
          <a:xfrm>
            <a:off x="1164398" y="313350"/>
            <a:ext cx="707443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2400" dirty="0">
                <a:solidFill>
                  <a:srgbClr val="3F3F3F"/>
                </a:solidFill>
              </a:rPr>
              <a:t>프로젝트 과정 </a:t>
            </a:r>
            <a:r>
              <a:rPr lang="en-US" altLang="ko-KR" sz="2400" dirty="0">
                <a:solidFill>
                  <a:srgbClr val="3F3F3F"/>
                </a:solidFill>
              </a:rPr>
              <a:t>– </a:t>
            </a:r>
            <a:r>
              <a:rPr lang="ko-KR" altLang="en-US" sz="2400" dirty="0">
                <a:solidFill>
                  <a:srgbClr val="3F3F3F"/>
                </a:solidFill>
              </a:rPr>
              <a:t>각 프로젝트 검증 </a:t>
            </a:r>
            <a:endParaRPr sz="24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7" name="Google Shape;397;g254d02309a1_1_8"/>
          <p:cNvCxnSpPr/>
          <p:nvPr/>
        </p:nvCxnSpPr>
        <p:spPr>
          <a:xfrm>
            <a:off x="5642243" y="790307"/>
            <a:ext cx="6008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8" name="Google Shape;398;g254d02309a1_1_8"/>
          <p:cNvCxnSpPr/>
          <p:nvPr/>
        </p:nvCxnSpPr>
        <p:spPr>
          <a:xfrm>
            <a:off x="5642243" y="790307"/>
            <a:ext cx="6008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9" name="Google Shape;399;g254d02309a1_1_8"/>
          <p:cNvSpPr txBox="1"/>
          <p:nvPr/>
        </p:nvSpPr>
        <p:spPr>
          <a:xfrm>
            <a:off x="1259543" y="1054598"/>
            <a:ext cx="10390800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Python</a:t>
            </a:r>
            <a:r>
              <a:rPr lang="ko-KR" altLang="en-US" dirty="0"/>
              <a:t> 프로젝트 검증 리스트</a:t>
            </a:r>
            <a:endParaRPr dirty="0"/>
          </a:p>
        </p:txBody>
      </p:sp>
      <p:sp>
        <p:nvSpPr>
          <p:cNvPr id="400" name="Google Shape;400;g254d02309a1_1_8"/>
          <p:cNvSpPr txBox="1"/>
          <p:nvPr/>
        </p:nvSpPr>
        <p:spPr>
          <a:xfrm>
            <a:off x="659396" y="1052736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C577F552-F7D6-4294-A457-0C9FDF6EE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56" y="187642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8EC2C8-DA5A-C966-F191-D804BDBCD721}"/>
              </a:ext>
            </a:extLst>
          </p:cNvPr>
          <p:cNvSpPr txBox="1"/>
          <p:nvPr/>
        </p:nvSpPr>
        <p:spPr>
          <a:xfrm>
            <a:off x="1371318" y="1976582"/>
            <a:ext cx="89457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공원에서 칼을 든 위험인물 감지 시스템</a:t>
            </a:r>
            <a:r>
              <a:rPr lang="en-US" altLang="ko-KR" dirty="0"/>
              <a:t>(2023.10~2023.11)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>
                <a:hlinkClick r:id="rId3"/>
              </a:rPr>
              <a:t>https://github.com/JSHTIRED/result-aaaa.git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독서실 관리 시스템</a:t>
            </a:r>
            <a:r>
              <a:rPr lang="en-US" altLang="ko-KR" dirty="0"/>
              <a:t>(2023.10~2023.11)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>
                <a:hlinkClick r:id="rId4"/>
              </a:rPr>
              <a:t>https://github.com/JSHTIRED/control_study_room.git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주차장 위치 전송시스템</a:t>
            </a:r>
            <a:r>
              <a:rPr lang="en-US" altLang="ko-KR" dirty="0"/>
              <a:t>(2023.10~2023.11)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>
                <a:hlinkClick r:id="rId5"/>
              </a:rPr>
              <a:t>https://github.com/dnfm257/intel_textRecog.git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324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57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6" scaled="0"/>
        </a:gra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54d02309a1_1_8"/>
          <p:cNvSpPr/>
          <p:nvPr/>
        </p:nvSpPr>
        <p:spPr>
          <a:xfrm>
            <a:off x="219014" y="200058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254d02309a1_1_8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dirty="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dirty="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254d02309a1_1_8"/>
          <p:cNvSpPr txBox="1"/>
          <p:nvPr/>
        </p:nvSpPr>
        <p:spPr>
          <a:xfrm>
            <a:off x="1164398" y="313350"/>
            <a:ext cx="707443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2400" dirty="0">
                <a:solidFill>
                  <a:srgbClr val="3F3F3F"/>
                </a:solidFill>
              </a:rPr>
              <a:t>프로젝트 과정 </a:t>
            </a:r>
            <a:r>
              <a:rPr lang="en-US" altLang="ko-KR" sz="2400" dirty="0">
                <a:solidFill>
                  <a:srgbClr val="3F3F3F"/>
                </a:solidFill>
              </a:rPr>
              <a:t>– </a:t>
            </a:r>
            <a:r>
              <a:rPr lang="ko-KR" altLang="en-US" sz="2400" dirty="0">
                <a:solidFill>
                  <a:srgbClr val="3F3F3F"/>
                </a:solidFill>
              </a:rPr>
              <a:t>각 프로젝트 검증 </a:t>
            </a:r>
            <a:endParaRPr sz="24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7" name="Google Shape;397;g254d02309a1_1_8"/>
          <p:cNvCxnSpPr/>
          <p:nvPr/>
        </p:nvCxnSpPr>
        <p:spPr>
          <a:xfrm>
            <a:off x="5642243" y="790307"/>
            <a:ext cx="6008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8" name="Google Shape;398;g254d02309a1_1_8"/>
          <p:cNvCxnSpPr/>
          <p:nvPr/>
        </p:nvCxnSpPr>
        <p:spPr>
          <a:xfrm>
            <a:off x="5642243" y="790307"/>
            <a:ext cx="6008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9" name="Google Shape;399;g254d02309a1_1_8"/>
          <p:cNvSpPr txBox="1"/>
          <p:nvPr/>
        </p:nvSpPr>
        <p:spPr>
          <a:xfrm>
            <a:off x="1259543" y="1054598"/>
            <a:ext cx="10390800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Assembly</a:t>
            </a:r>
            <a:r>
              <a:rPr lang="ko-KR" altLang="en-US" dirty="0"/>
              <a:t> 프로젝트 검증 리스트</a:t>
            </a:r>
            <a:endParaRPr dirty="0"/>
          </a:p>
        </p:txBody>
      </p:sp>
      <p:sp>
        <p:nvSpPr>
          <p:cNvPr id="400" name="Google Shape;400;g254d02309a1_1_8"/>
          <p:cNvSpPr txBox="1"/>
          <p:nvPr/>
        </p:nvSpPr>
        <p:spPr>
          <a:xfrm>
            <a:off x="659396" y="1052736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C577F552-F7D6-4294-A457-0C9FDF6EE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56" y="187642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8EC2C8-DA5A-C966-F191-D804BDBCD721}"/>
              </a:ext>
            </a:extLst>
          </p:cNvPr>
          <p:cNvSpPr txBox="1"/>
          <p:nvPr/>
        </p:nvSpPr>
        <p:spPr>
          <a:xfrm>
            <a:off x="1371318" y="1976582"/>
            <a:ext cx="89457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ai</a:t>
            </a:r>
            <a:r>
              <a:rPr lang="ko-KR" altLang="en-US" dirty="0"/>
              <a:t>를 이용한 교통통제</a:t>
            </a:r>
            <a:r>
              <a:rPr lang="en-US" altLang="ko-KR" dirty="0"/>
              <a:t>(2023.11)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>
                <a:hlinkClick r:id="rId3"/>
              </a:rPr>
              <a:t>https://github.com/dnfm257/cctv_ctrl.git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3593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57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/>
          <p:nvPr/>
        </p:nvSpPr>
        <p:spPr>
          <a:xfrm>
            <a:off x="227389" y="224696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29"/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6" name="Google Shape;296;p29"/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1" name="Google Shape;301;p29"/>
          <p:cNvSpPr txBox="1"/>
          <p:nvPr/>
        </p:nvSpPr>
        <p:spPr>
          <a:xfrm>
            <a:off x="659396" y="1160748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302" name="Google Shape;302;p29"/>
          <p:cNvSpPr txBox="1"/>
          <p:nvPr/>
        </p:nvSpPr>
        <p:spPr>
          <a:xfrm>
            <a:off x="1200772" y="1250152"/>
            <a:ext cx="86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문제점과 보완</a:t>
            </a:r>
            <a:endParaRPr sz="1800" b="1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9"/>
          <p:cNvSpPr txBox="1"/>
          <p:nvPr/>
        </p:nvSpPr>
        <p:spPr>
          <a:xfrm>
            <a:off x="1164400" y="313350"/>
            <a:ext cx="4664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3F3F3F"/>
                </a:solidFill>
              </a:rPr>
              <a:t>프로젝트 </a:t>
            </a:r>
            <a:r>
              <a:rPr lang="ko-KR" altLang="en-US" sz="2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과정 </a:t>
            </a:r>
            <a:r>
              <a:rPr lang="ko-KR" sz="2400" dirty="0">
                <a:solidFill>
                  <a:srgbClr val="3F3F3F"/>
                </a:solidFill>
              </a:rPr>
              <a:t>-</a:t>
            </a:r>
            <a:r>
              <a:rPr lang="en-US" altLang="ko-KR" sz="2400" dirty="0">
                <a:solidFill>
                  <a:srgbClr val="3F3F3F"/>
                </a:solidFill>
              </a:rPr>
              <a:t> </a:t>
            </a:r>
            <a:r>
              <a:rPr lang="ko-KR" altLang="en-US" sz="2400" dirty="0">
                <a:solidFill>
                  <a:srgbClr val="3F3F3F"/>
                </a:solidFill>
              </a:rPr>
              <a:t>문제점</a:t>
            </a:r>
            <a:endParaRPr sz="24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25" y="197875"/>
            <a:ext cx="1149565" cy="7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57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/>
          <p:nvPr/>
        </p:nvSpPr>
        <p:spPr>
          <a:xfrm>
            <a:off x="227348" y="224644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9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9"/>
          <p:cNvSpPr txBox="1"/>
          <p:nvPr/>
        </p:nvSpPr>
        <p:spPr>
          <a:xfrm>
            <a:off x="1164402" y="313350"/>
            <a:ext cx="3549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ko-KR" altLang="en-US" sz="2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과정 </a:t>
            </a:r>
            <a:r>
              <a:rPr lang="ko-KR" sz="2400" dirty="0">
                <a:solidFill>
                  <a:srgbClr val="3F3F3F"/>
                </a:solidFill>
              </a:rPr>
              <a:t>- </a:t>
            </a:r>
            <a:r>
              <a:rPr lang="ko-KR" altLang="en-US" sz="2400" dirty="0">
                <a:solidFill>
                  <a:srgbClr val="3F3F3F"/>
                </a:solidFill>
              </a:rPr>
              <a:t>자동화</a:t>
            </a:r>
            <a:endParaRPr dirty="0"/>
          </a:p>
        </p:txBody>
      </p:sp>
      <p:cxnSp>
        <p:nvCxnSpPr>
          <p:cNvPr id="312" name="Google Shape;312;p39"/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3" name="Google Shape;313;p39"/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5" name="Google Shape;315;p39"/>
          <p:cNvSpPr txBox="1"/>
          <p:nvPr/>
        </p:nvSpPr>
        <p:spPr>
          <a:xfrm>
            <a:off x="659396" y="1160748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316" name="Google Shape;316;p39"/>
          <p:cNvSpPr txBox="1"/>
          <p:nvPr/>
        </p:nvSpPr>
        <p:spPr>
          <a:xfrm>
            <a:off x="1200772" y="1250152"/>
            <a:ext cx="86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QA</a:t>
            </a: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자동화</a:t>
            </a:r>
            <a:r>
              <a:rPr 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개요</a:t>
            </a:r>
            <a:endParaRPr sz="1800" b="1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492D1110-35A1-40B9-B940-156A7FCF3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56" y="187642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505111E-C868-9554-0C90-4D96235678A3}"/>
              </a:ext>
            </a:extLst>
          </p:cNvPr>
          <p:cNvSpPr/>
          <p:nvPr/>
        </p:nvSpPr>
        <p:spPr>
          <a:xfrm>
            <a:off x="757382" y="2142837"/>
            <a:ext cx="1459345" cy="7136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언어식별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0C7DB71-8552-D11F-8A1F-55BA7F58E465}"/>
              </a:ext>
            </a:extLst>
          </p:cNvPr>
          <p:cNvSpPr/>
          <p:nvPr/>
        </p:nvSpPr>
        <p:spPr>
          <a:xfrm>
            <a:off x="3348182" y="2142837"/>
            <a:ext cx="1459345" cy="7136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</a:t>
            </a:r>
            <a:endParaRPr lang="en-US" altLang="ko-KR" dirty="0"/>
          </a:p>
          <a:p>
            <a:pPr algn="ctr"/>
            <a:r>
              <a:rPr lang="ko-KR" altLang="en-US" dirty="0"/>
              <a:t>오류 확인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D0B80B3-4DD1-D84C-BEB9-49D478CC0271}"/>
              </a:ext>
            </a:extLst>
          </p:cNvPr>
          <p:cNvSpPr/>
          <p:nvPr/>
        </p:nvSpPr>
        <p:spPr>
          <a:xfrm>
            <a:off x="6096000" y="2139464"/>
            <a:ext cx="1459345" cy="7136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예상 값 추출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4C1FE15-96CA-C3D1-20BD-B8BC0E4FCADF}"/>
              </a:ext>
            </a:extLst>
          </p:cNvPr>
          <p:cNvSpPr/>
          <p:nvPr/>
        </p:nvSpPr>
        <p:spPr>
          <a:xfrm>
            <a:off x="8686800" y="2139464"/>
            <a:ext cx="1459345" cy="7136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에 있는 입력 값과 비교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57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6" scaled="0"/>
        </a:gra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54d02309a1_1_113"/>
          <p:cNvSpPr/>
          <p:nvPr/>
        </p:nvSpPr>
        <p:spPr>
          <a:xfrm>
            <a:off x="219014" y="200058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254d02309a1_1_113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254d02309a1_1_113"/>
          <p:cNvSpPr txBox="1"/>
          <p:nvPr/>
        </p:nvSpPr>
        <p:spPr>
          <a:xfrm>
            <a:off x="1164401" y="313350"/>
            <a:ext cx="2428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ko-KR" altLang="en-US" sz="2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endParaRPr sz="24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4" name="Google Shape;434;g254d02309a1_1_113"/>
          <p:cNvCxnSpPr/>
          <p:nvPr/>
        </p:nvCxnSpPr>
        <p:spPr>
          <a:xfrm>
            <a:off x="5642243" y="790307"/>
            <a:ext cx="6008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5" name="Google Shape;435;g254d02309a1_1_113"/>
          <p:cNvCxnSpPr/>
          <p:nvPr/>
        </p:nvCxnSpPr>
        <p:spPr>
          <a:xfrm>
            <a:off x="5642243" y="790307"/>
            <a:ext cx="6008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TextBox 3">
            <a:extLst>
              <a:ext uri="{FF2B5EF4-FFF2-40B4-BE49-F238E27FC236}">
                <a16:creationId xmlns:a16="http://schemas.microsoft.com/office/drawing/2014/main" id="{3B35D0F1-6CDA-4E99-A2F8-6699E538D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56" y="187642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Google Shape;411;g254d02309a1_4_6">
            <a:extLst>
              <a:ext uri="{FF2B5EF4-FFF2-40B4-BE49-F238E27FC236}">
                <a16:creationId xmlns:a16="http://schemas.microsoft.com/office/drawing/2014/main" id="{E87818D5-B518-41E3-890C-D671CC59C9DC}"/>
              </a:ext>
            </a:extLst>
          </p:cNvPr>
          <p:cNvSpPr txBox="1"/>
          <p:nvPr/>
        </p:nvSpPr>
        <p:spPr>
          <a:xfrm>
            <a:off x="1259543" y="1045396"/>
            <a:ext cx="10390800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QA check list</a:t>
            </a:r>
            <a:endParaRPr dirty="0"/>
          </a:p>
        </p:txBody>
      </p:sp>
      <p:sp>
        <p:nvSpPr>
          <p:cNvPr id="12" name="Google Shape;412;g254d02309a1_4_6">
            <a:extLst>
              <a:ext uri="{FF2B5EF4-FFF2-40B4-BE49-F238E27FC236}">
                <a16:creationId xmlns:a16="http://schemas.microsoft.com/office/drawing/2014/main" id="{433B6569-BB65-4E6E-9F62-E3DE0959E41C}"/>
              </a:ext>
            </a:extLst>
          </p:cNvPr>
          <p:cNvSpPr txBox="1"/>
          <p:nvPr/>
        </p:nvSpPr>
        <p:spPr>
          <a:xfrm>
            <a:off x="659396" y="1052736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57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6" scaled="0"/>
        </a:gra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54d02309a1_1_101"/>
          <p:cNvSpPr/>
          <p:nvPr/>
        </p:nvSpPr>
        <p:spPr>
          <a:xfrm>
            <a:off x="219014" y="200058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254d02309a1_1_101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254d02309a1_1_101"/>
          <p:cNvSpPr txBox="1"/>
          <p:nvPr/>
        </p:nvSpPr>
        <p:spPr>
          <a:xfrm>
            <a:off x="1164408" y="313350"/>
            <a:ext cx="4605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ko-KR" altLang="en-US" sz="2400" dirty="0">
                <a:solidFill>
                  <a:srgbClr val="3F3F3F"/>
                </a:solidFill>
              </a:rPr>
              <a:t>결과</a:t>
            </a:r>
            <a:endParaRPr sz="24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g254d02309a1_1_101"/>
          <p:cNvCxnSpPr/>
          <p:nvPr/>
        </p:nvCxnSpPr>
        <p:spPr>
          <a:xfrm>
            <a:off x="5642243" y="790307"/>
            <a:ext cx="6008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2" name="Google Shape;422;g254d02309a1_1_101"/>
          <p:cNvCxnSpPr/>
          <p:nvPr/>
        </p:nvCxnSpPr>
        <p:spPr>
          <a:xfrm>
            <a:off x="5642243" y="790307"/>
            <a:ext cx="6008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TextBox 3">
            <a:extLst>
              <a:ext uri="{FF2B5EF4-FFF2-40B4-BE49-F238E27FC236}">
                <a16:creationId xmlns:a16="http://schemas.microsoft.com/office/drawing/2014/main" id="{40774E35-4CEC-474C-AEA5-D5C6DFEEB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56" y="187642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Google Shape;411;g254d02309a1_4_6">
            <a:extLst>
              <a:ext uri="{FF2B5EF4-FFF2-40B4-BE49-F238E27FC236}">
                <a16:creationId xmlns:a16="http://schemas.microsoft.com/office/drawing/2014/main" id="{DEABAAC1-491F-4FE4-999A-56DD1FDE1DF7}"/>
              </a:ext>
            </a:extLst>
          </p:cNvPr>
          <p:cNvSpPr txBox="1"/>
          <p:nvPr/>
        </p:nvSpPr>
        <p:spPr>
          <a:xfrm>
            <a:off x="1259543" y="1045396"/>
            <a:ext cx="103908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동영상</a:t>
            </a: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시연영상 프로젝트</a:t>
            </a: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1,</a:t>
            </a: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프로젝트 </a:t>
            </a: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2)</a:t>
            </a:r>
            <a:endParaRPr dirty="0"/>
          </a:p>
        </p:txBody>
      </p:sp>
      <p:sp>
        <p:nvSpPr>
          <p:cNvPr id="13" name="Google Shape;412;g254d02309a1_4_6">
            <a:extLst>
              <a:ext uri="{FF2B5EF4-FFF2-40B4-BE49-F238E27FC236}">
                <a16:creationId xmlns:a16="http://schemas.microsoft.com/office/drawing/2014/main" id="{6F601F78-AE96-4A0E-8333-0657B22635AC}"/>
              </a:ext>
            </a:extLst>
          </p:cNvPr>
          <p:cNvSpPr txBox="1"/>
          <p:nvPr/>
        </p:nvSpPr>
        <p:spPr>
          <a:xfrm>
            <a:off x="659396" y="1052736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57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6" scaled="0"/>
        </a:gra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54d02309a1_1_101"/>
          <p:cNvSpPr/>
          <p:nvPr/>
        </p:nvSpPr>
        <p:spPr>
          <a:xfrm>
            <a:off x="219014" y="200058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254d02309a1_1_101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254d02309a1_1_101"/>
          <p:cNvSpPr txBox="1"/>
          <p:nvPr/>
        </p:nvSpPr>
        <p:spPr>
          <a:xfrm>
            <a:off x="1164408" y="313350"/>
            <a:ext cx="4605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ko-KR" altLang="en-US" sz="2400" dirty="0">
                <a:solidFill>
                  <a:srgbClr val="3F3F3F"/>
                </a:solidFill>
              </a:rPr>
              <a:t>결과</a:t>
            </a:r>
            <a:endParaRPr sz="24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g254d02309a1_1_101"/>
          <p:cNvCxnSpPr/>
          <p:nvPr/>
        </p:nvCxnSpPr>
        <p:spPr>
          <a:xfrm>
            <a:off x="5642243" y="790307"/>
            <a:ext cx="6008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2" name="Google Shape;422;g254d02309a1_1_101"/>
          <p:cNvCxnSpPr/>
          <p:nvPr/>
        </p:nvCxnSpPr>
        <p:spPr>
          <a:xfrm>
            <a:off x="5642243" y="790307"/>
            <a:ext cx="6008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TextBox 3">
            <a:extLst>
              <a:ext uri="{FF2B5EF4-FFF2-40B4-BE49-F238E27FC236}">
                <a16:creationId xmlns:a16="http://schemas.microsoft.com/office/drawing/2014/main" id="{40774E35-4CEC-474C-AEA5-D5C6DFEEB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56" y="187642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Google Shape;411;g254d02309a1_4_6">
            <a:extLst>
              <a:ext uri="{FF2B5EF4-FFF2-40B4-BE49-F238E27FC236}">
                <a16:creationId xmlns:a16="http://schemas.microsoft.com/office/drawing/2014/main" id="{DEABAAC1-491F-4FE4-999A-56DD1FDE1DF7}"/>
              </a:ext>
            </a:extLst>
          </p:cNvPr>
          <p:cNvSpPr txBox="1"/>
          <p:nvPr/>
        </p:nvSpPr>
        <p:spPr>
          <a:xfrm>
            <a:off x="1259543" y="1045396"/>
            <a:ext cx="103908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동영상</a:t>
            </a: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시연영상 프로젝트</a:t>
            </a: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3,</a:t>
            </a: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프로젝트 </a:t>
            </a: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4)</a:t>
            </a:r>
            <a:endParaRPr dirty="0"/>
          </a:p>
        </p:txBody>
      </p:sp>
      <p:sp>
        <p:nvSpPr>
          <p:cNvPr id="13" name="Google Shape;412;g254d02309a1_4_6">
            <a:extLst>
              <a:ext uri="{FF2B5EF4-FFF2-40B4-BE49-F238E27FC236}">
                <a16:creationId xmlns:a16="http://schemas.microsoft.com/office/drawing/2014/main" id="{6F601F78-AE96-4A0E-8333-0657B22635AC}"/>
              </a:ext>
            </a:extLst>
          </p:cNvPr>
          <p:cNvSpPr txBox="1"/>
          <p:nvPr/>
        </p:nvSpPr>
        <p:spPr>
          <a:xfrm>
            <a:off x="659396" y="1052736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1871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57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6" scaled="0"/>
        </a:gra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54d02309a1_1_101"/>
          <p:cNvSpPr/>
          <p:nvPr/>
        </p:nvSpPr>
        <p:spPr>
          <a:xfrm>
            <a:off x="219014" y="200058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254d02309a1_1_101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254d02309a1_1_101"/>
          <p:cNvSpPr txBox="1"/>
          <p:nvPr/>
        </p:nvSpPr>
        <p:spPr>
          <a:xfrm>
            <a:off x="1164408" y="313350"/>
            <a:ext cx="4605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ko-KR" altLang="en-US" sz="2400" dirty="0">
                <a:solidFill>
                  <a:srgbClr val="3F3F3F"/>
                </a:solidFill>
              </a:rPr>
              <a:t>결과</a:t>
            </a:r>
            <a:endParaRPr sz="24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g254d02309a1_1_101"/>
          <p:cNvCxnSpPr/>
          <p:nvPr/>
        </p:nvCxnSpPr>
        <p:spPr>
          <a:xfrm>
            <a:off x="5642243" y="790307"/>
            <a:ext cx="6008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2" name="Google Shape;422;g254d02309a1_1_101"/>
          <p:cNvCxnSpPr/>
          <p:nvPr/>
        </p:nvCxnSpPr>
        <p:spPr>
          <a:xfrm>
            <a:off x="5642243" y="790307"/>
            <a:ext cx="6008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TextBox 3">
            <a:extLst>
              <a:ext uri="{FF2B5EF4-FFF2-40B4-BE49-F238E27FC236}">
                <a16:creationId xmlns:a16="http://schemas.microsoft.com/office/drawing/2014/main" id="{40774E35-4CEC-474C-AEA5-D5C6DFEEB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56" y="187642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Google Shape;411;g254d02309a1_4_6">
            <a:extLst>
              <a:ext uri="{FF2B5EF4-FFF2-40B4-BE49-F238E27FC236}">
                <a16:creationId xmlns:a16="http://schemas.microsoft.com/office/drawing/2014/main" id="{DEABAAC1-491F-4FE4-999A-56DD1FDE1DF7}"/>
              </a:ext>
            </a:extLst>
          </p:cNvPr>
          <p:cNvSpPr txBox="1"/>
          <p:nvPr/>
        </p:nvSpPr>
        <p:spPr>
          <a:xfrm>
            <a:off x="1259543" y="1045396"/>
            <a:ext cx="103908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동영상</a:t>
            </a: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시연영상 프로젝트</a:t>
            </a: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5,</a:t>
            </a: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프로젝트 </a:t>
            </a: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6)</a:t>
            </a:r>
            <a:endParaRPr dirty="0"/>
          </a:p>
        </p:txBody>
      </p:sp>
      <p:sp>
        <p:nvSpPr>
          <p:cNvPr id="13" name="Google Shape;412;g254d02309a1_4_6">
            <a:extLst>
              <a:ext uri="{FF2B5EF4-FFF2-40B4-BE49-F238E27FC236}">
                <a16:creationId xmlns:a16="http://schemas.microsoft.com/office/drawing/2014/main" id="{6F601F78-AE96-4A0E-8333-0657B22635AC}"/>
              </a:ext>
            </a:extLst>
          </p:cNvPr>
          <p:cNvSpPr txBox="1"/>
          <p:nvPr/>
        </p:nvSpPr>
        <p:spPr>
          <a:xfrm>
            <a:off x="659396" y="1052736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945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추진 배경</a:t>
            </a: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이미지로 변경 예정</a:t>
            </a: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b="1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49;p3"/>
          <p:cNvCxnSpPr/>
          <p:nvPr/>
        </p:nvCxnSpPr>
        <p:spPr>
          <a:xfrm>
            <a:off x="3935760" y="790307"/>
            <a:ext cx="795223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" name="Google Shape;50;p3"/>
          <p:cNvSpPr txBox="1"/>
          <p:nvPr/>
        </p:nvSpPr>
        <p:spPr>
          <a:xfrm>
            <a:off x="1164392" y="313361"/>
            <a:ext cx="404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1272022" y="1916832"/>
            <a:ext cx="9922451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ko-KR" alt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현재 </a:t>
            </a:r>
            <a:r>
              <a:rPr lang="en-US" altLang="ko-KR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kakao,naver</a:t>
            </a:r>
            <a:r>
              <a:rPr lang="en-US" altLang="ko-KR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등의</a:t>
            </a:r>
            <a:r>
              <a:rPr lang="en-US" altLang="ko-KR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다양한 기업들의 </a:t>
            </a:r>
            <a:r>
              <a:rPr lang="en-US" altLang="ko-KR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	QA</a:t>
            </a:r>
            <a:r>
              <a:rPr lang="ko-KR" alt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자동화를 실행하고 있음 </a:t>
            </a:r>
            <a:endParaRPr lang="en-US" altLang="ko-KR" sz="2400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2400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ko-KR" alt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본 프로젝트는 </a:t>
            </a:r>
            <a:r>
              <a:rPr lang="en-US" altLang="ko-KR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ko-KR" alt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부터 </a:t>
            </a:r>
            <a:r>
              <a:rPr lang="en-US" altLang="ko-KR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Assembly</a:t>
            </a:r>
            <a:r>
              <a:rPr lang="ko-KR" alt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까지 다양한 언어에 대한 자동화를 목표로 함</a:t>
            </a:r>
            <a:endParaRPr lang="en-US" altLang="ko-KR" sz="2400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2400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ko-KR" alt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과거 개발한 프로그램들을 기반으로 </a:t>
            </a:r>
            <a:r>
              <a:rPr lang="en-US" altLang="ko-KR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QA</a:t>
            </a:r>
            <a:r>
              <a:rPr lang="ko-KR" alt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자동화 프로그램을 만들어 보는 것을 목표</a:t>
            </a:r>
            <a:endParaRPr lang="en-US" altLang="ko-KR" sz="2400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lang="en-US" altLang="ko-KR" sz="2400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ko-KR" alt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특히 우주 항공 분야에 대한 관심도가 높아지고 있어 해당 코드를 이해할 수 있는 사람에 대한 수요 상승</a:t>
            </a:r>
            <a:endParaRPr lang="en-US" altLang="ko-KR" sz="2400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25" y="200050"/>
            <a:ext cx="1168975" cy="7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57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6" scaled="0"/>
        </a:gra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54d02309a1_1_101"/>
          <p:cNvSpPr/>
          <p:nvPr/>
        </p:nvSpPr>
        <p:spPr>
          <a:xfrm>
            <a:off x="219014" y="200058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254d02309a1_1_101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254d02309a1_1_101"/>
          <p:cNvSpPr txBox="1"/>
          <p:nvPr/>
        </p:nvSpPr>
        <p:spPr>
          <a:xfrm>
            <a:off x="1164408" y="313350"/>
            <a:ext cx="4605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ko-KR" altLang="en-US" sz="2400" dirty="0">
                <a:solidFill>
                  <a:srgbClr val="3F3F3F"/>
                </a:solidFill>
              </a:rPr>
              <a:t>결과</a:t>
            </a:r>
            <a:endParaRPr sz="24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g254d02309a1_1_101"/>
          <p:cNvCxnSpPr/>
          <p:nvPr/>
        </p:nvCxnSpPr>
        <p:spPr>
          <a:xfrm>
            <a:off x="5642243" y="790307"/>
            <a:ext cx="6008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2" name="Google Shape;422;g254d02309a1_1_101"/>
          <p:cNvCxnSpPr/>
          <p:nvPr/>
        </p:nvCxnSpPr>
        <p:spPr>
          <a:xfrm>
            <a:off x="5642243" y="790307"/>
            <a:ext cx="6008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TextBox 3">
            <a:extLst>
              <a:ext uri="{FF2B5EF4-FFF2-40B4-BE49-F238E27FC236}">
                <a16:creationId xmlns:a16="http://schemas.microsoft.com/office/drawing/2014/main" id="{40774E35-4CEC-474C-AEA5-D5C6DFEEB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56" y="187642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Google Shape;411;g254d02309a1_4_6">
            <a:extLst>
              <a:ext uri="{FF2B5EF4-FFF2-40B4-BE49-F238E27FC236}">
                <a16:creationId xmlns:a16="http://schemas.microsoft.com/office/drawing/2014/main" id="{DEABAAC1-491F-4FE4-999A-56DD1FDE1DF7}"/>
              </a:ext>
            </a:extLst>
          </p:cNvPr>
          <p:cNvSpPr txBox="1"/>
          <p:nvPr/>
        </p:nvSpPr>
        <p:spPr>
          <a:xfrm>
            <a:off x="1259543" y="1045396"/>
            <a:ext cx="103908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동영상</a:t>
            </a: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시연영상 프로젝트</a:t>
            </a: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7, </a:t>
            </a: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본 프로젝트 결과</a:t>
            </a: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</p:txBody>
      </p:sp>
      <p:sp>
        <p:nvSpPr>
          <p:cNvPr id="13" name="Google Shape;412;g254d02309a1_4_6">
            <a:extLst>
              <a:ext uri="{FF2B5EF4-FFF2-40B4-BE49-F238E27FC236}">
                <a16:creationId xmlns:a16="http://schemas.microsoft.com/office/drawing/2014/main" id="{6F601F78-AE96-4A0E-8333-0657B22635AC}"/>
              </a:ext>
            </a:extLst>
          </p:cNvPr>
          <p:cNvSpPr txBox="1"/>
          <p:nvPr/>
        </p:nvSpPr>
        <p:spPr>
          <a:xfrm>
            <a:off x="659396" y="1052736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90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57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6" scaled="0"/>
        </a:gra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54d02309a1_1_113"/>
          <p:cNvSpPr/>
          <p:nvPr/>
        </p:nvSpPr>
        <p:spPr>
          <a:xfrm>
            <a:off x="219014" y="200058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254d02309a1_1_113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254d02309a1_1_113"/>
          <p:cNvSpPr txBox="1"/>
          <p:nvPr/>
        </p:nvSpPr>
        <p:spPr>
          <a:xfrm>
            <a:off x="1164401" y="313350"/>
            <a:ext cx="2428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rgbClr val="3F3F3F"/>
                </a:solidFill>
              </a:rPr>
              <a:t>결론</a:t>
            </a:r>
            <a:endParaRPr sz="24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4" name="Google Shape;434;g254d02309a1_1_113"/>
          <p:cNvCxnSpPr/>
          <p:nvPr/>
        </p:nvCxnSpPr>
        <p:spPr>
          <a:xfrm>
            <a:off x="5642243" y="790307"/>
            <a:ext cx="6008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5" name="Google Shape;435;g254d02309a1_1_113"/>
          <p:cNvCxnSpPr/>
          <p:nvPr/>
        </p:nvCxnSpPr>
        <p:spPr>
          <a:xfrm>
            <a:off x="5642243" y="790307"/>
            <a:ext cx="6008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TextBox 3">
            <a:extLst>
              <a:ext uri="{FF2B5EF4-FFF2-40B4-BE49-F238E27FC236}">
                <a16:creationId xmlns:a16="http://schemas.microsoft.com/office/drawing/2014/main" id="{3B35D0F1-6CDA-4E99-A2F8-6699E538D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56" y="187642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96C23-0CB3-4D06-9F1C-D7EC7B0866CE}"/>
              </a:ext>
            </a:extLst>
          </p:cNvPr>
          <p:cNvSpPr txBox="1"/>
          <p:nvPr/>
        </p:nvSpPr>
        <p:spPr>
          <a:xfrm>
            <a:off x="1097280" y="1536192"/>
            <a:ext cx="7991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12" name="Google Shape;411;g254d02309a1_4_6">
            <a:extLst>
              <a:ext uri="{FF2B5EF4-FFF2-40B4-BE49-F238E27FC236}">
                <a16:creationId xmlns:a16="http://schemas.microsoft.com/office/drawing/2014/main" id="{8EA732B1-CC77-438B-90FB-A553D878423A}"/>
              </a:ext>
            </a:extLst>
          </p:cNvPr>
          <p:cNvSpPr txBox="1"/>
          <p:nvPr/>
        </p:nvSpPr>
        <p:spPr>
          <a:xfrm>
            <a:off x="1259543" y="1045396"/>
            <a:ext cx="103908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3A3838"/>
                </a:solidFill>
                <a:latin typeface="Calibri"/>
                <a:cs typeface="Calibri"/>
                <a:sym typeface="Calibri"/>
              </a:rPr>
              <a:t>결론</a:t>
            </a:r>
            <a:endParaRPr dirty="0"/>
          </a:p>
        </p:txBody>
      </p:sp>
      <p:sp>
        <p:nvSpPr>
          <p:cNvPr id="13" name="Google Shape;412;g254d02309a1_4_6">
            <a:extLst>
              <a:ext uri="{FF2B5EF4-FFF2-40B4-BE49-F238E27FC236}">
                <a16:creationId xmlns:a16="http://schemas.microsoft.com/office/drawing/2014/main" id="{F58659AE-9DEA-4DEE-ACC2-F0346B85F004}"/>
              </a:ext>
            </a:extLst>
          </p:cNvPr>
          <p:cNvSpPr txBox="1"/>
          <p:nvPr/>
        </p:nvSpPr>
        <p:spPr>
          <a:xfrm>
            <a:off x="659396" y="1052736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dirty="0"/>
          </a:p>
        </p:txBody>
      </p:sp>
      <p:sp>
        <p:nvSpPr>
          <p:cNvPr id="14" name="Google Shape;411;g254d02309a1_4_6">
            <a:extLst>
              <a:ext uri="{FF2B5EF4-FFF2-40B4-BE49-F238E27FC236}">
                <a16:creationId xmlns:a16="http://schemas.microsoft.com/office/drawing/2014/main" id="{A9C195A8-127B-4786-B9BC-AB19D66CA7D1}"/>
              </a:ext>
            </a:extLst>
          </p:cNvPr>
          <p:cNvSpPr txBox="1"/>
          <p:nvPr/>
        </p:nvSpPr>
        <p:spPr>
          <a:xfrm>
            <a:off x="1259543" y="3959376"/>
            <a:ext cx="103908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3A3838"/>
                </a:solidFill>
                <a:latin typeface="Calibri"/>
                <a:cs typeface="Calibri"/>
                <a:sym typeface="Calibri"/>
              </a:rPr>
              <a:t>추가 계획</a:t>
            </a:r>
            <a:endParaRPr dirty="0"/>
          </a:p>
        </p:txBody>
      </p:sp>
      <p:sp>
        <p:nvSpPr>
          <p:cNvPr id="15" name="Google Shape;412;g254d02309a1_4_6">
            <a:extLst>
              <a:ext uri="{FF2B5EF4-FFF2-40B4-BE49-F238E27FC236}">
                <a16:creationId xmlns:a16="http://schemas.microsoft.com/office/drawing/2014/main" id="{266A0FD3-6D45-486C-A1A2-A39609621CF5}"/>
              </a:ext>
            </a:extLst>
          </p:cNvPr>
          <p:cNvSpPr txBox="1"/>
          <p:nvPr/>
        </p:nvSpPr>
        <p:spPr>
          <a:xfrm>
            <a:off x="659396" y="3966716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60204C-7317-4349-9FD9-EC6D1C7CBFF9}"/>
              </a:ext>
            </a:extLst>
          </p:cNvPr>
          <p:cNvSpPr txBox="1"/>
          <p:nvPr/>
        </p:nvSpPr>
        <p:spPr>
          <a:xfrm>
            <a:off x="1097280" y="4657918"/>
            <a:ext cx="1066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80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6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4d02309a1_3_0"/>
          <p:cNvSpPr/>
          <p:nvPr/>
        </p:nvSpPr>
        <p:spPr>
          <a:xfrm>
            <a:off x="219014" y="200058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254d02309a1_3_0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g254d02309a1_3_0"/>
          <p:cNvCxnSpPr/>
          <p:nvPr/>
        </p:nvCxnSpPr>
        <p:spPr>
          <a:xfrm>
            <a:off x="3935760" y="790307"/>
            <a:ext cx="7952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g254d02309a1_3_0"/>
          <p:cNvSpPr txBox="1"/>
          <p:nvPr/>
        </p:nvSpPr>
        <p:spPr>
          <a:xfrm>
            <a:off x="659396" y="1160748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65" name="Google Shape;65;g254d02309a1_3_0"/>
          <p:cNvSpPr txBox="1"/>
          <p:nvPr/>
        </p:nvSpPr>
        <p:spPr>
          <a:xfrm>
            <a:off x="1200772" y="1250152"/>
            <a:ext cx="86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구현 목표 및 내용</a:t>
            </a:r>
            <a:endParaRPr sz="1800" b="1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254d02309a1_3_0"/>
          <p:cNvSpPr txBox="1"/>
          <p:nvPr/>
        </p:nvSpPr>
        <p:spPr>
          <a:xfrm>
            <a:off x="1164392" y="313361"/>
            <a:ext cx="526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개요 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254d02309a1_3_0"/>
          <p:cNvSpPr/>
          <p:nvPr/>
        </p:nvSpPr>
        <p:spPr>
          <a:xfrm>
            <a:off x="1272024" y="1916832"/>
            <a:ext cx="98646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g254d02309a1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25" y="200050"/>
            <a:ext cx="1168975" cy="7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AE3A3B-DBF5-F2B6-7D41-CC7107D75467}"/>
              </a:ext>
            </a:extLst>
          </p:cNvPr>
          <p:cNvSpPr txBox="1"/>
          <p:nvPr/>
        </p:nvSpPr>
        <p:spPr>
          <a:xfrm>
            <a:off x="659396" y="1837853"/>
            <a:ext cx="109833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과거 프로젝트를 기반으로 </a:t>
            </a:r>
            <a:r>
              <a:rPr lang="en-US" altLang="ko-KR" sz="2800" dirty="0">
                <a:solidFill>
                  <a:srgbClr val="FF0000"/>
                </a:solidFill>
              </a:rPr>
              <a:t>ISTQB</a:t>
            </a:r>
            <a:r>
              <a:rPr lang="ko-KR" altLang="en-US" sz="2800" dirty="0">
                <a:solidFill>
                  <a:schemeClr val="tx1"/>
                </a:solidFill>
              </a:rPr>
              <a:t>를 참고하여 </a:t>
            </a:r>
            <a:r>
              <a:rPr lang="en-US" altLang="ko-KR" sz="2800" dirty="0"/>
              <a:t>QA </a:t>
            </a:r>
            <a:r>
              <a:rPr lang="ko-KR" altLang="en-US" sz="2800" dirty="0"/>
              <a:t>진행</a:t>
            </a:r>
            <a:endParaRPr lang="en-US" altLang="ko-KR" sz="2800" dirty="0"/>
          </a:p>
          <a:p>
            <a:pPr marL="742950" indent="-742950">
              <a:buAutoNum type="arabicPeriod"/>
            </a:pPr>
            <a:endParaRPr lang="en-US" altLang="ko-KR" sz="2800" dirty="0"/>
          </a:p>
          <a:p>
            <a:r>
              <a:rPr lang="en-US" altLang="ko-KR" sz="2800" dirty="0"/>
              <a:t>2. </a:t>
            </a:r>
            <a:r>
              <a:rPr lang="ko-KR" altLang="en-US" sz="2800" dirty="0"/>
              <a:t>다양한 언어의 </a:t>
            </a:r>
            <a:r>
              <a:rPr lang="en-US" altLang="ko-KR" sz="2800" dirty="0"/>
              <a:t>software</a:t>
            </a:r>
            <a:r>
              <a:rPr lang="ko-KR" altLang="en-US" sz="2800" dirty="0"/>
              <a:t>와 </a:t>
            </a:r>
            <a:r>
              <a:rPr lang="en-US" altLang="ko-KR" sz="2800" dirty="0"/>
              <a:t>hardware</a:t>
            </a:r>
            <a:r>
              <a:rPr lang="ko-KR" altLang="en-US" sz="2800" dirty="0"/>
              <a:t> 프로그램들을 </a:t>
            </a:r>
            <a:r>
              <a:rPr lang="en-US" altLang="ko-KR" sz="2800" dirty="0"/>
              <a:t>QA</a:t>
            </a:r>
            <a:r>
              <a:rPr lang="ko-KR" altLang="en-US" sz="2800" dirty="0"/>
              <a:t> 진행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각 언어에 대한 특징을 이해하고 분류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4. DB(My SQL)</a:t>
            </a:r>
            <a:r>
              <a:rPr lang="ko-KR" altLang="en-US" sz="2800" dirty="0"/>
              <a:t>를 이용하여 값을 비교하고 이를 통한 자동화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5. </a:t>
            </a:r>
            <a:r>
              <a:rPr lang="ko-KR" altLang="en-US" sz="2800" dirty="0"/>
              <a:t>영상처리를 통한 </a:t>
            </a:r>
            <a:r>
              <a:rPr lang="en-US" altLang="ko-KR" sz="2800" dirty="0"/>
              <a:t>QA</a:t>
            </a:r>
            <a:r>
              <a:rPr lang="ko-KR" altLang="en-US" sz="2800" dirty="0"/>
              <a:t>진행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6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4d02309a1_3_0"/>
          <p:cNvSpPr/>
          <p:nvPr/>
        </p:nvSpPr>
        <p:spPr>
          <a:xfrm>
            <a:off x="219014" y="200058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254d02309a1_3_0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g254d02309a1_3_0"/>
          <p:cNvCxnSpPr/>
          <p:nvPr/>
        </p:nvCxnSpPr>
        <p:spPr>
          <a:xfrm>
            <a:off x="3935760" y="790307"/>
            <a:ext cx="7952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" name="Google Shape;66;g254d02309a1_3_0"/>
          <p:cNvSpPr txBox="1"/>
          <p:nvPr/>
        </p:nvSpPr>
        <p:spPr>
          <a:xfrm>
            <a:off x="1164392" y="313361"/>
            <a:ext cx="526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개요 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254d02309a1_3_0"/>
          <p:cNvSpPr/>
          <p:nvPr/>
        </p:nvSpPr>
        <p:spPr>
          <a:xfrm>
            <a:off x="1272024" y="1916832"/>
            <a:ext cx="98646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g254d02309a1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25" y="200050"/>
            <a:ext cx="1168975" cy="7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CBB080F-9136-1FE3-2A7F-54949EF8E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48" y="1761471"/>
            <a:ext cx="6685337" cy="4458169"/>
          </a:xfrm>
          <a:prstGeom prst="rect">
            <a:avLst/>
          </a:prstGeom>
        </p:spPr>
      </p:pic>
      <p:sp>
        <p:nvSpPr>
          <p:cNvPr id="6" name="Google Shape;64;g254d02309a1_3_0">
            <a:extLst>
              <a:ext uri="{FF2B5EF4-FFF2-40B4-BE49-F238E27FC236}">
                <a16:creationId xmlns:a16="http://schemas.microsoft.com/office/drawing/2014/main" id="{2BC54289-6283-C9A2-A154-9261E6AD26D3}"/>
              </a:ext>
            </a:extLst>
          </p:cNvPr>
          <p:cNvSpPr txBox="1"/>
          <p:nvPr/>
        </p:nvSpPr>
        <p:spPr>
          <a:xfrm>
            <a:off x="622348" y="1195437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7" name="Google Shape;65;g254d02309a1_3_0">
            <a:extLst>
              <a:ext uri="{FF2B5EF4-FFF2-40B4-BE49-F238E27FC236}">
                <a16:creationId xmlns:a16="http://schemas.microsoft.com/office/drawing/2014/main" id="{FB9CB86A-D472-C295-0FDA-C4097086B582}"/>
              </a:ext>
            </a:extLst>
          </p:cNvPr>
          <p:cNvSpPr txBox="1"/>
          <p:nvPr/>
        </p:nvSpPr>
        <p:spPr>
          <a:xfrm>
            <a:off x="1163724" y="1284841"/>
            <a:ext cx="86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QA</a:t>
            </a: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방법 </a:t>
            </a: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Water Fall(</a:t>
            </a: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폭포수</a:t>
            </a: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)model</a:t>
            </a: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중 </a:t>
            </a: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V-model(V&amp;V) </a:t>
            </a: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사용</a:t>
            </a:r>
            <a:endParaRPr sz="1800" b="1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FF3E1-DD56-B7C2-7C20-645A4F3E4E4C}"/>
              </a:ext>
            </a:extLst>
          </p:cNvPr>
          <p:cNvSpPr txBox="1"/>
          <p:nvPr/>
        </p:nvSpPr>
        <p:spPr>
          <a:xfrm>
            <a:off x="7514376" y="2780665"/>
            <a:ext cx="42719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 프로젝트는 이미 개발된 프로그램을 대상으로만 진행하고 추가적인 수정은 없다는 전재를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만약 오류발생시 </a:t>
            </a:r>
            <a:r>
              <a:rPr lang="en-US" altLang="ko-KR" dirty="0"/>
              <a:t>check list</a:t>
            </a:r>
            <a:r>
              <a:rPr lang="ko-KR" altLang="en-US" dirty="0"/>
              <a:t>에 표기만을 진행함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Agile 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software developme</a:t>
            </a:r>
            <a:r>
              <a:rPr lang="en-US" altLang="ko-KR">
                <a:solidFill>
                  <a:srgbClr val="202122"/>
                </a:solidFill>
                <a:latin typeface="Arial" panose="020B0604020202020204" pitchFamily="34" charset="0"/>
              </a:rPr>
              <a:t>nt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보다는 </a:t>
            </a:r>
            <a:r>
              <a:rPr lang="en-US" altLang="ko-K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aterFall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모델 계열의 순차적인 검증이 유리하다고 판단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dirty="0"/>
              <a:t>그 중 계획과는 역순으로 검증을 진행하는 </a:t>
            </a:r>
            <a:r>
              <a:rPr lang="en-US" altLang="ko-KR" dirty="0"/>
              <a:t>V&amp;V</a:t>
            </a:r>
            <a:r>
              <a:rPr lang="ko-KR" altLang="en-US" dirty="0"/>
              <a:t>를 이용하여 </a:t>
            </a:r>
            <a:r>
              <a:rPr lang="en-US" altLang="ko-KR" dirty="0"/>
              <a:t>QA</a:t>
            </a:r>
            <a:r>
              <a:rPr lang="ko-KR" altLang="en-US" dirty="0"/>
              <a:t>를 진행할 예정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시간적 제약으로 인해 최소한의</a:t>
            </a:r>
            <a:r>
              <a:rPr lang="en-US" altLang="ko-KR" dirty="0"/>
              <a:t> QA</a:t>
            </a:r>
            <a:r>
              <a:rPr lang="ko-KR" altLang="en-US" dirty="0"/>
              <a:t>만 진행할 예정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CD398F-53C7-6D9B-916A-3966E319EDFD}"/>
              </a:ext>
            </a:extLst>
          </p:cNvPr>
          <p:cNvSpPr/>
          <p:nvPr/>
        </p:nvSpPr>
        <p:spPr>
          <a:xfrm>
            <a:off x="4833987" y="1761471"/>
            <a:ext cx="2473698" cy="3223900"/>
          </a:xfrm>
          <a:prstGeom prst="rect">
            <a:avLst/>
          </a:prstGeom>
          <a:noFill/>
          <a:ln w="63500" cap="sq" cmpd="dbl">
            <a:solidFill>
              <a:schemeClr val="accent2">
                <a:lumMod val="60000"/>
                <a:lumOff val="4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73698"/>
                      <a:gd name="connsiteY0" fmla="*/ 0 h 3362589"/>
                      <a:gd name="connsiteX1" fmla="*/ 2473698 w 2473698"/>
                      <a:gd name="connsiteY1" fmla="*/ 0 h 3362589"/>
                      <a:gd name="connsiteX2" fmla="*/ 2473698 w 2473698"/>
                      <a:gd name="connsiteY2" fmla="*/ 3362589 h 3362589"/>
                      <a:gd name="connsiteX3" fmla="*/ 0 w 2473698"/>
                      <a:gd name="connsiteY3" fmla="*/ 3362589 h 3362589"/>
                      <a:gd name="connsiteX4" fmla="*/ 0 w 2473698"/>
                      <a:gd name="connsiteY4" fmla="*/ 0 h 33625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73698" h="3362589" extrusionOk="0">
                        <a:moveTo>
                          <a:pt x="0" y="0"/>
                        </a:moveTo>
                        <a:cubicBezTo>
                          <a:pt x="1194461" y="118645"/>
                          <a:pt x="1822617" y="116012"/>
                          <a:pt x="2473698" y="0"/>
                        </a:cubicBezTo>
                        <a:cubicBezTo>
                          <a:pt x="2340816" y="1347225"/>
                          <a:pt x="2558649" y="2702766"/>
                          <a:pt x="2473698" y="3362589"/>
                        </a:cubicBezTo>
                        <a:cubicBezTo>
                          <a:pt x="2091727" y="3497189"/>
                          <a:pt x="1182994" y="3205393"/>
                          <a:pt x="0" y="3362589"/>
                        </a:cubicBezTo>
                        <a:cubicBezTo>
                          <a:pt x="-20187" y="2497381"/>
                          <a:pt x="-152480" y="129531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6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4d02309a1_3_0"/>
          <p:cNvSpPr/>
          <p:nvPr/>
        </p:nvSpPr>
        <p:spPr>
          <a:xfrm>
            <a:off x="219014" y="200058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254d02309a1_3_0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g254d02309a1_3_0"/>
          <p:cNvCxnSpPr/>
          <p:nvPr/>
        </p:nvCxnSpPr>
        <p:spPr>
          <a:xfrm>
            <a:off x="3935760" y="790307"/>
            <a:ext cx="7952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" name="Google Shape;66;g254d02309a1_3_0"/>
          <p:cNvSpPr txBox="1"/>
          <p:nvPr/>
        </p:nvSpPr>
        <p:spPr>
          <a:xfrm>
            <a:off x="1164392" y="313361"/>
            <a:ext cx="526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개요 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254d02309a1_3_0"/>
          <p:cNvSpPr/>
          <p:nvPr/>
        </p:nvSpPr>
        <p:spPr>
          <a:xfrm>
            <a:off x="1272024" y="1916832"/>
            <a:ext cx="98646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g254d02309a1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25" y="200050"/>
            <a:ext cx="1168975" cy="7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4;g254d02309a1_3_0">
            <a:extLst>
              <a:ext uri="{FF2B5EF4-FFF2-40B4-BE49-F238E27FC236}">
                <a16:creationId xmlns:a16="http://schemas.microsoft.com/office/drawing/2014/main" id="{2BC54289-6283-C9A2-A154-9261E6AD26D3}"/>
              </a:ext>
            </a:extLst>
          </p:cNvPr>
          <p:cNvSpPr txBox="1"/>
          <p:nvPr/>
        </p:nvSpPr>
        <p:spPr>
          <a:xfrm>
            <a:off x="622348" y="1195437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7" name="Google Shape;65;g254d02309a1_3_0">
            <a:extLst>
              <a:ext uri="{FF2B5EF4-FFF2-40B4-BE49-F238E27FC236}">
                <a16:creationId xmlns:a16="http://schemas.microsoft.com/office/drawing/2014/main" id="{FB9CB86A-D472-C295-0FDA-C4097086B582}"/>
              </a:ext>
            </a:extLst>
          </p:cNvPr>
          <p:cNvSpPr txBox="1"/>
          <p:nvPr/>
        </p:nvSpPr>
        <p:spPr>
          <a:xfrm>
            <a:off x="1163724" y="1284841"/>
            <a:ext cx="86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QA </a:t>
            </a: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시나리오와 </a:t>
            </a: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Test Case</a:t>
            </a: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의 차이</a:t>
            </a:r>
            <a:endParaRPr sz="1800" b="1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C6EA6-C7D8-DA21-D7C5-C0FAD66B0B71}"/>
              </a:ext>
            </a:extLst>
          </p:cNvPr>
          <p:cNvSpPr txBox="1"/>
          <p:nvPr/>
        </p:nvSpPr>
        <p:spPr>
          <a:xfrm>
            <a:off x="1272023" y="1916832"/>
            <a:ext cx="86048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QA </a:t>
            </a:r>
            <a:r>
              <a:rPr lang="ko-KR" altLang="en-US" dirty="0"/>
              <a:t>시나리오</a:t>
            </a:r>
            <a:r>
              <a:rPr lang="en-US" altLang="ko-KR" dirty="0"/>
              <a:t>: </a:t>
            </a:r>
            <a:r>
              <a:rPr lang="ko-KR" altLang="en-US" dirty="0"/>
              <a:t>제품을 사용할 때 발생하는 모든 과정을 의미함</a:t>
            </a:r>
            <a:endParaRPr lang="en-US" altLang="ko-KR" dirty="0"/>
          </a:p>
          <a:p>
            <a:r>
              <a:rPr lang="en-US" altLang="ko-KR" dirty="0"/>
              <a:t>           ex)</a:t>
            </a:r>
            <a:r>
              <a:rPr lang="ko-KR" altLang="en-US" dirty="0"/>
              <a:t> 세탁기 문을 열고 빨래를 집어넣어 </a:t>
            </a:r>
            <a:r>
              <a:rPr lang="ko-KR" altLang="en-US" dirty="0" err="1"/>
              <a:t>새탁기를</a:t>
            </a:r>
            <a:r>
              <a:rPr lang="ko-KR" altLang="en-US" dirty="0"/>
              <a:t> 돌리고 종료를 알려준다</a:t>
            </a:r>
            <a:r>
              <a:rPr lang="en-US" altLang="ko-KR" dirty="0"/>
              <a:t>.(</a:t>
            </a:r>
            <a:r>
              <a:rPr lang="ko-KR" altLang="en-US" dirty="0"/>
              <a:t>모든 세제등은 있다고 가정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Test case : </a:t>
            </a:r>
            <a:r>
              <a:rPr lang="ko-KR" altLang="en-US" dirty="0"/>
              <a:t>시나리오에서 발생할 수 있는 상황을 의미함</a:t>
            </a:r>
            <a:endParaRPr lang="en-US" altLang="ko-KR" dirty="0"/>
          </a:p>
          <a:p>
            <a:r>
              <a:rPr lang="en-US" altLang="ko-KR" dirty="0"/>
              <a:t>           ex)</a:t>
            </a:r>
          </a:p>
          <a:p>
            <a:r>
              <a:rPr lang="en-US" altLang="ko-KR" dirty="0"/>
              <a:t>	case1: </a:t>
            </a:r>
            <a:r>
              <a:rPr lang="ko-KR" altLang="en-US" dirty="0"/>
              <a:t>세탁기 문이 열리는가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	case2: </a:t>
            </a:r>
            <a:r>
              <a:rPr lang="ko-KR" altLang="en-US" dirty="0"/>
              <a:t>빨래를 집어 넣는데 이상이 없는가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	case3: </a:t>
            </a:r>
            <a:r>
              <a:rPr lang="ko-KR" altLang="en-US" dirty="0" err="1"/>
              <a:t>새탁기를</a:t>
            </a:r>
            <a:r>
              <a:rPr lang="ko-KR" altLang="en-US" dirty="0"/>
              <a:t> 동작하는데 이상이 없는가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	case4: </a:t>
            </a:r>
            <a:r>
              <a:rPr lang="ko-KR" altLang="en-US" dirty="0"/>
              <a:t>종료시의</a:t>
            </a:r>
            <a:r>
              <a:rPr lang="en-US" altLang="ko-KR" dirty="0"/>
              <a:t> </a:t>
            </a:r>
            <a:r>
              <a:rPr lang="ko-KR" altLang="en-US" dirty="0"/>
              <a:t>예약된 동작을 진행하는가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Checklist: testcase</a:t>
            </a:r>
            <a:r>
              <a:rPr lang="ko-KR" altLang="en-US" dirty="0"/>
              <a:t>에서 발생하는 상황을 확인하는 것 </a:t>
            </a:r>
          </a:p>
        </p:txBody>
      </p:sp>
    </p:spTree>
    <p:extLst>
      <p:ext uri="{BB962C8B-B14F-4D97-AF65-F5344CB8AC3E}">
        <p14:creationId xmlns:p14="http://schemas.microsoft.com/office/powerpoint/2010/main" val="185414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6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4d02309a1_3_0"/>
          <p:cNvSpPr/>
          <p:nvPr/>
        </p:nvSpPr>
        <p:spPr>
          <a:xfrm>
            <a:off x="219014" y="200058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254d02309a1_3_0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g254d02309a1_3_0"/>
          <p:cNvCxnSpPr/>
          <p:nvPr/>
        </p:nvCxnSpPr>
        <p:spPr>
          <a:xfrm>
            <a:off x="3935760" y="790307"/>
            <a:ext cx="7952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" name="Google Shape;66;g254d02309a1_3_0"/>
          <p:cNvSpPr txBox="1"/>
          <p:nvPr/>
        </p:nvSpPr>
        <p:spPr>
          <a:xfrm>
            <a:off x="1164392" y="313361"/>
            <a:ext cx="526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개요 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254d02309a1_3_0"/>
          <p:cNvSpPr/>
          <p:nvPr/>
        </p:nvSpPr>
        <p:spPr>
          <a:xfrm>
            <a:off x="1272024" y="1916832"/>
            <a:ext cx="98646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g254d02309a1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25" y="200050"/>
            <a:ext cx="1168975" cy="7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4;g254d02309a1_3_0">
            <a:extLst>
              <a:ext uri="{FF2B5EF4-FFF2-40B4-BE49-F238E27FC236}">
                <a16:creationId xmlns:a16="http://schemas.microsoft.com/office/drawing/2014/main" id="{2BC54289-6283-C9A2-A154-9261E6AD26D3}"/>
              </a:ext>
            </a:extLst>
          </p:cNvPr>
          <p:cNvSpPr txBox="1"/>
          <p:nvPr/>
        </p:nvSpPr>
        <p:spPr>
          <a:xfrm>
            <a:off x="622348" y="1195437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7" name="Google Shape;65;g254d02309a1_3_0">
            <a:extLst>
              <a:ext uri="{FF2B5EF4-FFF2-40B4-BE49-F238E27FC236}">
                <a16:creationId xmlns:a16="http://schemas.microsoft.com/office/drawing/2014/main" id="{FB9CB86A-D472-C295-0FDA-C4097086B582}"/>
              </a:ext>
            </a:extLst>
          </p:cNvPr>
          <p:cNvSpPr txBox="1"/>
          <p:nvPr/>
        </p:nvSpPr>
        <p:spPr>
          <a:xfrm>
            <a:off x="1163724" y="1284841"/>
            <a:ext cx="86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QA Check List</a:t>
            </a: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의 시나리오 제작 기준</a:t>
            </a:r>
            <a:endParaRPr sz="1800" b="1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AFE8BE0-6DE0-B964-D4C4-62E59455D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376" y="1798345"/>
            <a:ext cx="9977785" cy="474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4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6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4d02309a1_3_0"/>
          <p:cNvSpPr/>
          <p:nvPr/>
        </p:nvSpPr>
        <p:spPr>
          <a:xfrm>
            <a:off x="219014" y="200058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254d02309a1_3_0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g254d02309a1_3_0"/>
          <p:cNvCxnSpPr/>
          <p:nvPr/>
        </p:nvCxnSpPr>
        <p:spPr>
          <a:xfrm>
            <a:off x="3935760" y="790307"/>
            <a:ext cx="7952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" name="Google Shape;66;g254d02309a1_3_0"/>
          <p:cNvSpPr txBox="1"/>
          <p:nvPr/>
        </p:nvSpPr>
        <p:spPr>
          <a:xfrm>
            <a:off x="1164392" y="313361"/>
            <a:ext cx="526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개요 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254d02309a1_3_0"/>
          <p:cNvSpPr/>
          <p:nvPr/>
        </p:nvSpPr>
        <p:spPr>
          <a:xfrm>
            <a:off x="1272024" y="1916832"/>
            <a:ext cx="98646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g254d02309a1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25" y="200050"/>
            <a:ext cx="1168975" cy="7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4;g254d02309a1_3_0">
            <a:extLst>
              <a:ext uri="{FF2B5EF4-FFF2-40B4-BE49-F238E27FC236}">
                <a16:creationId xmlns:a16="http://schemas.microsoft.com/office/drawing/2014/main" id="{2BC54289-6283-C9A2-A154-9261E6AD26D3}"/>
              </a:ext>
            </a:extLst>
          </p:cNvPr>
          <p:cNvSpPr txBox="1"/>
          <p:nvPr/>
        </p:nvSpPr>
        <p:spPr>
          <a:xfrm>
            <a:off x="622348" y="1195437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7" name="Google Shape;65;g254d02309a1_3_0">
            <a:extLst>
              <a:ext uri="{FF2B5EF4-FFF2-40B4-BE49-F238E27FC236}">
                <a16:creationId xmlns:a16="http://schemas.microsoft.com/office/drawing/2014/main" id="{FB9CB86A-D472-C295-0FDA-C4097086B582}"/>
              </a:ext>
            </a:extLst>
          </p:cNvPr>
          <p:cNvSpPr txBox="1"/>
          <p:nvPr/>
        </p:nvSpPr>
        <p:spPr>
          <a:xfrm>
            <a:off x="1163724" y="1284841"/>
            <a:ext cx="86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QA Check List</a:t>
            </a: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의결과 예시 </a:t>
            </a: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</a:t>
            </a: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endParaRPr sz="1800" b="1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9A5769-A334-D7B6-52AF-D2EBDB74C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357" y="1810111"/>
            <a:ext cx="8711267" cy="470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14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5"/>
          <p:cNvCxnSpPr/>
          <p:nvPr/>
        </p:nvCxnSpPr>
        <p:spPr>
          <a:xfrm>
            <a:off x="3935760" y="790307"/>
            <a:ext cx="795223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5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89" name="Google Shape;89;p5"/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자동화 시스템 </a:t>
            </a:r>
            <a:r>
              <a:rPr 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구성도</a:t>
            </a: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임시</a:t>
            </a: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b="1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1164392" y="313361"/>
            <a:ext cx="52629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r>
              <a:rPr lang="ko-KR" altLang="en-US" sz="2400" dirty="0">
                <a:solidFill>
                  <a:srgbClr val="3F3F3F"/>
                </a:solidFill>
              </a:rPr>
              <a:t> 나중에 다시 수정</a:t>
            </a:r>
            <a:endParaRPr sz="24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25" y="200050"/>
            <a:ext cx="1168975" cy="713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5782240C-CEAD-2FFE-F730-5702997ACE00}"/>
              </a:ext>
            </a:extLst>
          </p:cNvPr>
          <p:cNvGrpSpPr/>
          <p:nvPr/>
        </p:nvGrpSpPr>
        <p:grpSpPr>
          <a:xfrm>
            <a:off x="1163452" y="1683968"/>
            <a:ext cx="2203741" cy="4706787"/>
            <a:chOff x="1163452" y="1683968"/>
            <a:chExt cx="2203741" cy="4706787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C9974ED-2CA3-71F4-5EDF-6A4C744FE62F}"/>
                </a:ext>
              </a:extLst>
            </p:cNvPr>
            <p:cNvSpPr/>
            <p:nvPr/>
          </p:nvSpPr>
          <p:spPr>
            <a:xfrm>
              <a:off x="1163453" y="1683968"/>
              <a:ext cx="1602462" cy="86913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프로젝트 </a:t>
              </a:r>
              <a:r>
                <a:rPr lang="en-US" altLang="ko-KR" dirty="0"/>
                <a:t>A(C)</a:t>
              </a:r>
              <a:endParaRPr lang="ko-KR" altLang="en-US" dirty="0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57C6303-934D-12E1-DD09-9FD120C8A26E}"/>
                </a:ext>
              </a:extLst>
            </p:cNvPr>
            <p:cNvSpPr/>
            <p:nvPr/>
          </p:nvSpPr>
          <p:spPr>
            <a:xfrm>
              <a:off x="1163453" y="3106202"/>
              <a:ext cx="1602462" cy="89093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프로젝트 </a:t>
              </a:r>
              <a:r>
                <a:rPr lang="en-US" altLang="ko-KR" dirty="0"/>
                <a:t>B(C++)</a:t>
              </a:r>
              <a:endParaRPr lang="ko-KR" altLang="en-US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BA95CF1-4E0E-96DF-E08D-6C0E8915A2ED}"/>
                </a:ext>
              </a:extLst>
            </p:cNvPr>
            <p:cNvSpPr/>
            <p:nvPr/>
          </p:nvSpPr>
          <p:spPr>
            <a:xfrm>
              <a:off x="1163453" y="4550233"/>
              <a:ext cx="1602461" cy="75199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프로젝트 </a:t>
              </a:r>
              <a:r>
                <a:rPr lang="en-US" altLang="ko-KR" dirty="0"/>
                <a:t>C(python)</a:t>
              </a:r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49B58B2-9403-5240-2223-4F680FB2C3CD}"/>
                </a:ext>
              </a:extLst>
            </p:cNvPr>
            <p:cNvSpPr/>
            <p:nvPr/>
          </p:nvSpPr>
          <p:spPr>
            <a:xfrm>
              <a:off x="1163452" y="5638762"/>
              <a:ext cx="1602461" cy="75199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프로젝트 </a:t>
              </a:r>
              <a:r>
                <a:rPr lang="en-US" altLang="ko-KR" dirty="0"/>
                <a:t>D(Assembly)</a:t>
              </a:r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1383FC7-D948-454A-AD4C-8D1EABBED972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2765915" y="2118535"/>
              <a:ext cx="601278" cy="3533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C72A1744-67B4-E74C-5927-DB2850D2C7BD}"/>
                </a:ext>
              </a:extLst>
            </p:cNvPr>
            <p:cNvCxnSpPr>
              <a:cxnSpLocks/>
            </p:cNvCxnSpPr>
            <p:nvPr/>
          </p:nvCxnSpPr>
          <p:spPr>
            <a:xfrm>
              <a:off x="2765913" y="3455191"/>
              <a:ext cx="5027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DDE3462D-6413-E7BF-689C-8EEFC9659CBF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2765914" y="4357282"/>
              <a:ext cx="601278" cy="5689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28D2D53-B08F-9117-230F-87C00C7D69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5913" y="5573967"/>
              <a:ext cx="601278" cy="4656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BDAD4A9-42DB-34DD-0583-FB262BDEDA75}"/>
              </a:ext>
            </a:extLst>
          </p:cNvPr>
          <p:cNvGrpSpPr/>
          <p:nvPr/>
        </p:nvGrpSpPr>
        <p:grpSpPr>
          <a:xfrm>
            <a:off x="8771724" y="1160748"/>
            <a:ext cx="2898193" cy="4906945"/>
            <a:chOff x="8771724" y="1160748"/>
            <a:chExt cx="2898193" cy="4906945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E5D85A2-1F69-8DA9-B349-06FC273E4FF1}"/>
                </a:ext>
              </a:extLst>
            </p:cNvPr>
            <p:cNvSpPr/>
            <p:nvPr/>
          </p:nvSpPr>
          <p:spPr>
            <a:xfrm>
              <a:off x="9904491" y="1160748"/>
              <a:ext cx="1765426" cy="91858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참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DC89E82-445D-4F55-E22A-62B5C24097E8}"/>
                </a:ext>
              </a:extLst>
            </p:cNvPr>
            <p:cNvSpPr/>
            <p:nvPr/>
          </p:nvSpPr>
          <p:spPr>
            <a:xfrm>
              <a:off x="10067456" y="3381787"/>
              <a:ext cx="1602461" cy="75199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거짓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38CAF9E-9518-E77F-634B-4B7CB7DA6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1724" y="1683968"/>
              <a:ext cx="1132767" cy="1313232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8FE128C-5089-D4F9-E866-8DF55A41FB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1724" y="3860800"/>
              <a:ext cx="1295732" cy="68943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D451787-54D9-9F0A-4FC7-74ED70D5BD0D}"/>
                </a:ext>
              </a:extLst>
            </p:cNvPr>
            <p:cNvSpPr/>
            <p:nvPr/>
          </p:nvSpPr>
          <p:spPr>
            <a:xfrm>
              <a:off x="10138923" y="5250313"/>
              <a:ext cx="1459526" cy="81738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알림</a:t>
              </a: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386ED9F-CD52-6293-692A-7F593C147760}"/>
                </a:ext>
              </a:extLst>
            </p:cNvPr>
            <p:cNvCxnSpPr>
              <a:cxnSpLocks/>
              <a:stCxn id="8" idx="2"/>
              <a:endCxn id="21" idx="0"/>
            </p:cNvCxnSpPr>
            <p:nvPr/>
          </p:nvCxnSpPr>
          <p:spPr>
            <a:xfrm flipH="1">
              <a:off x="10868686" y="4133780"/>
              <a:ext cx="1" cy="111653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8BA285A-D9CD-16F2-48C5-ABFD54A1CD81}"/>
              </a:ext>
            </a:extLst>
          </p:cNvPr>
          <p:cNvGrpSpPr/>
          <p:nvPr/>
        </p:nvGrpSpPr>
        <p:grpSpPr>
          <a:xfrm>
            <a:off x="3367193" y="1729932"/>
            <a:ext cx="5376541" cy="4198070"/>
            <a:chOff x="3367193" y="1729932"/>
            <a:chExt cx="5376541" cy="4198070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C92E85D-B8BF-9B47-FB93-95544AABF7B9}"/>
                </a:ext>
              </a:extLst>
            </p:cNvPr>
            <p:cNvGrpSpPr/>
            <p:nvPr/>
          </p:nvGrpSpPr>
          <p:grpSpPr>
            <a:xfrm>
              <a:off x="3367193" y="1998798"/>
              <a:ext cx="5376541" cy="3929204"/>
              <a:chOff x="3367193" y="1998798"/>
              <a:chExt cx="5376541" cy="3929204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E14E531-2BF1-9A1D-9713-65ACA6208B66}"/>
                  </a:ext>
                </a:extLst>
              </p:cNvPr>
              <p:cNvSpPr/>
              <p:nvPr/>
            </p:nvSpPr>
            <p:spPr>
              <a:xfrm>
                <a:off x="3571791" y="2528426"/>
                <a:ext cx="1602460" cy="2869949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언어 분류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프로그램</a:t>
                </a: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D7975D32-0794-2899-14FB-EC096D6122A4}"/>
                  </a:ext>
                </a:extLst>
              </p:cNvPr>
              <p:cNvSpPr/>
              <p:nvPr/>
            </p:nvSpPr>
            <p:spPr>
              <a:xfrm>
                <a:off x="5245648" y="2528426"/>
                <a:ext cx="1602460" cy="2869949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언어별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QA </a:t>
                </a:r>
                <a:r>
                  <a:rPr lang="ko-KR" altLang="en-US" dirty="0"/>
                  <a:t>진행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V-model </a:t>
                </a:r>
                <a:r>
                  <a:rPr lang="ko-KR" altLang="en-US" dirty="0"/>
                  <a:t>검증</a:t>
                </a:r>
                <a:endParaRPr lang="en-US" altLang="ko-KR" dirty="0"/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53E618BD-6239-3AEB-CC85-D240FD56E15B}"/>
                  </a:ext>
                </a:extLst>
              </p:cNvPr>
              <p:cNvSpPr/>
              <p:nvPr/>
            </p:nvSpPr>
            <p:spPr>
              <a:xfrm>
                <a:off x="6962823" y="2528426"/>
                <a:ext cx="1602460" cy="2869949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DB</a:t>
                </a:r>
                <a:r>
                  <a:rPr lang="ko-KR" altLang="en-US" dirty="0"/>
                  <a:t>에 저장된 결과값 비교</a:t>
                </a:r>
                <a:r>
                  <a:rPr lang="en-US" altLang="ko-KR" dirty="0"/>
                  <a:t>(Software)</a:t>
                </a:r>
              </a:p>
              <a:p>
                <a:pPr algn="ctr"/>
                <a:r>
                  <a:rPr lang="en-US" altLang="ko-KR" dirty="0"/>
                  <a:t>AI </a:t>
                </a:r>
                <a:r>
                  <a:rPr lang="ko-KR" altLang="en-US" dirty="0"/>
                  <a:t>영상인식으로 동작확인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(Hardware)</a:t>
                </a:r>
                <a:endParaRPr lang="ko-KR" altLang="en-US" dirty="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EF628F8-88C6-CB8E-1C63-9AA139AE8607}"/>
                  </a:ext>
                </a:extLst>
              </p:cNvPr>
              <p:cNvSpPr/>
              <p:nvPr/>
            </p:nvSpPr>
            <p:spPr>
              <a:xfrm>
                <a:off x="3367193" y="1998798"/>
                <a:ext cx="5376541" cy="3929204"/>
              </a:xfrm>
              <a:prstGeom prst="roundRect">
                <a:avLst/>
              </a:prstGeom>
              <a:noFill/>
              <a:ln w="76200">
                <a:solidFill>
                  <a:schemeClr val="accent4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AB80899-EF0D-20C6-2B43-341643CA5B6C}"/>
                </a:ext>
              </a:extLst>
            </p:cNvPr>
            <p:cNvSpPr/>
            <p:nvPr/>
          </p:nvSpPr>
          <p:spPr>
            <a:xfrm>
              <a:off x="5061224" y="1729932"/>
              <a:ext cx="1971308" cy="529628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QA </a:t>
              </a:r>
              <a:r>
                <a:rPr lang="ko-KR" altLang="en-US" dirty="0"/>
                <a:t>자동화 프로그램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1060</Words>
  <Application>Microsoft Office PowerPoint</Application>
  <PresentationFormat>와이드스크린</PresentationFormat>
  <Paragraphs>282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-apple-system</vt:lpstr>
      <vt:lpstr>Malgun Gothic</vt:lpstr>
      <vt:lpstr>휴먼둥근헤드라인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iot22</cp:lastModifiedBy>
  <cp:revision>75</cp:revision>
  <dcterms:created xsi:type="dcterms:W3CDTF">2014-04-29T00:37:20Z</dcterms:created>
  <dcterms:modified xsi:type="dcterms:W3CDTF">2023-12-07T09:40:41Z</dcterms:modified>
</cp:coreProperties>
</file>