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8" r:id="rId2"/>
    <p:sldId id="421" r:id="rId3"/>
    <p:sldId id="429" r:id="rId4"/>
    <p:sldId id="430" r:id="rId5"/>
    <p:sldId id="427" r:id="rId6"/>
    <p:sldId id="441" r:id="rId7"/>
    <p:sldId id="442" r:id="rId8"/>
    <p:sldId id="432" r:id="rId9"/>
    <p:sldId id="443" r:id="rId10"/>
    <p:sldId id="445" r:id="rId11"/>
    <p:sldId id="444" r:id="rId12"/>
    <p:sldId id="446" r:id="rId13"/>
    <p:sldId id="447" r:id="rId14"/>
    <p:sldId id="431" r:id="rId15"/>
    <p:sldId id="448" r:id="rId16"/>
    <p:sldId id="433" r:id="rId17"/>
    <p:sldId id="435" r:id="rId18"/>
    <p:sldId id="452" r:id="rId19"/>
    <p:sldId id="450" r:id="rId20"/>
    <p:sldId id="451" r:id="rId21"/>
    <p:sldId id="453" r:id="rId22"/>
    <p:sldId id="458" r:id="rId23"/>
    <p:sldId id="449" r:id="rId24"/>
    <p:sldId id="454" r:id="rId25"/>
    <p:sldId id="455" r:id="rId26"/>
    <p:sldId id="456" r:id="rId27"/>
    <p:sldId id="457" r:id="rId28"/>
    <p:sldId id="459" r:id="rId29"/>
    <p:sldId id="35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33FF"/>
    <a:srgbClr val="3366FF"/>
    <a:srgbClr val="004F82"/>
    <a:srgbClr val="015486"/>
    <a:srgbClr val="F9921B"/>
    <a:srgbClr val="FFD740"/>
    <a:srgbClr val="293A46"/>
    <a:srgbClr val="729EC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9" autoAdjust="0"/>
    <p:restoredTop sz="74040" autoAdjust="0"/>
  </p:normalViewPr>
  <p:slideViewPr>
    <p:cSldViewPr snapToGrid="0">
      <p:cViewPr varScale="1">
        <p:scale>
          <a:sx n="89" d="100"/>
          <a:sy n="89" d="100"/>
        </p:scale>
        <p:origin x="9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3F578-DCB9-44E6-A5CC-2524FC90B41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D7F5B-F165-4BD9-90EC-468DACD87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86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7F5B-F165-4BD9-90EC-468DACD872F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20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7F5B-F165-4BD9-90EC-468DACD872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693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7F5B-F165-4BD9-90EC-468DACD872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508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7F5B-F165-4BD9-90EC-468DACD872F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796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7F5B-F165-4BD9-90EC-468DACD872F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4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AutoNum type="arabicParenR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7F5B-F165-4BD9-90EC-468DACD872F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185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7F5B-F165-4BD9-90EC-468DACD872F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514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7F5B-F165-4BD9-90EC-468DACD872F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4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7F5B-F165-4BD9-90EC-468DACD872F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894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7F5B-F165-4BD9-90EC-468DACD872F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905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7F5B-F165-4BD9-90EC-468DACD872F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30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모바일 디바이스가 발전함에 따라 </a:t>
            </a:r>
            <a:r>
              <a:rPr lang="en-US" altLang="ko-KR" dirty="0" smtClean="0"/>
              <a:t>connectivity</a:t>
            </a:r>
            <a:r>
              <a:rPr lang="ko-KR" altLang="en-US" dirty="0" smtClean="0"/>
              <a:t>의 중요성 증대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Mobile </a:t>
            </a:r>
            <a:r>
              <a:rPr lang="ko-KR" altLang="en-US" dirty="0" smtClean="0"/>
              <a:t>기기들이</a:t>
            </a:r>
            <a:r>
              <a:rPr lang="ko-KR" altLang="en-US" baseline="0" dirty="0" smtClean="0"/>
              <a:t> 방대한 </a:t>
            </a:r>
            <a:r>
              <a:rPr lang="en-US" altLang="ko-KR" baseline="0" dirty="0" smtClean="0"/>
              <a:t>connectivity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bandwidth</a:t>
            </a:r>
            <a:r>
              <a:rPr lang="ko-KR" altLang="en-US" baseline="0" dirty="0" smtClean="0"/>
              <a:t>를 제공</a:t>
            </a:r>
            <a:endParaRPr lang="en-US" altLang="ko-KR" baseline="0" dirty="0" smtClean="0"/>
          </a:p>
          <a:p>
            <a:r>
              <a:rPr lang="ko-KR" altLang="en-US" dirty="0" smtClean="0"/>
              <a:t>하지만 </a:t>
            </a:r>
            <a:r>
              <a:rPr lang="en-US" altLang="ko-KR" dirty="0" smtClean="0"/>
              <a:t>packet routing </a:t>
            </a:r>
            <a:r>
              <a:rPr lang="ko-KR" altLang="en-US" dirty="0" smtClean="0"/>
              <a:t>비용이 비싸다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배터리 소모 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인센티브를 줘서 그 디바이스들의 </a:t>
            </a:r>
            <a:r>
              <a:rPr lang="en-US" altLang="ko-KR" dirty="0" smtClean="0"/>
              <a:t>idle </a:t>
            </a:r>
            <a:r>
              <a:rPr lang="ko-KR" altLang="en-US" dirty="0" smtClean="0"/>
              <a:t>리소스를 활용하자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7F5B-F165-4BD9-90EC-468DACD87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424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7F5B-F165-4BD9-90EC-468DACD872F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45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7F5B-F165-4BD9-90EC-468DACD872F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8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7F5B-F165-4BD9-90EC-468DACD872F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21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7F5B-F165-4BD9-90EC-468DACD872F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0642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7F5B-F165-4BD9-90EC-468DACD872F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627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7F5B-F165-4BD9-90EC-468DACD872F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1390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7F5B-F165-4BD9-90EC-468DACD872F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532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7F5B-F165-4BD9-90EC-468DACD872F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232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7F5B-F165-4BD9-90EC-468DACD872F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011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10D82-A774-4BC6-9FAC-E935AA01062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519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</a:rPr>
              <a:t>Intermittent </a:t>
            </a:r>
            <a:r>
              <a:rPr kumimoji="0" lang="ko-KR" altLang="en-US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</a:rPr>
              <a:t>간헐적인</a:t>
            </a: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</a:endParaRPr>
          </a:p>
          <a:p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</a:endParaRPr>
          </a:p>
          <a:p>
            <a:r>
              <a:rPr lang="ko-KR" altLang="en-US" dirty="0" smtClean="0"/>
              <a:t>제안 모델 </a:t>
            </a:r>
            <a:r>
              <a:rPr lang="en-US" altLang="ko-KR" dirty="0" smtClean="0"/>
              <a:t>: R2P2</a:t>
            </a:r>
          </a:p>
          <a:p>
            <a:r>
              <a:rPr lang="en-US" altLang="ko-KR" dirty="0" smtClean="0"/>
              <a:t>NDN </a:t>
            </a:r>
            <a:r>
              <a:rPr lang="ko-KR" altLang="en-US" dirty="0" smtClean="0"/>
              <a:t>프로토콜을 사용</a:t>
            </a:r>
            <a:endParaRPr lang="en-US" altLang="ko-KR" dirty="0" smtClean="0"/>
          </a:p>
          <a:p>
            <a:r>
              <a:rPr lang="ko-KR" altLang="en-US" dirty="0" smtClean="0"/>
              <a:t>이는 </a:t>
            </a:r>
            <a:r>
              <a:rPr lang="en-US" altLang="ko-KR" dirty="0" smtClean="0"/>
              <a:t>mobility </a:t>
            </a:r>
            <a:r>
              <a:rPr lang="ko-KR" altLang="en-US" dirty="0" smtClean="0"/>
              <a:t>환경에서 우수한 성능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</a:t>
            </a:r>
            <a:r>
              <a:rPr lang="en-US" altLang="ko-KR" dirty="0" smtClean="0"/>
              <a:t>host-centric </a:t>
            </a:r>
            <a:r>
              <a:rPr lang="ko-KR" altLang="en-US" dirty="0" smtClean="0"/>
              <a:t>방식은 </a:t>
            </a:r>
            <a:r>
              <a:rPr lang="en-US" altLang="ko-KR" dirty="0" smtClean="0"/>
              <a:t>host </a:t>
            </a:r>
            <a:r>
              <a:rPr lang="ko-KR" altLang="en-US" dirty="0" smtClean="0"/>
              <a:t>주소 </a:t>
            </a:r>
            <a:r>
              <a:rPr lang="ko-KR" altLang="en-US" dirty="0" err="1" smtClean="0"/>
              <a:t>배정문제와</a:t>
            </a:r>
            <a:r>
              <a:rPr lang="ko-KR" altLang="en-US" dirty="0" smtClean="0"/>
              <a:t> 요즘 호스트를 </a:t>
            </a:r>
            <a:r>
              <a:rPr lang="ko-KR" altLang="en-US" dirty="0" err="1" smtClean="0"/>
              <a:t>신경쓰지</a:t>
            </a:r>
            <a:r>
              <a:rPr lang="ko-KR" altLang="en-US" dirty="0" smtClean="0"/>
              <a:t> 않는 모바일의 </a:t>
            </a:r>
            <a:r>
              <a:rPr lang="ko-KR" altLang="en-US" dirty="0" err="1" smtClean="0"/>
              <a:t>트랜드</a:t>
            </a:r>
            <a:r>
              <a:rPr lang="ko-KR" altLang="en-US" dirty="0" smtClean="0"/>
              <a:t> 와 맞지 않음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7F5B-F165-4BD9-90EC-468DACD87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683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ad-hoc 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외부의 도움없이 자기들만으로 자율적인 임시 네트워크 망을 구성하는 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NDN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Interest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두가지 타입의 패킷을 갖고있으며 이들은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라고도 불림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 소비자가 </a:t>
            </a:r>
            <a:r>
              <a:rPr lang="en-US" altLang="ko-KR" dirty="0" smtClean="0"/>
              <a:t>interest packet</a:t>
            </a:r>
            <a:r>
              <a:rPr lang="ko-KR" altLang="en-US" dirty="0" smtClean="0"/>
              <a:t>을 데이터</a:t>
            </a:r>
            <a:r>
              <a:rPr lang="ko-KR" altLang="en-US" baseline="0" dirty="0" smtClean="0"/>
              <a:t> 컨텐츠 </a:t>
            </a:r>
            <a:r>
              <a:rPr lang="en-US" altLang="ko-KR" baseline="0" dirty="0" smtClean="0"/>
              <a:t>fetch</a:t>
            </a:r>
            <a:r>
              <a:rPr lang="ko-KR" altLang="en-US" baseline="0" dirty="0" smtClean="0"/>
              <a:t>를 위해 보내면 </a:t>
            </a:r>
            <a:r>
              <a:rPr lang="en-US" altLang="ko-KR" baseline="0" dirty="0" smtClean="0"/>
              <a:t>data produce</a:t>
            </a:r>
            <a:r>
              <a:rPr lang="ko-KR" altLang="en-US" baseline="0" dirty="0" smtClean="0"/>
              <a:t>가 해당 데이터와 연관된 컨텐츠 세그먼트를 데이터 패킷에 담아 다시 보냄</a:t>
            </a:r>
            <a:endParaRPr lang="en-US" altLang="ko-KR" baseline="0" dirty="0" smtClean="0"/>
          </a:p>
          <a:p>
            <a:r>
              <a:rPr lang="ko-KR" altLang="en-US" dirty="0" smtClean="0"/>
              <a:t>이 방식으로 컨텐츠가 어떤 호스트에 묶여있지 않음</a:t>
            </a:r>
            <a:endParaRPr lang="en-US" altLang="ko-KR" dirty="0" smtClean="0"/>
          </a:p>
          <a:p>
            <a:r>
              <a:rPr lang="ko-KR" altLang="en-US" dirty="0" smtClean="0"/>
              <a:t>이런 </a:t>
            </a:r>
            <a:r>
              <a:rPr lang="en-US" altLang="ko-KR" dirty="0" smtClean="0"/>
              <a:t>address-less</a:t>
            </a:r>
            <a:r>
              <a:rPr lang="ko-KR" altLang="en-US" dirty="0" smtClean="0"/>
              <a:t>한 라우팅은 소비자와 해당 경로에서 데이터를 소유한 어떠한 노드 간에 데이터 전달이 </a:t>
            </a:r>
            <a:r>
              <a:rPr lang="ko-KR" altLang="en-US" dirty="0" err="1" smtClean="0"/>
              <a:t>가능하게함</a:t>
            </a:r>
            <a:endParaRPr lang="en-US" altLang="ko-KR" dirty="0" smtClean="0"/>
          </a:p>
          <a:p>
            <a:r>
              <a:rPr lang="ko-KR" altLang="en-US" dirty="0" smtClean="0"/>
              <a:t>이는 </a:t>
            </a:r>
            <a:r>
              <a:rPr lang="en-US" altLang="ko-KR" dirty="0" smtClean="0"/>
              <a:t>ad-hoc network</a:t>
            </a:r>
            <a:r>
              <a:rPr lang="ko-KR" altLang="en-US" dirty="0" smtClean="0"/>
              <a:t>와 모바일 환경에서 유효함</a:t>
            </a:r>
            <a:endParaRPr lang="en-US" altLang="ko-KR" dirty="0" smtClean="0"/>
          </a:p>
          <a:p>
            <a:r>
              <a:rPr lang="ko-KR" altLang="en-US" dirty="0" smtClean="0"/>
              <a:t>데이터를 </a:t>
            </a:r>
            <a:r>
              <a:rPr lang="en-US" altLang="ko-KR" dirty="0" smtClean="0"/>
              <a:t>ad-hoc</a:t>
            </a:r>
            <a:r>
              <a:rPr lang="ko-KR" altLang="en-US" dirty="0" smtClean="0"/>
              <a:t>에 분산시켜 놓았다면 </a:t>
            </a:r>
            <a:r>
              <a:rPr lang="en-US" altLang="ko-KR" dirty="0" smtClean="0"/>
              <a:t>original producer</a:t>
            </a:r>
            <a:r>
              <a:rPr lang="ko-KR" altLang="en-US" dirty="0" smtClean="0"/>
              <a:t>의 데이터가 사라져도 컨텐츠를 가져오는 것이 가능해짐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Upstream : interest forwarding toward contents</a:t>
            </a:r>
          </a:p>
          <a:p>
            <a:r>
              <a:rPr lang="en-US" altLang="ko-KR" dirty="0" smtClean="0"/>
              <a:t>Downstream : data forwarding towards consumers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7F5B-F165-4BD9-90EC-468DACD87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653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NDN</a:t>
            </a:r>
            <a:r>
              <a:rPr lang="ko-KR" altLang="en-US" dirty="0" smtClean="0"/>
              <a:t>은 활발하게 사용된다</a:t>
            </a:r>
            <a:endParaRPr lang="en-US" altLang="ko-KR" dirty="0" smtClean="0"/>
          </a:p>
          <a:p>
            <a:r>
              <a:rPr lang="ko-KR" altLang="en-US" dirty="0" smtClean="0"/>
              <a:t>관련 연구로 </a:t>
            </a:r>
            <a:endParaRPr lang="en-US" altLang="ko-KR" dirty="0" smtClean="0"/>
          </a:p>
          <a:p>
            <a:r>
              <a:rPr lang="en-US" altLang="ko-KR" dirty="0" smtClean="0"/>
              <a:t>V-NDN : </a:t>
            </a:r>
            <a:r>
              <a:rPr lang="ko-KR" altLang="en-US" dirty="0" smtClean="0"/>
              <a:t>모든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컴퓨팅 디바이스 연결</a:t>
            </a:r>
            <a:endParaRPr lang="en-US" altLang="ko-KR" dirty="0" smtClean="0"/>
          </a:p>
          <a:p>
            <a:r>
              <a:rPr lang="en-US" altLang="ko-KR" dirty="0" smtClean="0"/>
              <a:t>VANET : </a:t>
            </a:r>
            <a:r>
              <a:rPr lang="ko-KR" altLang="en-US" dirty="0" smtClean="0"/>
              <a:t>빠른 내용 검색을</a:t>
            </a:r>
            <a:r>
              <a:rPr lang="ko-KR" altLang="en-US" baseline="0" dirty="0" smtClean="0"/>
              <a:t> 위한 </a:t>
            </a:r>
            <a:r>
              <a:rPr lang="en-US" altLang="ko-KR" baseline="0" dirty="0" smtClean="0"/>
              <a:t>routing </a:t>
            </a:r>
            <a:r>
              <a:rPr lang="ko-KR" altLang="en-US" baseline="0" dirty="0" smtClean="0"/>
              <a:t>알고리즘</a:t>
            </a:r>
            <a:endParaRPr lang="en-US" altLang="ko-KR" baseline="0" dirty="0" smtClean="0"/>
          </a:p>
          <a:p>
            <a:r>
              <a:rPr lang="en-US" altLang="ko-KR" dirty="0" smtClean="0"/>
              <a:t>CCLF : </a:t>
            </a:r>
            <a:r>
              <a:rPr lang="ko-KR" altLang="en-US" dirty="0" smtClean="0"/>
              <a:t>위치정보와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content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NDN forwarding</a:t>
            </a:r>
            <a:r>
              <a:rPr lang="ko-KR" altLang="en-US" baseline="0" dirty="0" smtClean="0"/>
              <a:t>을 위한 </a:t>
            </a:r>
            <a:r>
              <a:rPr lang="en-US" altLang="ko-KR" baseline="0" dirty="0" smtClean="0"/>
              <a:t>routing algorithm</a:t>
            </a:r>
            <a:r>
              <a:rPr lang="ko-KR" altLang="en-US" baseline="0" dirty="0" smtClean="0"/>
              <a:t>에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7F5B-F165-4BD9-90EC-468DACD87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54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NDN</a:t>
            </a:r>
            <a:r>
              <a:rPr lang="ko-KR" altLang="en-US" dirty="0" smtClean="0"/>
              <a:t>은 활발하게 사용된다</a:t>
            </a:r>
            <a:endParaRPr lang="en-US" altLang="ko-KR" dirty="0" smtClean="0"/>
          </a:p>
          <a:p>
            <a:r>
              <a:rPr lang="ko-KR" altLang="en-US" dirty="0" smtClean="0"/>
              <a:t>관련 연구로 </a:t>
            </a:r>
            <a:endParaRPr lang="en-US" altLang="ko-KR" dirty="0" smtClean="0"/>
          </a:p>
          <a:p>
            <a:r>
              <a:rPr lang="en-US" altLang="ko-KR" dirty="0" smtClean="0"/>
              <a:t>V-NDN : </a:t>
            </a:r>
            <a:r>
              <a:rPr lang="ko-KR" altLang="en-US" dirty="0" smtClean="0"/>
              <a:t>모든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컴퓨팅 디바이스 연결</a:t>
            </a:r>
            <a:endParaRPr lang="en-US" altLang="ko-KR" dirty="0" smtClean="0"/>
          </a:p>
          <a:p>
            <a:r>
              <a:rPr lang="en-US" altLang="ko-KR" dirty="0" smtClean="0"/>
              <a:t>VANET : </a:t>
            </a:r>
            <a:r>
              <a:rPr lang="ko-KR" altLang="en-US" dirty="0" smtClean="0"/>
              <a:t>빠른 내용 검색을</a:t>
            </a:r>
            <a:r>
              <a:rPr lang="ko-KR" altLang="en-US" baseline="0" dirty="0" smtClean="0"/>
              <a:t> 위한 </a:t>
            </a:r>
            <a:r>
              <a:rPr lang="en-US" altLang="ko-KR" baseline="0" dirty="0" smtClean="0"/>
              <a:t>routing </a:t>
            </a:r>
            <a:r>
              <a:rPr lang="ko-KR" altLang="en-US" baseline="0" dirty="0" smtClean="0"/>
              <a:t>알고리즘</a:t>
            </a:r>
            <a:endParaRPr lang="en-US" altLang="ko-KR" baseline="0" dirty="0" smtClean="0"/>
          </a:p>
          <a:p>
            <a:r>
              <a:rPr lang="en-US" altLang="ko-KR" dirty="0" smtClean="0"/>
              <a:t>CCLF : </a:t>
            </a:r>
            <a:r>
              <a:rPr lang="ko-KR" altLang="en-US" dirty="0" smtClean="0"/>
              <a:t>위치정보와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content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NDN forwarding</a:t>
            </a:r>
            <a:r>
              <a:rPr lang="ko-KR" altLang="en-US" baseline="0" dirty="0" smtClean="0"/>
              <a:t>을 위한 </a:t>
            </a:r>
            <a:r>
              <a:rPr lang="en-US" altLang="ko-KR" baseline="0" dirty="0" smtClean="0"/>
              <a:t>routing algorithm</a:t>
            </a:r>
            <a:r>
              <a:rPr lang="ko-KR" altLang="en-US" baseline="0" dirty="0" smtClean="0"/>
              <a:t>에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7F5B-F165-4BD9-90EC-468DACD87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8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NDN</a:t>
            </a:r>
            <a:r>
              <a:rPr lang="ko-KR" altLang="en-US" dirty="0" smtClean="0"/>
              <a:t>은 활발하게 사용된다</a:t>
            </a:r>
            <a:endParaRPr lang="en-US" altLang="ko-KR" dirty="0" smtClean="0"/>
          </a:p>
          <a:p>
            <a:r>
              <a:rPr lang="ko-KR" altLang="en-US" dirty="0" smtClean="0"/>
              <a:t>관련 연구로 </a:t>
            </a:r>
            <a:endParaRPr lang="en-US" altLang="ko-KR" dirty="0" smtClean="0"/>
          </a:p>
          <a:p>
            <a:r>
              <a:rPr lang="en-US" altLang="ko-KR" dirty="0" smtClean="0"/>
              <a:t>V-NDN : </a:t>
            </a:r>
            <a:r>
              <a:rPr lang="ko-KR" altLang="en-US" dirty="0" smtClean="0"/>
              <a:t>모든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컴퓨팅 디바이스 연결</a:t>
            </a:r>
            <a:endParaRPr lang="en-US" altLang="ko-KR" dirty="0" smtClean="0"/>
          </a:p>
          <a:p>
            <a:r>
              <a:rPr lang="en-US" altLang="ko-KR" dirty="0" smtClean="0"/>
              <a:t>VANET : </a:t>
            </a:r>
            <a:r>
              <a:rPr lang="ko-KR" altLang="en-US" dirty="0" smtClean="0"/>
              <a:t>빠른 내용 검색을</a:t>
            </a:r>
            <a:r>
              <a:rPr lang="ko-KR" altLang="en-US" baseline="0" dirty="0" smtClean="0"/>
              <a:t> 위한 </a:t>
            </a:r>
            <a:r>
              <a:rPr lang="en-US" altLang="ko-KR" baseline="0" dirty="0" smtClean="0"/>
              <a:t>routing </a:t>
            </a:r>
            <a:r>
              <a:rPr lang="ko-KR" altLang="en-US" baseline="0" dirty="0" smtClean="0"/>
              <a:t>알고리즘</a:t>
            </a:r>
            <a:endParaRPr lang="en-US" altLang="ko-KR" baseline="0" dirty="0" smtClean="0"/>
          </a:p>
          <a:p>
            <a:r>
              <a:rPr lang="en-US" altLang="ko-KR" dirty="0" smtClean="0"/>
              <a:t>CCLF : </a:t>
            </a:r>
            <a:r>
              <a:rPr lang="ko-KR" altLang="en-US" dirty="0" smtClean="0"/>
              <a:t>위치정보와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content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NDN forwarding</a:t>
            </a:r>
            <a:r>
              <a:rPr lang="ko-KR" altLang="en-US" baseline="0" dirty="0" smtClean="0"/>
              <a:t>을 위한 </a:t>
            </a:r>
            <a:r>
              <a:rPr lang="en-US" altLang="ko-KR" baseline="0" dirty="0" smtClean="0"/>
              <a:t>routing algorithm</a:t>
            </a:r>
            <a:r>
              <a:rPr lang="ko-KR" altLang="en-US" baseline="0" dirty="0" smtClean="0"/>
              <a:t>에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7F5B-F165-4BD9-90EC-468DACD87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591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7F5B-F165-4BD9-90EC-468DACD872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34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7F5B-F165-4BD9-90EC-468DACD872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59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43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E455-7524-4FEB-A79D-D9FE51FA4FE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DE01-0D67-4AF4-BB00-A795B0C32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290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E455-7524-4FEB-A79D-D9FE51FA4FE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DE01-0D67-4AF4-BB00-A795B0C32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3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E455-7524-4FEB-A79D-D9FE51FA4FE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DE01-0D67-4AF4-BB00-A795B0C32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585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E455-7524-4FEB-A79D-D9FE51FA4FE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DE01-0D67-4AF4-BB00-A795B0C32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21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E455-7524-4FEB-A79D-D9FE51FA4FE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DE01-0D67-4AF4-BB00-A795B0C32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363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E455-7524-4FEB-A79D-D9FE51FA4FE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DE01-0D67-4AF4-BB00-A795B0C32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408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E455-7524-4FEB-A79D-D9FE51FA4FE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DE01-0D67-4AF4-BB00-A795B0C32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92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E455-7524-4FEB-A79D-D9FE51FA4FE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DE01-0D67-4AF4-BB00-A795B0C32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036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E455-7524-4FEB-A79D-D9FE51FA4FE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DE01-0D67-4AF4-BB00-A795B0C32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24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E455-7524-4FEB-A79D-D9FE51FA4FE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DE01-0D67-4AF4-BB00-A795B0C32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6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AE455-7524-4FEB-A79D-D9FE51FA4FE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2DE01-0D67-4AF4-BB00-A795B0C32F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6572248"/>
            <a:ext cx="12192000" cy="285752"/>
          </a:xfrm>
          <a:prstGeom prst="rect">
            <a:avLst/>
          </a:prstGeom>
          <a:solidFill>
            <a:srgbClr val="4F81BD">
              <a:lumMod val="75000"/>
              <a:alpha val="65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HY헤드라인M" pitchFamily="18" charset="-127"/>
                <a:cs typeface="맑은 고딕"/>
              </a:rPr>
              <a:t>DPNM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HY헤드라인M" pitchFamily="18" charset="-127"/>
                <a:cs typeface="맑은 고딕"/>
              </a:rPr>
              <a:t>Lab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HY헤드라인M" pitchFamily="18" charset="-127"/>
                <a:cs typeface="맑은 고딕"/>
              </a:rPr>
              <a:t>.			            	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HY헤드라인M" pitchFamily="18" charset="-127"/>
                <a:cs typeface="맑은 고딕"/>
              </a:rPr>
              <a:t>				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HY헤드라인M" pitchFamily="18" charset="-127"/>
                <a:cs typeface="맑은 고딕"/>
              </a:rPr>
              <a:t>                              		              	                </a:t>
            </a:r>
            <a:fld id="{A292DE01-0D67-4AF4-BB00-A795B0C32FFE}" type="slidenum">
              <a:rPr lang="ko-KR" altLang="en-US" sz="1400" b="1" smtClean="0">
                <a:solidFill>
                  <a:schemeClr val="bg1"/>
                </a:solidFill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HY헤드라인M" pitchFamily="18" charset="-127"/>
              <a:cs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16480" y="34791"/>
            <a:ext cx="1762159" cy="42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5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75367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199505" y="839586"/>
            <a:ext cx="11829010" cy="560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830531" y="249646"/>
            <a:ext cx="8530937" cy="2387600"/>
          </a:xfrm>
          <a:prstGeom prst="roundRect">
            <a:avLst/>
          </a:prstGeom>
          <a:solidFill>
            <a:srgbClr val="4F81BD">
              <a:lumMod val="60000"/>
              <a:lumOff val="40000"/>
              <a:alpha val="2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sz="3000" dirty="0" smtClean="0">
                <a:solidFill>
                  <a:schemeClr val="tx1"/>
                </a:solidFill>
                <a:latin typeface="+mj-ea"/>
              </a:rPr>
              <a:t>A Multi-Chain Model for CBDC</a:t>
            </a:r>
            <a:endParaRPr lang="en-US" altLang="ko-KR" sz="3000" dirty="0" smtClean="0">
              <a:solidFill>
                <a:schemeClr val="tx1"/>
              </a:solidFill>
              <a:latin typeface="+mj-ea"/>
            </a:endParaRPr>
          </a:p>
          <a:p>
            <a:endParaRPr lang="en-US" altLang="ko-KR" sz="3000" dirty="0" smtClean="0">
              <a:solidFill>
                <a:schemeClr val="tx1"/>
              </a:solidFill>
              <a:latin typeface="+mj-ea"/>
            </a:endParaRPr>
          </a:p>
          <a:p>
            <a:r>
              <a:rPr lang="en-US" altLang="ko-KR" sz="3000" dirty="0" smtClean="0">
                <a:solidFill>
                  <a:schemeClr val="tx1"/>
                </a:solidFill>
                <a:latin typeface="+mj-ea"/>
              </a:rPr>
              <a:t>-</a:t>
            </a:r>
            <a:r>
              <a:rPr lang="en-US" altLang="ko-KR" sz="3000" dirty="0" smtClean="0">
                <a:solidFill>
                  <a:schemeClr val="tx1"/>
                </a:solidFill>
                <a:latin typeface="+mj-ea"/>
              </a:rPr>
              <a:t>paper review </a:t>
            </a:r>
            <a:r>
              <a:rPr lang="en-US" altLang="ko-KR" sz="3000" dirty="0" smtClean="0">
                <a:solidFill>
                  <a:schemeClr val="tx1"/>
                </a:solidFill>
                <a:latin typeface="+mj-ea"/>
              </a:rPr>
              <a:t>(10page)-</a:t>
            </a: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419357" y="3123560"/>
            <a:ext cx="9353284" cy="2117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/>
              <a:t>Wei-</a:t>
            </a:r>
            <a:r>
              <a:rPr lang="en-US" altLang="ko-KR" sz="2000" dirty="0" err="1"/>
              <a:t>Tek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Tsai</a:t>
            </a:r>
            <a:r>
              <a:rPr lang="en-US" altLang="ko-KR" sz="2000" baseline="30000" dirty="0" smtClean="0"/>
              <a:t>1,2,3,4,5</a:t>
            </a:r>
            <a:r>
              <a:rPr lang="en-US" altLang="ko-KR" sz="2000" dirty="0" smtClean="0"/>
              <a:t>, </a:t>
            </a:r>
            <a:r>
              <a:rPr lang="en-US" altLang="ko-KR" sz="2000" dirty="0" err="1"/>
              <a:t>Zihao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Zhao</a:t>
            </a:r>
            <a:r>
              <a:rPr lang="en-US" altLang="ko-KR" sz="2000" baseline="30000" dirty="0" smtClean="0"/>
              <a:t>1</a:t>
            </a:r>
            <a:r>
              <a:rPr lang="en-US" altLang="ko-KR" sz="2000" dirty="0" smtClean="0"/>
              <a:t>, </a:t>
            </a:r>
            <a:r>
              <a:rPr lang="en-US" altLang="ko-KR" sz="2000" dirty="0"/>
              <a:t>Chi </a:t>
            </a:r>
            <a:r>
              <a:rPr lang="en-US" altLang="ko-KR" sz="2000" dirty="0" smtClean="0"/>
              <a:t>Zhang</a:t>
            </a:r>
            <a:r>
              <a:rPr lang="en-US" altLang="ko-KR" sz="2000" baseline="30000" dirty="0" smtClean="0"/>
              <a:t>1</a:t>
            </a:r>
            <a:r>
              <a:rPr lang="en-US" altLang="ko-KR" sz="2000" dirty="0" smtClean="0"/>
              <a:t>, </a:t>
            </a:r>
            <a:r>
              <a:rPr lang="en-US" altLang="ko-KR" sz="2000" dirty="0" err="1"/>
              <a:t>Lian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Yu</a:t>
            </a:r>
            <a:r>
              <a:rPr lang="en-US" altLang="ko-KR" sz="2000" baseline="30000" dirty="0" smtClean="0"/>
              <a:t>2,3,5,6</a:t>
            </a:r>
            <a:r>
              <a:rPr lang="en-US" altLang="ko-KR" sz="2000" dirty="0" smtClean="0"/>
              <a:t>, </a:t>
            </a:r>
            <a:r>
              <a:rPr lang="en-US" altLang="ko-KR" sz="2000" dirty="0" err="1"/>
              <a:t>Enyan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Deng</a:t>
            </a:r>
            <a:r>
              <a:rPr lang="en-US" altLang="ko-KR" sz="2000" baseline="30000" dirty="0" smtClean="0"/>
              <a:t>2</a:t>
            </a:r>
            <a:endParaRPr lang="en-US" altLang="ko-KR" sz="2000" dirty="0" smtClean="0"/>
          </a:p>
          <a:p>
            <a:pPr>
              <a:lnSpc>
                <a:spcPct val="100000"/>
              </a:lnSpc>
              <a:defRPr/>
            </a:pPr>
            <a:r>
              <a:rPr lang="en-US" altLang="ko-KR" sz="2000" dirty="0" smtClean="0"/>
              <a:t> </a:t>
            </a:r>
            <a:r>
              <a:rPr lang="en-US" altLang="ko-KR" sz="1100" dirty="0"/>
              <a:t>1 Digital Society &amp; </a:t>
            </a:r>
            <a:r>
              <a:rPr lang="en-US" altLang="ko-KR" sz="1100" dirty="0" err="1"/>
              <a:t>Blockchain</a:t>
            </a:r>
            <a:r>
              <a:rPr lang="en-US" altLang="ko-KR" sz="1100" dirty="0"/>
              <a:t> Laboratory, </a:t>
            </a:r>
            <a:r>
              <a:rPr lang="en-US" altLang="ko-KR" sz="1100" dirty="0" err="1"/>
              <a:t>Beihang</a:t>
            </a:r>
            <a:r>
              <a:rPr lang="en-US" altLang="ko-KR" sz="1100" dirty="0"/>
              <a:t> University, Beijing, P. R. China </a:t>
            </a:r>
            <a:endParaRPr lang="en-US" altLang="ko-KR" sz="1100" dirty="0" smtClean="0"/>
          </a:p>
          <a:p>
            <a:pPr>
              <a:lnSpc>
                <a:spcPct val="100000"/>
              </a:lnSpc>
              <a:defRPr/>
            </a:pPr>
            <a:r>
              <a:rPr lang="en-US" altLang="ko-KR" sz="1100" dirty="0" smtClean="0"/>
              <a:t>2 </a:t>
            </a:r>
            <a:r>
              <a:rPr lang="en-US" altLang="ko-KR" sz="1100" dirty="0"/>
              <a:t>Beijing </a:t>
            </a:r>
            <a:r>
              <a:rPr lang="en-US" altLang="ko-KR" sz="1100" dirty="0" err="1"/>
              <a:t>Tiande</a:t>
            </a:r>
            <a:r>
              <a:rPr lang="en-US" altLang="ko-KR" sz="1100" dirty="0"/>
              <a:t> Technologies, Beijing, China. </a:t>
            </a:r>
            <a:endParaRPr lang="en-US" altLang="ko-KR" sz="1100" dirty="0" smtClean="0"/>
          </a:p>
          <a:p>
            <a:pPr>
              <a:lnSpc>
                <a:spcPct val="100000"/>
              </a:lnSpc>
              <a:defRPr/>
            </a:pPr>
            <a:r>
              <a:rPr lang="en-US" altLang="ko-KR" sz="1100" dirty="0" smtClean="0"/>
              <a:t>3 </a:t>
            </a:r>
            <a:r>
              <a:rPr lang="en-US" altLang="ko-KR" sz="1100" dirty="0"/>
              <a:t>IOB Laboratory, National Big Data Comprehensive Experimental Area, </a:t>
            </a:r>
            <a:r>
              <a:rPr lang="en-US" altLang="ko-KR" sz="1100" dirty="0" err="1"/>
              <a:t>Guizhou</a:t>
            </a:r>
            <a:r>
              <a:rPr lang="en-US" altLang="ko-KR" sz="1100" dirty="0"/>
              <a:t>, China </a:t>
            </a:r>
            <a:endParaRPr lang="en-US" altLang="ko-KR" sz="1100" dirty="0" smtClean="0"/>
          </a:p>
          <a:p>
            <a:pPr>
              <a:lnSpc>
                <a:spcPct val="100000"/>
              </a:lnSpc>
              <a:defRPr/>
            </a:pPr>
            <a:r>
              <a:rPr lang="en-US" altLang="ko-KR" sz="1100" dirty="0" smtClean="0"/>
              <a:t>4 </a:t>
            </a:r>
            <a:r>
              <a:rPr lang="en-US" altLang="ko-KR" sz="1100" dirty="0"/>
              <a:t>Arizona State University, Tempe, AZ 85287, USA </a:t>
            </a:r>
            <a:endParaRPr lang="en-US" altLang="ko-KR" sz="1100" dirty="0" smtClean="0"/>
          </a:p>
          <a:p>
            <a:pPr>
              <a:lnSpc>
                <a:spcPct val="100000"/>
              </a:lnSpc>
              <a:defRPr/>
            </a:pPr>
            <a:r>
              <a:rPr lang="en-US" altLang="ko-KR" sz="1100" dirty="0" smtClean="0"/>
              <a:t>5 </a:t>
            </a:r>
            <a:r>
              <a:rPr lang="en-US" altLang="ko-KR" sz="1100" dirty="0"/>
              <a:t>School of Software and </a:t>
            </a:r>
            <a:r>
              <a:rPr lang="en-US" altLang="ko-KR" sz="1100" dirty="0" err="1"/>
              <a:t>Microelectronics,Peking</a:t>
            </a:r>
            <a:r>
              <a:rPr lang="en-US" altLang="ko-KR" sz="1100" dirty="0"/>
              <a:t> University, Beijing, China </a:t>
            </a:r>
            <a:endParaRPr lang="en-US" altLang="ko-KR" sz="1100" dirty="0" smtClean="0"/>
          </a:p>
          <a:p>
            <a:pPr>
              <a:lnSpc>
                <a:spcPct val="100000"/>
              </a:lnSpc>
              <a:defRPr/>
            </a:pPr>
            <a:r>
              <a:rPr lang="en-US" altLang="ko-KR" sz="1100" dirty="0" smtClean="0"/>
              <a:t>6 </a:t>
            </a:r>
            <a:r>
              <a:rPr lang="en-US" altLang="ko-KR" sz="1100" dirty="0"/>
              <a:t>Andrew International Sandbox Institute, Qingdao, </a:t>
            </a:r>
            <a:r>
              <a:rPr lang="en-US" altLang="ko-KR" sz="1100" dirty="0" smtClean="0"/>
              <a:t>China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1600" dirty="0"/>
              <a:t>2018 5th International Conference on Dependable Systems and Their Applications (DSA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600" dirty="0">
                <a:latin typeface="+mj-ea"/>
              </a:rPr>
              <a:t>Citation : 9, IF : </a:t>
            </a:r>
            <a:r>
              <a:rPr lang="en-US" altLang="ko-KR" sz="1600" dirty="0" smtClean="0">
                <a:latin typeface="+mj-ea"/>
              </a:rPr>
              <a:t>2.450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2000" b="1" dirty="0" smtClean="0">
                <a:latin typeface="+mj-ea"/>
                <a:ea typeface="+mj-ea"/>
              </a:rPr>
              <a:t>한정수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695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" y="5"/>
            <a:ext cx="12191997" cy="615741"/>
          </a:xfrm>
          <a:prstGeom prst="rect">
            <a:avLst/>
          </a:prstGeom>
          <a:solidFill>
            <a:srgbClr val="4F81BD">
              <a:lumMod val="60000"/>
              <a:lumOff val="40000"/>
              <a:alpha val="33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US" altLang="ko-KR" sz="3200" dirty="0" smtClean="0"/>
              <a:t>Architecture</a:t>
            </a:r>
            <a:endParaRPr lang="ko-KR" altLang="en-US" sz="32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99505" y="839586"/>
            <a:ext cx="11557066" cy="560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Expandability</a:t>
            </a: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6" y="1250200"/>
            <a:ext cx="56197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0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" y="0"/>
            <a:ext cx="12191997" cy="615741"/>
          </a:xfrm>
          <a:prstGeom prst="rect">
            <a:avLst/>
          </a:prstGeom>
          <a:solidFill>
            <a:srgbClr val="4F81BD">
              <a:lumMod val="60000"/>
              <a:lumOff val="40000"/>
              <a:alpha val="33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US" altLang="ko-KR" sz="3200" dirty="0" smtClean="0"/>
              <a:t>Experiment</a:t>
            </a:r>
            <a:endParaRPr lang="ko-KR" altLang="en-US" sz="32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99505" y="839586"/>
            <a:ext cx="11557066" cy="560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LaoShan</a:t>
            </a:r>
            <a:r>
              <a:rPr kumimoji="0" lang="en-US" altLang="ko-KR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 BC</a:t>
            </a: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1483"/>
            <a:ext cx="5698671" cy="28765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2072920"/>
            <a:ext cx="5565288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" y="0"/>
            <a:ext cx="12191997" cy="615741"/>
          </a:xfrm>
          <a:prstGeom prst="rect">
            <a:avLst/>
          </a:prstGeom>
          <a:solidFill>
            <a:srgbClr val="4F81BD">
              <a:lumMod val="60000"/>
              <a:lumOff val="40000"/>
              <a:alpha val="33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US" altLang="ko-KR" sz="3200" dirty="0" smtClean="0"/>
              <a:t>Experiment</a:t>
            </a:r>
            <a:endParaRPr lang="ko-KR" altLang="en-US" sz="32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99505" y="839586"/>
            <a:ext cx="11557066" cy="560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LaoShan</a:t>
            </a:r>
            <a:r>
              <a:rPr kumimoji="0" lang="en-US" altLang="ko-KR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 BC</a:t>
            </a: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763" y="1422689"/>
            <a:ext cx="60864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" y="0"/>
            <a:ext cx="12191997" cy="615741"/>
          </a:xfrm>
          <a:prstGeom prst="rect">
            <a:avLst/>
          </a:prstGeom>
          <a:solidFill>
            <a:srgbClr val="4F81BD">
              <a:lumMod val="60000"/>
              <a:lumOff val="40000"/>
              <a:alpha val="33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US" altLang="ko-KR" sz="3200" dirty="0" smtClean="0"/>
              <a:t>Experiment</a:t>
            </a:r>
            <a:endParaRPr lang="ko-KR" altLang="en-US" sz="32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99505" y="839586"/>
            <a:ext cx="11557066" cy="560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Discussion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ABC-1 overhead (transaction with ABC-2, ABC3)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So, Divide ABC-1 to ABC-1-1, ABC-1-2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It</a:t>
            </a:r>
            <a:r>
              <a:rPr kumimoji="0" lang="en-US" altLang="ko-KR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 is Obvious to increase TPS</a:t>
            </a: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900" y="3186447"/>
            <a:ext cx="67722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2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" y="5"/>
            <a:ext cx="12191997" cy="615741"/>
          </a:xfrm>
          <a:prstGeom prst="rect">
            <a:avLst/>
          </a:prstGeom>
          <a:solidFill>
            <a:srgbClr val="4F81BD">
              <a:lumMod val="60000"/>
              <a:lumOff val="40000"/>
              <a:alpha val="33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US" altLang="ko-KR" sz="3200" dirty="0" smtClean="0"/>
              <a:t>Conclusion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99505" y="839586"/>
            <a:ext cx="11557066" cy="560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Panda</a:t>
            </a:r>
            <a:r>
              <a:rPr kumimoji="0" lang="en-US" altLang="ko-KR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 Model</a:t>
            </a: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ABC and TBC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CBDC system can be scaled up with Many BC needed in the system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Fit in current bank system</a:t>
            </a:r>
          </a:p>
          <a:p>
            <a:pPr lvl="2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Central Bank – Commercial</a:t>
            </a:r>
            <a:r>
              <a:rPr kumimoji="0" lang="en-US" altLang="ko-KR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 Bank</a:t>
            </a: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479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75367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199505" y="839586"/>
            <a:ext cx="11829010" cy="560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830531" y="249646"/>
            <a:ext cx="8530937" cy="2387600"/>
          </a:xfrm>
          <a:prstGeom prst="roundRect">
            <a:avLst/>
          </a:prstGeom>
          <a:solidFill>
            <a:srgbClr val="4F81BD">
              <a:lumMod val="60000"/>
              <a:lumOff val="40000"/>
              <a:alpha val="2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sz="3000" dirty="0">
                <a:solidFill>
                  <a:schemeClr val="tx1"/>
                </a:solidFill>
                <a:latin typeface="+mj-ea"/>
              </a:rPr>
              <a:t>Multi-</a:t>
            </a:r>
            <a:r>
              <a:rPr lang="en-US" altLang="ko-KR" sz="3000" dirty="0" err="1">
                <a:solidFill>
                  <a:schemeClr val="tx1"/>
                </a:solidFill>
                <a:latin typeface="+mj-ea"/>
              </a:rPr>
              <a:t>Blockchain</a:t>
            </a:r>
            <a:r>
              <a:rPr lang="en-US" altLang="ko-KR" sz="3000" dirty="0">
                <a:solidFill>
                  <a:schemeClr val="tx1"/>
                </a:solidFill>
                <a:latin typeface="+mj-ea"/>
              </a:rPr>
              <a:t> Model for Central Bank Digital </a:t>
            </a:r>
            <a:r>
              <a:rPr lang="en-US" altLang="ko-KR" sz="3000" dirty="0" smtClean="0">
                <a:solidFill>
                  <a:schemeClr val="tx1"/>
                </a:solidFill>
                <a:latin typeface="+mj-ea"/>
              </a:rPr>
              <a:t>Currency</a:t>
            </a:r>
            <a:endParaRPr lang="en-US" altLang="ko-KR" sz="3000" dirty="0" smtClean="0">
              <a:solidFill>
                <a:schemeClr val="tx1"/>
              </a:solidFill>
              <a:latin typeface="+mj-ea"/>
            </a:endParaRPr>
          </a:p>
          <a:p>
            <a:endParaRPr lang="en-US" altLang="ko-KR" sz="3000" b="0" dirty="0" smtClean="0">
              <a:solidFill>
                <a:schemeClr val="tx1"/>
              </a:solidFill>
              <a:latin typeface="+mj-ea"/>
            </a:endParaRPr>
          </a:p>
          <a:p>
            <a:r>
              <a:rPr lang="en-US" altLang="ko-KR" sz="3000" dirty="0" smtClean="0">
                <a:solidFill>
                  <a:schemeClr val="tx1"/>
                </a:solidFill>
                <a:latin typeface="+mj-ea"/>
              </a:rPr>
              <a:t>-</a:t>
            </a:r>
            <a:r>
              <a:rPr lang="en-US" altLang="ko-KR" sz="3000" dirty="0" smtClean="0">
                <a:solidFill>
                  <a:schemeClr val="tx1"/>
                </a:solidFill>
                <a:latin typeface="+mj-ea"/>
              </a:rPr>
              <a:t>paper review </a:t>
            </a:r>
            <a:r>
              <a:rPr lang="en-US" altLang="ko-KR" sz="3000" dirty="0" smtClean="0">
                <a:solidFill>
                  <a:schemeClr val="tx1"/>
                </a:solidFill>
                <a:latin typeface="+mj-ea"/>
              </a:rPr>
              <a:t>(8page)-</a:t>
            </a:r>
          </a:p>
          <a:p>
            <a:endParaRPr lang="en-US" altLang="ko-KR" sz="2000" b="0" dirty="0" smtClean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419357" y="3123560"/>
            <a:ext cx="9353284" cy="2117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 smtClean="0"/>
              <a:t>He </a:t>
            </a:r>
            <a:r>
              <a:rPr lang="en-US" altLang="ko-KR" sz="2000" dirty="0"/>
              <a:t>Sun</a:t>
            </a:r>
            <a:r>
              <a:rPr lang="en-US" altLang="ko-KR" sz="2000" baseline="30000" dirty="0"/>
              <a:t>1</a:t>
            </a:r>
            <a:r>
              <a:rPr lang="en-US" altLang="ko-KR" sz="2000" dirty="0"/>
              <a:t> </a:t>
            </a:r>
            <a:r>
              <a:rPr lang="en-US" altLang="ko-KR" sz="2000" dirty="0" err="1"/>
              <a:t>Hongliang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MAO</a:t>
            </a:r>
            <a:r>
              <a:rPr lang="en-US" altLang="ko-KR" sz="2000" baseline="30000" dirty="0"/>
              <a:t>2</a:t>
            </a:r>
            <a:r>
              <a:rPr lang="en-US" altLang="ko-KR" sz="2000" dirty="0" smtClean="0"/>
              <a:t> , </a:t>
            </a:r>
            <a:r>
              <a:rPr lang="en-US" altLang="ko-KR" sz="2000" dirty="0" err="1" smtClean="0"/>
              <a:t>Xiaomin</a:t>
            </a:r>
            <a:r>
              <a:rPr lang="en-US" altLang="ko-KR" sz="2000" dirty="0" smtClean="0"/>
              <a:t> Bai</a:t>
            </a:r>
            <a:r>
              <a:rPr lang="en-US" altLang="ko-KR" sz="2000" baseline="30000" dirty="0" smtClean="0"/>
              <a:t>1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Zhidong</a:t>
            </a:r>
            <a:r>
              <a:rPr lang="en-US" altLang="ko-KR" sz="2000" dirty="0" smtClean="0"/>
              <a:t> Chen</a:t>
            </a:r>
            <a:r>
              <a:rPr lang="en-US" altLang="ko-KR" sz="2000" baseline="30000" dirty="0" smtClean="0"/>
              <a:t>1</a:t>
            </a:r>
            <a:r>
              <a:rPr lang="en-US" altLang="ko-KR" sz="2000" dirty="0" smtClean="0"/>
              <a:t>, Kai </a:t>
            </a:r>
            <a:r>
              <a:rPr lang="en-US" altLang="ko-KR" sz="2000" dirty="0"/>
              <a:t>Hu1 Wei Yu</a:t>
            </a:r>
            <a:r>
              <a:rPr lang="en-US" altLang="ko-KR" sz="2000" baseline="30000" dirty="0"/>
              <a:t>1</a:t>
            </a:r>
            <a:r>
              <a:rPr lang="en-US" altLang="ko-KR" sz="2000" dirty="0"/>
              <a:t> </a:t>
            </a:r>
          </a:p>
          <a:p>
            <a:pPr>
              <a:defRPr/>
            </a:pPr>
            <a:r>
              <a:rPr lang="en-US" altLang="ko-KR" sz="1100" dirty="0" smtClean="0"/>
              <a:t> 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100" dirty="0" smtClean="0"/>
              <a:t>1 </a:t>
            </a:r>
            <a:r>
              <a:rPr lang="en-US" altLang="ko-KR" sz="1100" dirty="0"/>
              <a:t>(State Key Laboratory of Software Development Environment, </a:t>
            </a:r>
            <a:r>
              <a:rPr lang="en-US" altLang="ko-KR" sz="1100" dirty="0" err="1"/>
              <a:t>Beihang</a:t>
            </a:r>
            <a:r>
              <a:rPr lang="en-US" altLang="ko-KR" sz="1100" dirty="0"/>
              <a:t> University) 2 (National Computer Network Emergency Response Technical Team/Coordination Center of China(CNCERT/CC))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1600" dirty="0" smtClean="0"/>
              <a:t>2017 18th International Conference on Parallel and Distributed Computing, Applications and Technologies (PDCAT)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600" dirty="0" smtClean="0">
                <a:latin typeface="+mj-ea"/>
              </a:rPr>
              <a:t>Citation </a:t>
            </a:r>
            <a:r>
              <a:rPr lang="en-US" altLang="ko-KR" sz="1600" dirty="0">
                <a:latin typeface="+mj-ea"/>
              </a:rPr>
              <a:t>: 19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2000" b="1" dirty="0" smtClean="0">
                <a:latin typeface="+mj-ea"/>
                <a:ea typeface="+mj-ea"/>
              </a:rPr>
              <a:t>한정수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069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" y="5"/>
            <a:ext cx="12191997" cy="615741"/>
          </a:xfrm>
          <a:prstGeom prst="rect">
            <a:avLst/>
          </a:prstGeom>
          <a:solidFill>
            <a:srgbClr val="4F81BD">
              <a:lumMod val="60000"/>
              <a:lumOff val="40000"/>
              <a:alpha val="33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US" altLang="ko-KR" sz="3200" dirty="0" smtClean="0"/>
              <a:t>Introduction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99505" y="839586"/>
            <a:ext cx="11557066" cy="560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altLang="ko-KR" dirty="0" err="1" smtClean="0">
                <a:ea typeface="맑은 고딕" panose="020B0503020000020004" pitchFamily="50" charset="-127"/>
              </a:rPr>
              <a:t>Blockchain</a:t>
            </a:r>
            <a:r>
              <a:rPr lang="en-US" altLang="ko-KR" dirty="0" smtClean="0">
                <a:ea typeface="맑은 고딕" panose="020B0503020000020004" pitchFamily="50" charset="-127"/>
              </a:rPr>
              <a:t> CBDC</a:t>
            </a: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Temper-resistant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Traceability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De-centrality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dirty="0"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Contribution</a:t>
            </a:r>
          </a:p>
          <a:p>
            <a:pPr lvl="1"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CBDC model based on Multi-</a:t>
            </a:r>
            <a:r>
              <a:rPr lang="en-US" altLang="ko-KR" dirty="0" err="1" smtClean="0">
                <a:ea typeface="맑은 고딕" panose="020B0503020000020004" pitchFamily="50" charset="-127"/>
              </a:rPr>
              <a:t>blockchain</a:t>
            </a:r>
            <a:r>
              <a:rPr lang="en-US" altLang="ko-KR" dirty="0" smtClean="0">
                <a:ea typeface="맑은 고딕" panose="020B0503020000020004" pitchFamily="50" charset="-127"/>
              </a:rPr>
              <a:t> technology</a:t>
            </a:r>
          </a:p>
          <a:p>
            <a:pPr lvl="1"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Protocol for the communication of cross-</a:t>
            </a:r>
            <a:r>
              <a:rPr lang="en-US" altLang="ko-KR" dirty="0" err="1" smtClean="0">
                <a:ea typeface="맑은 고딕" panose="020B0503020000020004" pitchFamily="50" charset="-127"/>
              </a:rPr>
              <a:t>blockchain</a:t>
            </a:r>
            <a:r>
              <a:rPr lang="en-US" altLang="ko-KR" dirty="0" smtClean="0">
                <a:ea typeface="맑은 고딕" panose="020B0503020000020004" pitchFamily="50" charset="-127"/>
              </a:rPr>
              <a:t> for scalability</a:t>
            </a:r>
          </a:p>
          <a:p>
            <a:pPr lvl="1"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Analyze scalability, privacy, safety and communication traffic</a:t>
            </a:r>
          </a:p>
          <a:p>
            <a:pPr lvl="1">
              <a:defRPr/>
            </a:pPr>
            <a:endParaRPr lang="en-US" altLang="ko-KR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569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" y="5"/>
            <a:ext cx="12191997" cy="615741"/>
          </a:xfrm>
          <a:prstGeom prst="rect">
            <a:avLst/>
          </a:prstGeom>
          <a:solidFill>
            <a:srgbClr val="4F81BD">
              <a:lumMod val="60000"/>
              <a:lumOff val="40000"/>
              <a:alpha val="33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US" altLang="ko-KR" sz="3200" noProof="0" dirty="0" smtClean="0"/>
              <a:t>Architecture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99505" y="839586"/>
            <a:ext cx="11557066" cy="560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MBCD</a:t>
            </a:r>
          </a:p>
          <a:p>
            <a:pPr marL="265112" lvl="1" indent="0">
              <a:spcBef>
                <a:spcPts val="1000"/>
              </a:spcBef>
              <a:buNone/>
              <a:defRPr/>
            </a:pP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530" y="1367198"/>
            <a:ext cx="6502942" cy="496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" y="5"/>
            <a:ext cx="12191997" cy="615741"/>
          </a:xfrm>
          <a:prstGeom prst="rect">
            <a:avLst/>
          </a:prstGeom>
          <a:solidFill>
            <a:srgbClr val="4F81BD">
              <a:lumMod val="60000"/>
              <a:lumOff val="40000"/>
              <a:alpha val="33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US" altLang="ko-KR" sz="3200" noProof="0" dirty="0" smtClean="0"/>
              <a:t>Architecture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99505" y="839586"/>
            <a:ext cx="11557066" cy="56027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Type of </a:t>
            </a:r>
            <a:r>
              <a:rPr kumimoji="0" lang="en-US" altLang="ko-KR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Blockchain</a:t>
            </a: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Local Area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Blockchain</a:t>
            </a:r>
            <a:r>
              <a:rPr lang="en-US" altLang="ko-KR" dirty="0" smtClean="0">
                <a:ea typeface="맑은 고딕" panose="020B0503020000020004" pitchFamily="50" charset="-127"/>
              </a:rPr>
              <a:t> (LAB)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dirty="0" smtClean="0"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Chain ID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ID for LAB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dirty="0" smtClean="0">
              <a:ea typeface="맑은 고딕" panose="020B0503020000020004" pitchFamily="50" charset="-127"/>
            </a:endParaRP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dirty="0">
              <a:ea typeface="맑은 고딕" panose="020B0503020000020004" pitchFamily="50" charset="-127"/>
            </a:endParaRP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dirty="0" smtClean="0">
              <a:ea typeface="맑은 고딕" panose="020B0503020000020004" pitchFamily="50" charset="-127"/>
            </a:endParaRP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dirty="0">
              <a:ea typeface="맑은 고딕" panose="020B0503020000020004" pitchFamily="50" charset="-127"/>
            </a:endParaRP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dirty="0" smtClean="0"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User account address</a:t>
            </a:r>
            <a:endParaRPr lang="en-US" altLang="ko-KR" dirty="0">
              <a:ea typeface="맑은 고딕" panose="020B0503020000020004" pitchFamily="50" charset="-127"/>
            </a:endParaRP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Every branch create their own public/private key and wallet</a:t>
            </a:r>
          </a:p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US" altLang="ko-KR" noProof="0" dirty="0">
              <a:ea typeface="맑은 고딕" panose="020B0503020000020004" pitchFamily="50" charset="-127"/>
            </a:endParaRPr>
          </a:p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  <a:p>
            <a:pPr marL="265112" lvl="1" indent="0">
              <a:spcBef>
                <a:spcPts val="1000"/>
              </a:spcBef>
              <a:buNone/>
              <a:defRPr/>
            </a:pP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1264"/>
          <a:stretch/>
        </p:blipFill>
        <p:spPr>
          <a:xfrm>
            <a:off x="2577613" y="2774688"/>
            <a:ext cx="6800850" cy="216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" y="5"/>
            <a:ext cx="12191997" cy="615741"/>
          </a:xfrm>
          <a:prstGeom prst="rect">
            <a:avLst/>
          </a:prstGeom>
          <a:solidFill>
            <a:srgbClr val="4F81BD">
              <a:lumMod val="60000"/>
              <a:lumOff val="40000"/>
              <a:alpha val="33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US" altLang="ko-KR" sz="3200" noProof="0" dirty="0" err="1" smtClean="0"/>
              <a:t>Architecutre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99505" y="839586"/>
            <a:ext cx="11557066" cy="560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Transaction format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Intra-transaction (</a:t>
            </a:r>
            <a:r>
              <a:rPr lang="en-US" altLang="ko-KR" dirty="0" err="1" smtClean="0">
                <a:ea typeface="맑은 고딕" panose="020B0503020000020004" pitchFamily="50" charset="-127"/>
              </a:rPr>
              <a:t>Tu</a:t>
            </a:r>
            <a:r>
              <a:rPr lang="en-US" altLang="ko-KR" dirty="0">
                <a:ea typeface="맑은 고딕" panose="020B0503020000020004" pitchFamily="50" charset="-127"/>
              </a:rPr>
              <a:t>)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lvl="2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Generated within one branch</a:t>
            </a:r>
          </a:p>
          <a:p>
            <a:pPr lvl="2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dirty="0" smtClean="0">
              <a:ea typeface="맑은 고딕" panose="020B0503020000020004" pitchFamily="50" charset="-127"/>
            </a:endParaRP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Inter-transaction (Tb)</a:t>
            </a:r>
          </a:p>
          <a:p>
            <a:pPr lvl="2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Executed between branches</a:t>
            </a:r>
          </a:p>
          <a:p>
            <a:pPr lvl="2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dirty="0">
              <a:ea typeface="맑은 고딕" panose="020B0503020000020004" pitchFamily="50" charset="-127"/>
            </a:endParaRP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Feed</a:t>
            </a:r>
            <a:r>
              <a:rPr lang="en-US" altLang="ko-KR" dirty="0" smtClean="0">
                <a:ea typeface="맑은 고딕" panose="020B0503020000020004" pitchFamily="50" charset="-127"/>
              </a:rPr>
              <a:t>back-transaction(</a:t>
            </a:r>
            <a:r>
              <a:rPr lang="en-US" altLang="ko-KR" dirty="0" err="1" smtClean="0">
                <a:ea typeface="맑은 고딕" panose="020B0503020000020004" pitchFamily="50" charset="-127"/>
              </a:rPr>
              <a:t>Tf</a:t>
            </a:r>
            <a:r>
              <a:rPr lang="en-US" altLang="ko-KR" dirty="0" smtClean="0">
                <a:ea typeface="맑은 고딕" panose="020B0503020000020004" pitchFamily="50" charset="-127"/>
              </a:rPr>
              <a:t>)</a:t>
            </a:r>
          </a:p>
          <a:p>
            <a:pPr lvl="2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Reply of inter/intra</a:t>
            </a:r>
            <a:r>
              <a:rPr kumimoji="0" lang="en-US" altLang="ko-KR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 transaction</a:t>
            </a:r>
          </a:p>
          <a:p>
            <a:pPr lvl="2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aseline="0" dirty="0">
              <a:ea typeface="맑은 고딕" panose="020B0503020000020004" pitchFamily="50" charset="-127"/>
            </a:endParaRPr>
          </a:p>
          <a:p>
            <a:pPr>
              <a:defRPr/>
            </a:pPr>
            <a:r>
              <a:rPr kumimoji="0" lang="en-US" altLang="ko-KR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Timeout-retransmission</a:t>
            </a:r>
          </a:p>
          <a:p>
            <a:pPr lvl="1"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Timeout</a:t>
            </a:r>
            <a:r>
              <a:rPr kumimoji="0" lang="en-US" altLang="ko-KR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 for no reply</a:t>
            </a: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39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" y="5"/>
            <a:ext cx="12191997" cy="615741"/>
          </a:xfrm>
          <a:prstGeom prst="rect">
            <a:avLst/>
          </a:prstGeom>
          <a:solidFill>
            <a:srgbClr val="4F81BD">
              <a:lumMod val="60000"/>
              <a:lumOff val="40000"/>
              <a:alpha val="33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US" altLang="ko-KR" sz="3200" dirty="0" smtClean="0"/>
              <a:t>Introduction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99505" y="839586"/>
            <a:ext cx="11557066" cy="560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CBDC based on </a:t>
            </a:r>
            <a:r>
              <a:rPr kumimoji="0" lang="en-US" altLang="ko-KR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Blockchain</a:t>
            </a: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Immutability</a:t>
            </a:r>
            <a:endParaRPr kumimoji="0" lang="en-US" altLang="ko-K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Traceability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Transparency</a:t>
            </a: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US" altLang="ko-KR" dirty="0">
              <a:ea typeface="맑은 고딕" panose="020B0503020000020004" pitchFamily="50" charset="-127"/>
            </a:endParaRPr>
          </a:p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Primary reason</a:t>
            </a:r>
            <a:r>
              <a:rPr kumimoji="0" lang="en-US" altLang="ko-KR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 of CBDC</a:t>
            </a: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/>
              <a:t>trades efficiently, reduces the costs and increases </a:t>
            </a:r>
            <a:r>
              <a:rPr lang="en-US" altLang="ko-KR" dirty="0" smtClean="0"/>
              <a:t>transparency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/>
              <a:t>It instills confidence in the market, and will be an effective way for central banks to regulate the financial </a:t>
            </a:r>
            <a:r>
              <a:rPr lang="en-US" altLang="ko-KR" dirty="0" smtClean="0"/>
              <a:t>market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/>
              <a:t>CBDC may not be </a:t>
            </a:r>
            <a:r>
              <a:rPr lang="en-US" altLang="ko-KR" dirty="0"/>
              <a:t>under the direct regulation of the central bank, and CBDC can be used as a means to regulate </a:t>
            </a:r>
            <a:r>
              <a:rPr lang="en-US" altLang="ko-KR" dirty="0" smtClean="0"/>
              <a:t>them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/>
              <a:t>Payment </a:t>
            </a:r>
            <a:r>
              <a:rPr lang="en-US" altLang="ko-KR" dirty="0"/>
              <a:t>between banks are </a:t>
            </a:r>
            <a:r>
              <a:rPr lang="en-US" altLang="ko-KR" dirty="0" smtClean="0"/>
              <a:t>guaranteed by government</a:t>
            </a: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844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" y="5"/>
            <a:ext cx="12191997" cy="615741"/>
          </a:xfrm>
          <a:prstGeom prst="rect">
            <a:avLst/>
          </a:prstGeom>
          <a:solidFill>
            <a:srgbClr val="4F81BD">
              <a:lumMod val="60000"/>
              <a:lumOff val="40000"/>
              <a:alpha val="33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US" altLang="ko-KR" sz="3200" noProof="0" dirty="0" smtClean="0"/>
              <a:t>Transaction Protocol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99505" y="839586"/>
            <a:ext cx="11557066" cy="560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Intra</a:t>
            </a:r>
            <a:r>
              <a:rPr kumimoji="0" lang="en-US" altLang="ko-KR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 transaction process</a:t>
            </a: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US" altLang="ko-KR" dirty="0">
              <a:ea typeface="맑은 고딕" panose="020B0503020000020004" pitchFamily="50" charset="-127"/>
            </a:endParaRPr>
          </a:p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825"/>
          <a:stretch/>
        </p:blipFill>
        <p:spPr>
          <a:xfrm>
            <a:off x="2755562" y="1586339"/>
            <a:ext cx="6184042" cy="48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6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" y="5"/>
            <a:ext cx="12191997" cy="615741"/>
          </a:xfrm>
          <a:prstGeom prst="rect">
            <a:avLst/>
          </a:prstGeom>
          <a:solidFill>
            <a:srgbClr val="4F81BD">
              <a:lumMod val="60000"/>
              <a:lumOff val="40000"/>
              <a:alpha val="33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US" altLang="ko-KR" sz="3200" noProof="0" dirty="0" smtClean="0"/>
              <a:t>Transaction Protocol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99505" y="839586"/>
            <a:ext cx="11557066" cy="560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Intra</a:t>
            </a:r>
            <a:r>
              <a:rPr kumimoji="0" lang="en-US" altLang="ko-KR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 transaction process</a:t>
            </a: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US" altLang="ko-KR" dirty="0">
              <a:ea typeface="맑은 고딕" panose="020B0503020000020004" pitchFamily="50" charset="-127"/>
            </a:endParaRPr>
          </a:p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03" y="1377743"/>
            <a:ext cx="6381247" cy="506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" y="5"/>
            <a:ext cx="12191997" cy="615741"/>
          </a:xfrm>
          <a:prstGeom prst="rect">
            <a:avLst/>
          </a:prstGeom>
          <a:solidFill>
            <a:srgbClr val="4F81BD">
              <a:lumMod val="60000"/>
              <a:lumOff val="40000"/>
              <a:alpha val="33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US" altLang="ko-KR" sz="3200" noProof="0" dirty="0" smtClean="0"/>
              <a:t>Transaction Protocol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99505" y="839586"/>
            <a:ext cx="11557066" cy="560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altLang="ko-KR" dirty="0" err="1" smtClean="0">
                <a:ea typeface="맑은 고딕" panose="020B0503020000020004" pitchFamily="50" charset="-127"/>
              </a:rPr>
              <a:t>Tf</a:t>
            </a:r>
            <a:r>
              <a:rPr lang="en-US" altLang="ko-KR" dirty="0" smtClean="0">
                <a:ea typeface="맑은 고딕" panose="020B0503020000020004" pitchFamily="50" charset="-127"/>
              </a:rPr>
              <a:t> Protocol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Success -&gt; branch takes PBFT consensus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Failure -&gt; lock transaction value</a:t>
            </a:r>
            <a:endParaRPr lang="en-US" altLang="ko-KR" dirty="0">
              <a:ea typeface="맑은 고딕" panose="020B0503020000020004" pitchFamily="50" charset="-127"/>
            </a:endParaRPr>
          </a:p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US" altLang="ko-KR" dirty="0" smtClean="0">
              <a:ea typeface="맑은 고딕" panose="020B0503020000020004" pitchFamily="50" charset="-127"/>
            </a:endParaRPr>
          </a:p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Bank reserve Protocol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To reduce inter transaction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Build account for bank in branch </a:t>
            </a:r>
            <a:endParaRPr lang="en-US" altLang="ko-KR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08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" y="5"/>
            <a:ext cx="12191997" cy="615741"/>
          </a:xfrm>
          <a:prstGeom prst="rect">
            <a:avLst/>
          </a:prstGeom>
          <a:solidFill>
            <a:srgbClr val="4F81BD">
              <a:lumMod val="60000"/>
              <a:lumOff val="40000"/>
              <a:alpha val="33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US" altLang="ko-KR" sz="3200" noProof="0" dirty="0" smtClean="0"/>
              <a:t>Model analysis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99505" y="839586"/>
            <a:ext cx="11557066" cy="560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Traffic</a:t>
            </a: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1" y="1365717"/>
            <a:ext cx="65532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" y="5"/>
            <a:ext cx="12191997" cy="615741"/>
          </a:xfrm>
          <a:prstGeom prst="rect">
            <a:avLst/>
          </a:prstGeom>
          <a:solidFill>
            <a:srgbClr val="4F81BD">
              <a:lumMod val="60000"/>
              <a:lumOff val="40000"/>
              <a:alpha val="33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US" altLang="ko-KR" sz="3200" noProof="0" dirty="0" smtClean="0"/>
              <a:t>Model analysis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99505" y="839586"/>
            <a:ext cx="11557066" cy="560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Safety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Intra transaction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dirty="0">
              <a:ea typeface="맑은 고딕" panose="020B0503020000020004" pitchFamily="50" charset="-127"/>
            </a:endParaRP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dirty="0" smtClean="0">
              <a:ea typeface="맑은 고딕" panose="020B0503020000020004" pitchFamily="50" charset="-127"/>
            </a:endParaRP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dirty="0">
              <a:ea typeface="맑은 고딕" panose="020B0503020000020004" pitchFamily="50" charset="-127"/>
            </a:endParaRP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dirty="0" smtClean="0">
              <a:ea typeface="맑은 고딕" panose="020B0503020000020004" pitchFamily="50" charset="-127"/>
            </a:endParaRP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Inter transaction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986" y="2194055"/>
            <a:ext cx="2457450" cy="8572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038" y="2065467"/>
            <a:ext cx="2981325" cy="1114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7644" y="4667081"/>
            <a:ext cx="3238500" cy="1095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/>
          <a:srcRect t="15787" b="-5856"/>
          <a:stretch/>
        </p:blipFill>
        <p:spPr>
          <a:xfrm>
            <a:off x="5978038" y="4604273"/>
            <a:ext cx="3390900" cy="115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9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" y="5"/>
            <a:ext cx="12191997" cy="615741"/>
          </a:xfrm>
          <a:prstGeom prst="rect">
            <a:avLst/>
          </a:prstGeom>
          <a:solidFill>
            <a:srgbClr val="4F81BD">
              <a:lumMod val="60000"/>
              <a:lumOff val="40000"/>
              <a:alpha val="33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US" altLang="ko-KR" sz="3200" noProof="0" dirty="0" smtClean="0"/>
              <a:t>Experiment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99505" y="839586"/>
            <a:ext cx="11557066" cy="560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Intra/Inter transaction</a:t>
            </a: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62" y="1219200"/>
            <a:ext cx="66960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6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" y="5"/>
            <a:ext cx="12191997" cy="615741"/>
          </a:xfrm>
          <a:prstGeom prst="rect">
            <a:avLst/>
          </a:prstGeom>
          <a:solidFill>
            <a:srgbClr val="4F81BD">
              <a:lumMod val="60000"/>
              <a:lumOff val="40000"/>
              <a:alpha val="33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US" altLang="ko-KR" sz="3200" noProof="0" dirty="0" smtClean="0"/>
              <a:t>Model analysis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99505" y="839586"/>
            <a:ext cx="11557066" cy="560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Traffic</a:t>
            </a: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7" y="1200150"/>
            <a:ext cx="64484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4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" y="5"/>
            <a:ext cx="12191997" cy="615741"/>
          </a:xfrm>
          <a:prstGeom prst="rect">
            <a:avLst/>
          </a:prstGeom>
          <a:solidFill>
            <a:srgbClr val="4F81BD">
              <a:lumMod val="60000"/>
              <a:lumOff val="40000"/>
              <a:alpha val="33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US" altLang="ko-KR" sz="3200" noProof="0" dirty="0" smtClean="0"/>
              <a:t>Model analysis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99505" y="839586"/>
            <a:ext cx="11557066" cy="560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TPS</a:t>
            </a: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966173"/>
            <a:ext cx="6223747" cy="541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9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" y="5"/>
            <a:ext cx="12191997" cy="615741"/>
          </a:xfrm>
          <a:prstGeom prst="rect">
            <a:avLst/>
          </a:prstGeom>
          <a:solidFill>
            <a:srgbClr val="4F81BD">
              <a:lumMod val="60000"/>
              <a:lumOff val="40000"/>
              <a:alpha val="33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US" altLang="ko-KR" sz="3200" noProof="0" dirty="0" smtClean="0"/>
              <a:t>Conclusion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99505" y="839586"/>
            <a:ext cx="11557066" cy="560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MBCD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Proposed communication protocol and components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Problems to be solved</a:t>
            </a:r>
          </a:p>
          <a:p>
            <a:pPr lvl="2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Parallel technology for execution of transaction</a:t>
            </a:r>
          </a:p>
          <a:p>
            <a:pPr lvl="2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Establishment of block</a:t>
            </a:r>
          </a:p>
          <a:p>
            <a:pPr lvl="2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Consensus protocol for TPS</a:t>
            </a:r>
          </a:p>
          <a:p>
            <a:pPr lvl="2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Node cluster</a:t>
            </a: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412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" y="-16329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47241" y="895350"/>
            <a:ext cx="360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ko-KR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4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" y="5"/>
            <a:ext cx="12191997" cy="615741"/>
          </a:xfrm>
          <a:prstGeom prst="rect">
            <a:avLst/>
          </a:prstGeom>
          <a:solidFill>
            <a:srgbClr val="4F81BD">
              <a:lumMod val="60000"/>
              <a:lumOff val="40000"/>
              <a:alpha val="33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US" altLang="ko-KR" sz="3200" dirty="0" smtClean="0"/>
              <a:t>Introduction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99505" y="839586"/>
            <a:ext cx="11557066" cy="560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New type of CBDC model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ABC : </a:t>
            </a:r>
            <a:r>
              <a:rPr lang="en-US" altLang="ko-KR" dirty="0" smtClean="0">
                <a:ea typeface="맑은 고딕" panose="020B0503020000020004" pitchFamily="50" charset="-127"/>
              </a:rPr>
              <a:t>Account BC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/>
              <a:t>TBC : Trading BC</a:t>
            </a:r>
            <a:endParaRPr lang="en-US" altLang="ko-KR" dirty="0"/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Scalable and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Mangable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Panda model for testing</a:t>
            </a:r>
            <a:endParaRPr lang="en-US" altLang="ko-KR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421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" y="0"/>
            <a:ext cx="12191997" cy="615741"/>
          </a:xfrm>
          <a:prstGeom prst="rect">
            <a:avLst/>
          </a:prstGeom>
          <a:solidFill>
            <a:srgbClr val="4F81BD">
              <a:lumMod val="60000"/>
              <a:lumOff val="40000"/>
              <a:alpha val="33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US" altLang="ko-KR" sz="3200" dirty="0" smtClean="0"/>
              <a:t>Background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99505" y="839586"/>
            <a:ext cx="11557066" cy="560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 Direct Access vs Indirect</a:t>
            </a:r>
            <a:r>
              <a:rPr kumimoji="0" lang="en-US" altLang="ko-KR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 Access</a:t>
            </a: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31" y="1388026"/>
            <a:ext cx="4587857" cy="49676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019" y="1431649"/>
            <a:ext cx="3721230" cy="48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" y="5"/>
            <a:ext cx="12191997" cy="615741"/>
          </a:xfrm>
          <a:prstGeom prst="rect">
            <a:avLst/>
          </a:prstGeom>
          <a:solidFill>
            <a:srgbClr val="4F81BD">
              <a:lumMod val="60000"/>
              <a:lumOff val="40000"/>
              <a:alpha val="33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Panda Model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99505" y="839586"/>
            <a:ext cx="11557066" cy="560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Architecture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ABC-1 maintains Bank-1’s accounts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TBC-1 processes transaction in ABC-1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TBC-A </a:t>
            </a:r>
          </a:p>
          <a:p>
            <a:pPr lvl="2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Transactions between ABC-1 and ABC-2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Regulatory technology</a:t>
            </a:r>
          </a:p>
          <a:p>
            <a:pPr lvl="2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Detect illegal transaction with KYC, AML </a:t>
            </a:r>
          </a:p>
          <a:p>
            <a:pPr lvl="2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Not</a:t>
            </a:r>
            <a:r>
              <a:rPr kumimoji="0" lang="en-US" altLang="ko-KR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 describe detail methods</a:t>
            </a: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187" y="839586"/>
            <a:ext cx="43053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" y="5"/>
            <a:ext cx="12191997" cy="615741"/>
          </a:xfrm>
          <a:prstGeom prst="rect">
            <a:avLst/>
          </a:prstGeom>
          <a:solidFill>
            <a:srgbClr val="4F81BD">
              <a:lumMod val="60000"/>
              <a:lumOff val="40000"/>
              <a:alpha val="33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Panda Model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99505" y="839586"/>
            <a:ext cx="11557066" cy="560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Architecture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Initiate Transaction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Uploading</a:t>
            </a:r>
            <a:r>
              <a:rPr kumimoji="0" lang="en-US" altLang="ko-KR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 account info</a:t>
            </a:r>
          </a:p>
          <a:p>
            <a:pPr lvl="2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Authentication</a:t>
            </a:r>
          </a:p>
          <a:p>
            <a:pPr lvl="2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kumimoji="0" lang="en-US" altLang="ko-KR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Verification</a:t>
            </a:r>
          </a:p>
          <a:p>
            <a:pPr lvl="2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Lock some money</a:t>
            </a:r>
            <a:endParaRPr kumimoji="0" lang="en-US" altLang="ko-K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aseline="0" dirty="0" smtClean="0">
                <a:ea typeface="맑은 고딕" panose="020B0503020000020004" pitchFamily="50" charset="-127"/>
              </a:rPr>
              <a:t>Transaction</a:t>
            </a:r>
            <a:r>
              <a:rPr lang="en-US" altLang="ko-KR" dirty="0" smtClean="0">
                <a:ea typeface="맑은 고딕" panose="020B0503020000020004" pitchFamily="50" charset="-127"/>
              </a:rPr>
              <a:t> Execution</a:t>
            </a:r>
          </a:p>
          <a:p>
            <a:pPr lvl="2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Vote for transaction and build block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Audit</a:t>
            </a: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057" y="1531227"/>
            <a:ext cx="60769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" y="5"/>
            <a:ext cx="12191997" cy="615741"/>
          </a:xfrm>
          <a:prstGeom prst="rect">
            <a:avLst/>
          </a:prstGeom>
          <a:solidFill>
            <a:srgbClr val="4F81BD">
              <a:lumMod val="60000"/>
              <a:lumOff val="40000"/>
              <a:alpha val="33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Panda Model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99505" y="839586"/>
            <a:ext cx="11557066" cy="560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Algorithm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34" y="1635163"/>
            <a:ext cx="4761206" cy="45882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961" y="3761885"/>
            <a:ext cx="3932389" cy="26677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3961" y="1392784"/>
            <a:ext cx="3693457" cy="224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" y="5"/>
            <a:ext cx="12191997" cy="615741"/>
          </a:xfrm>
          <a:prstGeom prst="rect">
            <a:avLst/>
          </a:prstGeom>
          <a:solidFill>
            <a:srgbClr val="4F81BD">
              <a:lumMod val="60000"/>
              <a:lumOff val="40000"/>
              <a:alpha val="33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US" altLang="ko-KR" sz="3200" dirty="0" smtClean="0"/>
              <a:t>Architecture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99505" y="839586"/>
            <a:ext cx="11557066" cy="560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Features</a:t>
            </a: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High throughput and low latency</a:t>
            </a:r>
          </a:p>
          <a:p>
            <a:pPr lvl="2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Transactions are handled locally</a:t>
            </a: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Low energy Consumption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Security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Privacy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Monitoring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Reliability</a:t>
            </a:r>
          </a:p>
          <a:p>
            <a:pPr lvl="1" indent="-449263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Timeliness</a:t>
            </a:r>
          </a:p>
        </p:txBody>
      </p:sp>
    </p:spTree>
    <p:extLst>
      <p:ext uri="{BB962C8B-B14F-4D97-AF65-F5344CB8AC3E}">
        <p14:creationId xmlns:p14="http://schemas.microsoft.com/office/powerpoint/2010/main" val="269893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" y="5"/>
            <a:ext cx="12191997" cy="615741"/>
          </a:xfrm>
          <a:prstGeom prst="rect">
            <a:avLst/>
          </a:prstGeom>
          <a:solidFill>
            <a:srgbClr val="4F81BD">
              <a:lumMod val="60000"/>
              <a:lumOff val="40000"/>
              <a:alpha val="33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US" altLang="ko-KR" sz="3200" dirty="0" smtClean="0"/>
              <a:t>Architecture</a:t>
            </a:r>
            <a:endParaRPr lang="ko-KR" altLang="en-US" sz="32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99505" y="839586"/>
            <a:ext cx="11557066" cy="560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marR="0" lvl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</a:rPr>
              <a:t>Node distribution</a:t>
            </a: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588" y="1702622"/>
            <a:ext cx="5676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6748</TotalTime>
  <Words>904</Words>
  <Application>Microsoft Office PowerPoint</Application>
  <PresentationFormat>와이드스크린</PresentationFormat>
  <Paragraphs>235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HY헤드라인M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한정수(컴퓨터공학과)</cp:lastModifiedBy>
  <cp:revision>486</cp:revision>
  <dcterms:created xsi:type="dcterms:W3CDTF">2017-08-07T09:13:42Z</dcterms:created>
  <dcterms:modified xsi:type="dcterms:W3CDTF">2021-05-31T03:35:39Z</dcterms:modified>
</cp:coreProperties>
</file>