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AB818A7-ACDA-4A6F-8C9D-73DAD09E0BA1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4E41CB-C9DC-4E18-B988-C0CA9338D74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18A7-ACDA-4A6F-8C9D-73DAD09E0BA1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1CB-C9DC-4E18-B988-C0CA9338D74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18A7-ACDA-4A6F-8C9D-73DAD09E0BA1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04E41CB-C9DC-4E18-B988-C0CA9338D74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18A7-ACDA-4A6F-8C9D-73DAD09E0BA1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1CB-C9DC-4E18-B988-C0CA9338D74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B818A7-ACDA-4A6F-8C9D-73DAD09E0BA1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04E41CB-C9DC-4E18-B988-C0CA9338D74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18A7-ACDA-4A6F-8C9D-73DAD09E0BA1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1CB-C9DC-4E18-B988-C0CA9338D74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18A7-ACDA-4A6F-8C9D-73DAD09E0BA1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1CB-C9DC-4E18-B988-C0CA9338D741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18A7-ACDA-4A6F-8C9D-73DAD09E0BA1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1CB-C9DC-4E18-B988-C0CA9338D74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18A7-ACDA-4A6F-8C9D-73DAD09E0BA1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1CB-C9DC-4E18-B988-C0CA9338D74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18A7-ACDA-4A6F-8C9D-73DAD09E0BA1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4E41CB-C9DC-4E18-B988-C0CA9338D74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18A7-ACDA-4A6F-8C9D-73DAD09E0BA1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1CB-C9DC-4E18-B988-C0CA9338D741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8AB818A7-ACDA-4A6F-8C9D-73DAD09E0BA1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A04E41CB-C9DC-4E18-B988-C0CA9338D74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Joshua Stevenson-Hoare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Finding the Optimal Location for a Meat-Free Kebab Shop in Berlin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32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Getting the correct location to open up any business, especially a food service business, is vital for financial success and social popularity</a:t>
            </a:r>
          </a:p>
          <a:p>
            <a:endParaRPr lang="en-GB" dirty="0"/>
          </a:p>
          <a:p>
            <a:r>
              <a:rPr lang="en-GB" dirty="0" smtClean="0"/>
              <a:t>The meat-free and plant-based diet movement is a growing trend, with business exploring all venue types</a:t>
            </a:r>
          </a:p>
          <a:p>
            <a:endParaRPr lang="en-GB" dirty="0" smtClean="0"/>
          </a:p>
          <a:p>
            <a:r>
              <a:rPr lang="en-GB" dirty="0" smtClean="0"/>
              <a:t>In Germany, in particular in Berlin, the </a:t>
            </a:r>
            <a:r>
              <a:rPr lang="en-GB" dirty="0" err="1" smtClean="0"/>
              <a:t>D</a:t>
            </a:r>
            <a:r>
              <a:rPr lang="en-GB" dirty="0" err="1"/>
              <a:t>ö</a:t>
            </a:r>
            <a:r>
              <a:rPr lang="en-GB" dirty="0" err="1" smtClean="0"/>
              <a:t>ner</a:t>
            </a:r>
            <a:r>
              <a:rPr lang="en-GB" dirty="0" smtClean="0"/>
              <a:t> Kebab is a beloved national dish, but there have been few efforts to make plant-based fast food alternatives to this dish</a:t>
            </a:r>
          </a:p>
          <a:p>
            <a:endParaRPr lang="en-GB" dirty="0"/>
          </a:p>
          <a:p>
            <a:r>
              <a:rPr lang="en-GB" dirty="0" smtClean="0"/>
              <a:t>Most fast food kebab consumers are late night customers, making proximity to consumer-supplying venues (</a:t>
            </a:r>
            <a:r>
              <a:rPr lang="en-GB" dirty="0" err="1" smtClean="0"/>
              <a:t>ie</a:t>
            </a:r>
            <a:r>
              <a:rPr lang="en-GB" dirty="0" smtClean="0"/>
              <a:t>. bars) very important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Plant-based and Optimal Location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13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Berlin regional data were acquired from a list of localities on Wikipedia, and collated with coordinate data from their respective pages</a:t>
            </a:r>
          </a:p>
          <a:p>
            <a:pPr lvl="1"/>
            <a:r>
              <a:rPr lang="en-GB" dirty="0" smtClean="0"/>
              <a:t>Some alterations were made to locality names to ensure the correct </a:t>
            </a:r>
            <a:r>
              <a:rPr lang="en-GB" dirty="0" err="1" smtClean="0"/>
              <a:t>wikipedia</a:t>
            </a:r>
            <a:r>
              <a:rPr lang="en-GB" dirty="0" smtClean="0"/>
              <a:t> page was accessed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Bar and Kebab venue data was collected using the </a:t>
            </a:r>
            <a:r>
              <a:rPr lang="en-GB" dirty="0" err="1" smtClean="0"/>
              <a:t>FourSquare</a:t>
            </a:r>
            <a:r>
              <a:rPr lang="en-GB" dirty="0" smtClean="0"/>
              <a:t> API</a:t>
            </a:r>
          </a:p>
          <a:p>
            <a:r>
              <a:rPr lang="en-GB" dirty="0" smtClean="0"/>
              <a:t>Vegan/Vegetarian venue data was collected via using of the </a:t>
            </a:r>
            <a:r>
              <a:rPr lang="en-GB" dirty="0" err="1" smtClean="0"/>
              <a:t>HappyCow</a:t>
            </a:r>
            <a:r>
              <a:rPr lang="en-GB" dirty="0" smtClean="0"/>
              <a:t> database</a:t>
            </a:r>
          </a:p>
          <a:p>
            <a:endParaRPr lang="en-GB" dirty="0"/>
          </a:p>
          <a:p>
            <a:r>
              <a:rPr lang="en-GB" dirty="0" smtClean="0"/>
              <a:t>Data were formed into a </a:t>
            </a:r>
            <a:r>
              <a:rPr lang="en-GB" dirty="0" err="1" smtClean="0"/>
              <a:t>dataframe</a:t>
            </a:r>
            <a:r>
              <a:rPr lang="en-GB" dirty="0" smtClean="0"/>
              <a:t> of all venues, their respective category, and the locality within which they reside.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Acquisition and Wrangling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529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Visualisation of Venues</a:t>
            </a:r>
            <a:endParaRPr lang="en-GB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341" y="1700808"/>
            <a:ext cx="7100718" cy="42997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19436" y="6091555"/>
            <a:ext cx="65649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All venue locations overlaid on a map of Berlin.  Blue dots are bar venues, red dots are kebab venues, and green dots are vegan/vegetarian venues.</a:t>
            </a:r>
          </a:p>
        </p:txBody>
      </p:sp>
    </p:spTree>
    <p:extLst>
      <p:ext uri="{BB962C8B-B14F-4D97-AF65-F5344CB8AC3E}">
        <p14:creationId xmlns:p14="http://schemas.microsoft.com/office/powerpoint/2010/main" val="312043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Correlation of Venue Categories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Correlations were performed between the number of each venue category within each locality</a:t>
            </a:r>
          </a:p>
          <a:p>
            <a:endParaRPr lang="en-GB" dirty="0"/>
          </a:p>
          <a:p>
            <a:r>
              <a:rPr lang="en-GB" dirty="0" smtClean="0"/>
              <a:t>All venues positively correlated with each other, which indicates venue density overall</a:t>
            </a:r>
          </a:p>
          <a:p>
            <a:endParaRPr lang="en-GB" dirty="0"/>
          </a:p>
          <a:p>
            <a:r>
              <a:rPr lang="en-GB" dirty="0" smtClean="0"/>
              <a:t>All correlations were statistically significant (</a:t>
            </a:r>
            <a:r>
              <a:rPr lang="en-GB" i="1" dirty="0" smtClean="0"/>
              <a:t>p</a:t>
            </a:r>
            <a:r>
              <a:rPr lang="en-GB" dirty="0" smtClean="0"/>
              <a:t> &lt;0.001)</a:t>
            </a:r>
            <a:endParaRPr lang="en-GB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1912024"/>
            <a:ext cx="4038600" cy="4021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75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K-Mean clustering was used to categories localities</a:t>
            </a:r>
          </a:p>
          <a:p>
            <a:endParaRPr lang="en-GB" dirty="0"/>
          </a:p>
          <a:p>
            <a:r>
              <a:rPr lang="en-GB" dirty="0" smtClean="0"/>
              <a:t>3 clusters were generated</a:t>
            </a:r>
          </a:p>
          <a:p>
            <a:endParaRPr lang="en-GB" dirty="0"/>
          </a:p>
          <a:p>
            <a:r>
              <a:rPr lang="en-GB" dirty="0" smtClean="0"/>
              <a:t>Descriptions were based on mean </a:t>
            </a:r>
            <a:r>
              <a:rPr lang="en-GB" dirty="0" err="1" smtClean="0"/>
              <a:t>num</a:t>
            </a:r>
            <a:r>
              <a:rPr lang="en-GB" dirty="0" smtClean="0"/>
              <a:t> of each category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7361198"/>
              </p:ext>
            </p:extLst>
          </p:nvPr>
        </p:nvGraphicFramePr>
        <p:xfrm>
          <a:off x="4644008" y="1844824"/>
          <a:ext cx="4244280" cy="2032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7896"/>
                <a:gridCol w="1080120"/>
                <a:gridCol w="1224136"/>
                <a:gridCol w="1152128"/>
              </a:tblGrid>
              <a:tr h="5040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Cluster #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130" marR="681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Mean </a:t>
                      </a:r>
                      <a:r>
                        <a:rPr lang="en-GB" sz="1600" dirty="0" smtClean="0">
                          <a:effectLst/>
                        </a:rPr>
                        <a:t/>
                      </a:r>
                      <a:br>
                        <a:rPr lang="en-GB" sz="1600" dirty="0" smtClean="0">
                          <a:effectLst/>
                        </a:rPr>
                      </a:br>
                      <a:r>
                        <a:rPr lang="en-GB" sz="1600" dirty="0" smtClean="0">
                          <a:effectLst/>
                        </a:rPr>
                        <a:t># </a:t>
                      </a:r>
                      <a:r>
                        <a:rPr lang="en-GB" sz="1600" dirty="0">
                          <a:effectLst/>
                        </a:rPr>
                        <a:t>Bars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130" marR="681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Mean </a:t>
                      </a:r>
                      <a:r>
                        <a:rPr lang="en-GB" sz="1600" dirty="0" smtClean="0">
                          <a:effectLst/>
                        </a:rPr>
                        <a:t/>
                      </a:r>
                      <a:br>
                        <a:rPr lang="en-GB" sz="1600" dirty="0" smtClean="0">
                          <a:effectLst/>
                        </a:rPr>
                      </a:br>
                      <a:r>
                        <a:rPr lang="en-GB" sz="1600" dirty="0" smtClean="0">
                          <a:effectLst/>
                        </a:rPr>
                        <a:t># </a:t>
                      </a:r>
                      <a:r>
                        <a:rPr lang="en-GB" sz="1600" dirty="0">
                          <a:effectLst/>
                        </a:rPr>
                        <a:t>Kebabs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130" marR="681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Mean </a:t>
                      </a:r>
                      <a:r>
                        <a:rPr lang="en-GB" sz="1600" dirty="0" smtClean="0">
                          <a:effectLst/>
                        </a:rPr>
                        <a:t/>
                      </a:r>
                      <a:br>
                        <a:rPr lang="en-GB" sz="1600" dirty="0" smtClean="0">
                          <a:effectLst/>
                        </a:rPr>
                      </a:br>
                      <a:r>
                        <a:rPr lang="en-GB" sz="1600" dirty="0" smtClean="0">
                          <a:effectLst/>
                        </a:rPr>
                        <a:t># </a:t>
                      </a:r>
                      <a:r>
                        <a:rPr lang="en-GB" sz="1600" dirty="0">
                          <a:effectLst/>
                        </a:rPr>
                        <a:t>Vegan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130" marR="68130" marT="0" marB="0"/>
                </a:tc>
              </a:tr>
              <a:tr h="5082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130" marR="681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1.2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130" marR="681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2.0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130" marR="681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0.4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130" marR="68130" marT="0" marB="0"/>
                </a:tc>
              </a:tr>
              <a:tr h="477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130" marR="681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20.5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130" marR="681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9.3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130" marR="681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27.0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130" marR="68130" marT="0" marB="0"/>
                </a:tc>
              </a:tr>
              <a:tr h="5427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130" marR="681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5.6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130" marR="681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4.2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130" marR="6813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9.4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130" marR="68130" marT="0" marB="0"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Clustering with k-Means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644008" y="4437112"/>
            <a:ext cx="4104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dirty="0" smtClean="0"/>
              <a:t>0) Low </a:t>
            </a:r>
            <a:r>
              <a:rPr lang="en-GB" dirty="0"/>
              <a:t>number of all venues </a:t>
            </a:r>
            <a:endParaRPr lang="en-GB" dirty="0" smtClean="0"/>
          </a:p>
          <a:p>
            <a:pPr lvl="0"/>
            <a:endParaRPr lang="en-GB" dirty="0"/>
          </a:p>
          <a:p>
            <a:pPr marL="342900" lvl="0" indent="-342900">
              <a:buAutoNum type="arabicParenR"/>
            </a:pPr>
            <a:r>
              <a:rPr lang="en-GB" dirty="0" smtClean="0"/>
              <a:t>Many </a:t>
            </a:r>
            <a:r>
              <a:rPr lang="en-GB" dirty="0"/>
              <a:t>bars and vegan, some </a:t>
            </a:r>
            <a:r>
              <a:rPr lang="en-GB" dirty="0" smtClean="0"/>
              <a:t>kebabs</a:t>
            </a:r>
          </a:p>
          <a:p>
            <a:pPr marL="342900" lvl="0" indent="-342900">
              <a:buAutoNum type="arabicParenR"/>
            </a:pPr>
            <a:endParaRPr lang="en-GB" dirty="0"/>
          </a:p>
          <a:p>
            <a:pPr lvl="0"/>
            <a:r>
              <a:rPr lang="en-GB" dirty="0" smtClean="0"/>
              <a:t>2) Moderate </a:t>
            </a:r>
            <a:r>
              <a:rPr lang="en-GB" dirty="0"/>
              <a:t>number of all venues</a:t>
            </a:r>
          </a:p>
        </p:txBody>
      </p:sp>
    </p:spTree>
    <p:extLst>
      <p:ext uri="{BB962C8B-B14F-4D97-AF65-F5344CB8AC3E}">
        <p14:creationId xmlns:p14="http://schemas.microsoft.com/office/powerpoint/2010/main" val="315557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 Visualisation</a:t>
            </a:r>
            <a:endParaRPr lang="en-GB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071" y="1700808"/>
            <a:ext cx="7267258" cy="42997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19436" y="6091555"/>
            <a:ext cx="65649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Clusters visualised on a map of Berlin.  Red dots are cluster 0, green dots are cluster 1, and orange dots are cluster 2.</a:t>
            </a:r>
          </a:p>
        </p:txBody>
      </p:sp>
    </p:spTree>
    <p:extLst>
      <p:ext uri="{BB962C8B-B14F-4D97-AF65-F5344CB8AC3E}">
        <p14:creationId xmlns:p14="http://schemas.microsoft.com/office/powerpoint/2010/main" val="4236743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optimal locations to open a meat-free kebab shop in Berlin are these localities [cluster 1]</a:t>
            </a:r>
          </a:p>
          <a:p>
            <a:pPr lvl="1"/>
            <a:r>
              <a:rPr lang="en-GB" dirty="0" err="1" smtClean="0"/>
              <a:t>Prenzlauer</a:t>
            </a:r>
            <a:r>
              <a:rPr lang="en-GB" dirty="0" smtClean="0"/>
              <a:t> </a:t>
            </a:r>
            <a:r>
              <a:rPr lang="en-GB" dirty="0"/>
              <a:t>Berg, </a:t>
            </a:r>
            <a:r>
              <a:rPr lang="en-GB" dirty="0" err="1"/>
              <a:t>Mitte</a:t>
            </a:r>
            <a:r>
              <a:rPr lang="en-GB" dirty="0"/>
              <a:t>, </a:t>
            </a:r>
            <a:r>
              <a:rPr lang="en-GB" dirty="0" err="1"/>
              <a:t>Friedrichshain</a:t>
            </a:r>
            <a:r>
              <a:rPr lang="en-GB" dirty="0"/>
              <a:t>, and </a:t>
            </a:r>
            <a:r>
              <a:rPr lang="en-GB" dirty="0" err="1" smtClean="0"/>
              <a:t>Neukölln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Localities in cluster 1 are optimal</a:t>
            </a:r>
          </a:p>
          <a:p>
            <a:pPr lvl="1"/>
            <a:r>
              <a:rPr lang="en-GB" dirty="0" smtClean="0"/>
              <a:t>High number of bars, providing a large potential customer base</a:t>
            </a:r>
          </a:p>
          <a:p>
            <a:pPr lvl="1"/>
            <a:r>
              <a:rPr lang="en-GB" dirty="0" smtClean="0"/>
              <a:t>High number of vegan venues, showing customer interest in plant-based alternatives</a:t>
            </a:r>
          </a:p>
          <a:p>
            <a:pPr lvl="1"/>
            <a:r>
              <a:rPr lang="en-GB" dirty="0" smtClean="0"/>
              <a:t>Moderate number of traditional kebab shops, indicating high footfall for the late-night fast food consumer</a:t>
            </a:r>
          </a:p>
          <a:p>
            <a:endParaRPr lang="en-GB" dirty="0"/>
          </a:p>
          <a:p>
            <a:r>
              <a:rPr lang="en-GB" dirty="0" smtClean="0"/>
              <a:t>The model /method used here could be applied to any city and/or popular dish, so is very useful for prospective business owners everywhere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37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140</TotalTime>
  <Words>381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Grid</vt:lpstr>
      <vt:lpstr>Finding the Optimal Location for a Meat-Free Kebab Shop in Berlin</vt:lpstr>
      <vt:lpstr>Plant-based and Optimal Location</vt:lpstr>
      <vt:lpstr>Data Acquisition and Wrangling</vt:lpstr>
      <vt:lpstr>Visualisation of Venues</vt:lpstr>
      <vt:lpstr>Correlation of Venue Categories</vt:lpstr>
      <vt:lpstr>Clustering with k-Means</vt:lpstr>
      <vt:lpstr>Cluster Visualisation</vt:lpstr>
      <vt:lpstr>Conclusions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</dc:creator>
  <cp:lastModifiedBy>Josh</cp:lastModifiedBy>
  <cp:revision>9</cp:revision>
  <dcterms:created xsi:type="dcterms:W3CDTF">2019-09-26T08:40:48Z</dcterms:created>
  <dcterms:modified xsi:type="dcterms:W3CDTF">2019-09-26T11:01:38Z</dcterms:modified>
</cp:coreProperties>
</file>