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0" r:id="rId1"/>
  </p:sldMasterIdLst>
  <p:notesMasterIdLst>
    <p:notesMasterId r:id="rId23"/>
  </p:notesMasterIdLst>
  <p:handoutMasterIdLst>
    <p:handoutMasterId r:id="rId24"/>
  </p:handoutMasterIdLst>
  <p:sldIdLst>
    <p:sldId id="257" r:id="rId2"/>
    <p:sldId id="258" r:id="rId3"/>
    <p:sldId id="261" r:id="rId4"/>
    <p:sldId id="259" r:id="rId5"/>
    <p:sldId id="260" r:id="rId6"/>
    <p:sldId id="264" r:id="rId7"/>
    <p:sldId id="282" r:id="rId8"/>
    <p:sldId id="265" r:id="rId9"/>
    <p:sldId id="283" r:id="rId10"/>
    <p:sldId id="266" r:id="rId11"/>
    <p:sldId id="267" r:id="rId12"/>
    <p:sldId id="284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218" y="102"/>
      </p:cViewPr>
      <p:guideLst>
        <p:guide orient="horz" pos="2160"/>
        <p:guide pos="2880"/>
      </p:guideLst>
    </p:cSldViewPr>
  </p:slideViewPr>
  <p:outlineViewPr>
    <p:cViewPr>
      <p:scale>
        <a:sx n="50" d="100"/>
        <a:sy n="5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9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7F69C58-9961-4333-A5BE-18F7D4F1275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imes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41D02A-6A24-40F7-B116-A5BE76D7B3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289ECF2A-4CD3-4E2E-A1E1-A7D8301D667B}" type="datetimeFigureOut">
              <a:rPr lang="en-US" altLang="en-US"/>
              <a:pPr>
                <a:defRPr/>
              </a:pPr>
              <a:t>9/8/2020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906C79-446C-43F4-B3DA-366EC0B46CE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imes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07F2C7-C1EB-4CA2-BA53-7143C9D2A2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88F099C8-A5ED-4AE1-AE67-07CDC84CB4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2CBBF025-BA24-4A0B-B15A-FFC76CA27C7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3731D965-8E5D-4027-BAEA-8B7969AAEE0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D81BFE13-0CB8-496A-A222-C127B9310C67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>
            <a:extLst>
              <a:ext uri="{FF2B5EF4-FFF2-40B4-BE49-F238E27FC236}">
                <a16:creationId xmlns:a16="http://schemas.microsoft.com/office/drawing/2014/main" id="{22EFCE77-6C15-4433-B127-1DAE96152C1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246" name="Rectangle 6">
            <a:extLst>
              <a:ext uri="{FF2B5EF4-FFF2-40B4-BE49-F238E27FC236}">
                <a16:creationId xmlns:a16="http://schemas.microsoft.com/office/drawing/2014/main" id="{C0BE78A5-B36F-4048-9F83-C6F13CC4096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7" name="Rectangle 7">
            <a:extLst>
              <a:ext uri="{FF2B5EF4-FFF2-40B4-BE49-F238E27FC236}">
                <a16:creationId xmlns:a16="http://schemas.microsoft.com/office/drawing/2014/main" id="{8F31DA6E-22B3-4CF2-B054-6C6815E9AB0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6B38CDB3-15D9-42D8-BB4C-03F1E726390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031">
            <a:extLst>
              <a:ext uri="{FF2B5EF4-FFF2-40B4-BE49-F238E27FC236}">
                <a16:creationId xmlns:a16="http://schemas.microsoft.com/office/drawing/2014/main" id="{EBD37E8E-D4DD-416C-B479-A0A8943AC36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6EBF52C4-1EAB-4A18-849D-38874CFC146E}" type="slidenum">
              <a:rPr lang="en-US" altLang="en-US" sz="1200" smtClean="0"/>
              <a:pPr/>
              <a:t>1</a:t>
            </a:fld>
            <a:endParaRPr lang="en-US" altLang="en-US" sz="1200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A0B9ACB7-479B-481E-85D9-F2ACCF2305D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AF8EE554-1C27-49F8-B13E-F30EA2FDDE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CO" altLang="en-US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031">
            <a:extLst>
              <a:ext uri="{FF2B5EF4-FFF2-40B4-BE49-F238E27FC236}">
                <a16:creationId xmlns:a16="http://schemas.microsoft.com/office/drawing/2014/main" id="{E6098E2F-5F28-42B8-B800-F21BA17CE40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E125A27B-085F-4FAD-A676-246E72A11355}" type="slidenum">
              <a:rPr lang="en-US" altLang="en-US" sz="1200" smtClean="0"/>
              <a:pPr/>
              <a:t>10</a:t>
            </a:fld>
            <a:endParaRPr lang="en-US" altLang="en-US" sz="1200"/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AD8E4908-6264-4158-8F52-5B5CE2BB1D6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5D645685-451C-495F-B5EF-0FA2202EBA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CO" altLang="en-US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031">
            <a:extLst>
              <a:ext uri="{FF2B5EF4-FFF2-40B4-BE49-F238E27FC236}">
                <a16:creationId xmlns:a16="http://schemas.microsoft.com/office/drawing/2014/main" id="{856E14BC-6D63-4A30-BB77-43A513B4E98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090D17E6-71AA-4057-9783-2A0AAF6480BE}" type="slidenum">
              <a:rPr lang="en-US" altLang="en-US" sz="1200" smtClean="0"/>
              <a:pPr/>
              <a:t>11</a:t>
            </a:fld>
            <a:endParaRPr lang="en-US" altLang="en-US" sz="1200"/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6DE4C7EE-E8DA-4643-84E5-349916B8D0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14A96BE6-F713-4EA5-9624-C6DF277E45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CO" altLang="en-US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031">
            <a:extLst>
              <a:ext uri="{FF2B5EF4-FFF2-40B4-BE49-F238E27FC236}">
                <a16:creationId xmlns:a16="http://schemas.microsoft.com/office/drawing/2014/main" id="{61FABF8A-5D9A-4DB8-AD33-F740AA76CF0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A2898CF4-E1D3-47D0-A05B-CD96054D291B}" type="slidenum">
              <a:rPr lang="en-US" altLang="en-US" sz="1200" smtClean="0"/>
              <a:pPr/>
              <a:t>13</a:t>
            </a:fld>
            <a:endParaRPr lang="en-US" altLang="en-US" sz="1200"/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1A8AA48A-EAD9-4462-BEB4-BA319ABF0BC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5D903E90-D39E-4713-BF54-A061F4D38B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CO" altLang="en-US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031">
            <a:extLst>
              <a:ext uri="{FF2B5EF4-FFF2-40B4-BE49-F238E27FC236}">
                <a16:creationId xmlns:a16="http://schemas.microsoft.com/office/drawing/2014/main" id="{B35CD4FE-81B7-4E8C-92F0-712D4E6BA12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A5736ADB-A63D-4656-A46A-71ADB3735C10}" type="slidenum">
              <a:rPr lang="en-US" altLang="en-US" sz="1200" smtClean="0"/>
              <a:pPr/>
              <a:t>14</a:t>
            </a:fld>
            <a:endParaRPr lang="en-US" altLang="en-US" sz="1200"/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55903E9A-CA0B-42F6-84D6-6F8522881C0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108A1D2A-5D82-4B89-81AE-155EA37A19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CO" altLang="en-US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031">
            <a:extLst>
              <a:ext uri="{FF2B5EF4-FFF2-40B4-BE49-F238E27FC236}">
                <a16:creationId xmlns:a16="http://schemas.microsoft.com/office/drawing/2014/main" id="{02921034-3B34-46F6-A6CF-8E817A4223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CD90C75D-A8E3-4AD2-BEBA-B1F2C3F9AA76}" type="slidenum">
              <a:rPr lang="en-US" altLang="en-US" sz="1200" smtClean="0"/>
              <a:pPr/>
              <a:t>15</a:t>
            </a:fld>
            <a:endParaRPr lang="en-US" altLang="en-US" sz="1200"/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4DC45B5E-1DA3-44EC-86A6-954CD0565DD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E642CFDD-7E66-4A4A-B81C-BEF0EC089F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CO" altLang="en-US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031">
            <a:extLst>
              <a:ext uri="{FF2B5EF4-FFF2-40B4-BE49-F238E27FC236}">
                <a16:creationId xmlns:a16="http://schemas.microsoft.com/office/drawing/2014/main" id="{759728E6-434E-4CB7-B597-9F36D82464E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3986D9C6-2E52-43A7-B038-CAD48B649F97}" type="slidenum">
              <a:rPr lang="en-US" altLang="en-US" sz="1200" smtClean="0"/>
              <a:pPr/>
              <a:t>16</a:t>
            </a:fld>
            <a:endParaRPr lang="en-US" altLang="en-US" sz="1200"/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1CF79897-3C0C-4E87-99CB-9C6C0E25B0C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8FB8F18F-374B-404F-9BD5-6082F48E08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CO" altLang="en-US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031">
            <a:extLst>
              <a:ext uri="{FF2B5EF4-FFF2-40B4-BE49-F238E27FC236}">
                <a16:creationId xmlns:a16="http://schemas.microsoft.com/office/drawing/2014/main" id="{3354B03A-8FF8-4032-8C74-E546D752630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06C9D4DA-62C6-4D67-AAAF-C8A071D5DE20}" type="slidenum">
              <a:rPr lang="en-US" altLang="en-US" sz="1200" smtClean="0"/>
              <a:pPr/>
              <a:t>17</a:t>
            </a:fld>
            <a:endParaRPr lang="en-US" altLang="en-US" sz="1200"/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9186BF90-603C-4C85-8F54-6C54DCF0984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CCC65002-8BA4-4C1E-96E5-D81B9A4988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CO" altLang="en-US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031">
            <a:extLst>
              <a:ext uri="{FF2B5EF4-FFF2-40B4-BE49-F238E27FC236}">
                <a16:creationId xmlns:a16="http://schemas.microsoft.com/office/drawing/2014/main" id="{2D546BB4-3FD9-46A1-B0CB-6316ADDCD2B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59C36357-34D1-4B10-8A40-68C1E46520A1}" type="slidenum">
              <a:rPr lang="en-US" altLang="en-US" sz="1200" smtClean="0"/>
              <a:pPr/>
              <a:t>18</a:t>
            </a:fld>
            <a:endParaRPr lang="en-US" altLang="en-US" sz="1200"/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5ACD3E36-1870-4D1E-B8B0-AFF66846F5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33F5F5D3-BE2A-4F4F-B162-1E29540D0C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CO" altLang="en-US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031">
            <a:extLst>
              <a:ext uri="{FF2B5EF4-FFF2-40B4-BE49-F238E27FC236}">
                <a16:creationId xmlns:a16="http://schemas.microsoft.com/office/drawing/2014/main" id="{AB49D0B4-C5EF-4D6A-9B2F-2CCF64AD114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54CE070A-54C4-4787-A1CF-3BA39FB162A5}" type="slidenum">
              <a:rPr lang="en-US" altLang="en-US" sz="1200" smtClean="0"/>
              <a:pPr/>
              <a:t>19</a:t>
            </a:fld>
            <a:endParaRPr lang="en-US" altLang="en-US" sz="1200"/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2A4C2DAD-8543-4752-B2F0-2A4306FF8C6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E42A5A34-2B27-40C6-B05D-182C38E5D6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CO" altLang="en-US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031">
            <a:extLst>
              <a:ext uri="{FF2B5EF4-FFF2-40B4-BE49-F238E27FC236}">
                <a16:creationId xmlns:a16="http://schemas.microsoft.com/office/drawing/2014/main" id="{610F20F7-23EB-4792-96D1-32A926A0865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412BFB9A-8F62-48DE-ACAF-C240BCB66917}" type="slidenum">
              <a:rPr lang="en-US" altLang="en-US" sz="1200" smtClean="0"/>
              <a:pPr/>
              <a:t>20</a:t>
            </a:fld>
            <a:endParaRPr lang="en-US" altLang="en-US" sz="1200"/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98180F43-6387-4D67-9F53-4EFF230226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1A3058A4-8E8F-4A8D-B053-CE5288E3ED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CO" altLang="en-US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031">
            <a:extLst>
              <a:ext uri="{FF2B5EF4-FFF2-40B4-BE49-F238E27FC236}">
                <a16:creationId xmlns:a16="http://schemas.microsoft.com/office/drawing/2014/main" id="{EAD80D3E-C008-4536-B6CC-B06AE0E3D7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FA956FB2-D4A7-48CF-A0E4-C4BA6F7D0867}" type="slidenum">
              <a:rPr lang="en-US" altLang="en-US" sz="1200" smtClean="0"/>
              <a:pPr/>
              <a:t>2</a:t>
            </a:fld>
            <a:endParaRPr lang="en-US" altLang="en-US" sz="1200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CAD801CF-60DA-4594-BBEF-4E7F4B82140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CDB31FCC-F8F7-4CAE-9BE7-CC6C68B358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CO" altLang="en-US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1031">
            <a:extLst>
              <a:ext uri="{FF2B5EF4-FFF2-40B4-BE49-F238E27FC236}">
                <a16:creationId xmlns:a16="http://schemas.microsoft.com/office/drawing/2014/main" id="{CBDE1DE2-C105-4B29-A952-804F7D6E272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147A4C0A-03CF-4A1F-A9A9-1E2F03C311BC}" type="slidenum">
              <a:rPr lang="en-US" altLang="en-US" sz="1200" smtClean="0"/>
              <a:pPr/>
              <a:t>21</a:t>
            </a:fld>
            <a:endParaRPr lang="en-US" altLang="en-US" sz="1200"/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F389E163-5EA2-476C-8425-72D6CA92E37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CA67DDA1-15F3-469D-AA79-DB81DF1635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CO" altLang="en-US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031">
            <a:extLst>
              <a:ext uri="{FF2B5EF4-FFF2-40B4-BE49-F238E27FC236}">
                <a16:creationId xmlns:a16="http://schemas.microsoft.com/office/drawing/2014/main" id="{D8B72B72-560B-45F2-81DE-9081ABB055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55B17ADA-343A-4AFF-8FE4-404EDADC83A7}" type="slidenum">
              <a:rPr lang="en-US" altLang="en-US" sz="1200" smtClean="0"/>
              <a:pPr/>
              <a:t>3</a:t>
            </a:fld>
            <a:endParaRPr lang="en-US" altLang="en-US" sz="1200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97D7FE0B-B5DE-48C5-9A7E-90FCFE9F8C1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DC880434-574D-48CB-9E3F-05D55A1000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CO" altLang="en-US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031">
            <a:extLst>
              <a:ext uri="{FF2B5EF4-FFF2-40B4-BE49-F238E27FC236}">
                <a16:creationId xmlns:a16="http://schemas.microsoft.com/office/drawing/2014/main" id="{1CFC0C1B-4360-48BF-984B-B651E6D2A32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F69E7017-C092-4082-A984-B9810ABC9B45}" type="slidenum">
              <a:rPr lang="en-US" altLang="en-US" sz="1200" smtClean="0"/>
              <a:pPr/>
              <a:t>4</a:t>
            </a:fld>
            <a:endParaRPr lang="en-US" altLang="en-US" sz="120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F3533496-D1A4-44F0-967C-470CAF659D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4DDA2E0C-4546-402D-B51A-45C524CEEA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CO" altLang="en-US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31">
            <a:extLst>
              <a:ext uri="{FF2B5EF4-FFF2-40B4-BE49-F238E27FC236}">
                <a16:creationId xmlns:a16="http://schemas.microsoft.com/office/drawing/2014/main" id="{3B5C9DD1-0EDD-4125-926C-554DE44B39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91D6FD6E-90DE-4BFE-A766-862508F8803C}" type="slidenum">
              <a:rPr lang="en-US" altLang="en-US" sz="1200" smtClean="0"/>
              <a:pPr/>
              <a:t>5</a:t>
            </a:fld>
            <a:endParaRPr lang="en-US" altLang="en-US" sz="12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19511657-5925-41A0-B9E7-6B918668150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22C17D09-BC6E-48CA-ADE1-168F117953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CO" altLang="en-US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031">
            <a:extLst>
              <a:ext uri="{FF2B5EF4-FFF2-40B4-BE49-F238E27FC236}">
                <a16:creationId xmlns:a16="http://schemas.microsoft.com/office/drawing/2014/main" id="{5A333B53-B0DB-45D4-BFEC-3F0385855F4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945F9DC7-F3E2-4821-97AE-9292DE14AC65}" type="slidenum">
              <a:rPr lang="en-US" altLang="en-US" sz="1200" smtClean="0"/>
              <a:pPr/>
              <a:t>6</a:t>
            </a:fld>
            <a:endParaRPr lang="en-US" altLang="en-US" sz="1200"/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DA81474A-BDA1-4492-91FE-269E7AAECE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4026C7C3-5039-456B-AF3A-55D9645878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CO" altLang="en-US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31">
            <a:extLst>
              <a:ext uri="{FF2B5EF4-FFF2-40B4-BE49-F238E27FC236}">
                <a16:creationId xmlns:a16="http://schemas.microsoft.com/office/drawing/2014/main" id="{26E30DF5-59E3-40F8-97A6-6000EDDBF9E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FCC167E9-1329-484B-B043-62BE779F860D}" type="slidenum">
              <a:rPr lang="en-US" altLang="en-US" sz="1200" smtClean="0"/>
              <a:pPr/>
              <a:t>7</a:t>
            </a:fld>
            <a:endParaRPr lang="en-US" altLang="en-US" sz="1200"/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CE621BC4-5549-4B2E-91F3-42CCC901E2E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CE7DE85B-361A-4068-A10E-D4784DF95B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CO" altLang="en-US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031">
            <a:extLst>
              <a:ext uri="{FF2B5EF4-FFF2-40B4-BE49-F238E27FC236}">
                <a16:creationId xmlns:a16="http://schemas.microsoft.com/office/drawing/2014/main" id="{459EC42B-3850-46AE-8FC0-96E5D66B80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43C1FB2B-DF8E-4989-A37F-415E123E4334}" type="slidenum">
              <a:rPr lang="en-US" altLang="en-US" sz="1200" smtClean="0"/>
              <a:pPr/>
              <a:t>8</a:t>
            </a:fld>
            <a:endParaRPr lang="en-US" altLang="en-US" sz="1200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44AA6205-7317-4EC3-B005-BDA889B3240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D5D9ECD2-7E48-4C12-A92B-0AF898B834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CO" altLang="en-US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031">
            <a:extLst>
              <a:ext uri="{FF2B5EF4-FFF2-40B4-BE49-F238E27FC236}">
                <a16:creationId xmlns:a16="http://schemas.microsoft.com/office/drawing/2014/main" id="{5A488AFC-737D-4E1F-8C0B-24D256F75A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515FA375-6D68-4534-B879-4A3B02168CD3}" type="slidenum">
              <a:rPr lang="en-US" altLang="en-US" sz="1200" smtClean="0"/>
              <a:pPr/>
              <a:t>9</a:t>
            </a:fld>
            <a:endParaRPr lang="en-US" altLang="en-US" sz="1200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6D1A6A7A-839A-4224-AE38-6AF075F2A26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943FA908-537C-4667-BF7C-C8F2143F3B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CO" altLang="en-US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/>
              <a:t>Click to edit Master subtitle style</a:t>
            </a: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225881A-C10E-403F-B839-10BB53788BD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Lethbridge/Laganière 2012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6BB290A-711F-4C49-9D5C-4F2098CB4A1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1: Software and Software Engineering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CF18B9CC-E906-46BA-BCB5-B558AFCADBB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F9ECE5-38D3-417F-8A9A-2E67650866D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9676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C293BEC-A4AD-4063-8B21-A1AD9E68532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Lethbridge/Laganière 2012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3174E70-FAB6-4F1D-A8B5-EDA325BA1A9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1: Software and Software Engineering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53A5AF0B-AD68-4091-A254-067EDC0C030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DD528F-DF2C-417A-B322-62269C439CC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6363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28600"/>
            <a:ext cx="2057400" cy="5943600"/>
          </a:xfrm>
        </p:spPr>
        <p:txBody>
          <a:bodyPr vert="eaVert"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6019800" cy="5943600"/>
          </a:xfrm>
        </p:spPr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9173FE4-5226-466E-A94E-37716B7DA1F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Lethbridge/Laganière 2012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69DB824-831B-47BC-94B1-68C2B8EF445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1: Software and Software Engineering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4AF0D13A-465F-4C13-B44C-2AC86874D5A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6734D6-AC2C-42B2-8859-768D4A5E1AF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969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0D6C3FA-385C-490D-A13A-043F77B246C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Lethbridge/Laganière 2012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5B4ED78-D84A-44AF-9FBB-520D892ACA5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1: Software and Software Engineering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14173AB2-B6F4-4C13-A16F-A403ACCC31B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6165A8-AF44-4BB7-BF7E-069AEDB11FF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8676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D3012AA-B9D7-4E01-AC18-106092708F4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Lethbridge/Laganière 2012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F724B6A-F7FA-4259-BE1B-929BE29E030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1: Software and Software Engineering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C5AABBB9-5445-4B59-B551-E1639F683F6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94F2D3-C934-4592-98DA-9E8519469B4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1492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371600"/>
            <a:ext cx="36957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1371600"/>
            <a:ext cx="36957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C3EC92E-90EB-434A-88C0-B92A0C7D428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Lethbridge/Laganière 2012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0CE1BF2-C3FF-43A5-A1AE-B94EF3C7541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1: Software and Software Engineering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A062B79F-FA27-4AB2-8747-456CAAFB0C4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E32C46-ACD7-4FCE-88F3-B6AECBB1E1D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7805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AD1884CC-948B-48D9-B998-1868F8BA76E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Lethbridge/Laganière 2012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14F753F4-4C5C-4778-B829-6BD67A44E12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1: Software and Software Engineering</a:t>
            </a: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12A4717C-714A-4317-8E39-852BA7F73D2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ACDABB-49B5-4AF3-82AF-BBDDB5136C3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9624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2DE00F99-AA78-48FB-BEAE-A01668D5A46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Lethbridge/Laganière 2012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5A56D0F-8001-4C52-8FD8-7159C821E63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1: Software and Software Engineering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E9618D14-25A0-47B7-B278-3F76B2322DA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8FF8F8-4F68-4232-9B71-7A87ED3AE8C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4130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21F9C948-0C03-4F41-BAE1-0067A888F52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Lethbridge/Laganière 2012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5D91A40C-E70F-4976-B546-4DD7E15656B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1: Software and Software Engineering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69F6CAC8-CEF7-42A7-85F8-382B4F30EA6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3BA8F1-23F7-4929-9145-DA02C3B68B3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8894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3707BAA-80FA-408D-B388-8030CA32378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Lethbridge/Laganière 2012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54968F9-4178-40E5-AE12-D678123770C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1: Software and Software Engineering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DE6B8A60-4B20-4016-97A2-8DB545CFD85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5ADE57-0591-4E11-95FE-FFCAA49BA0C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0157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C14C655-B37B-4599-A505-58200840509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Lethbridge/Laganière 2012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DB1BDE6-AA50-4FEF-85DE-7E1B638AA3F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1: Software and Software Engineering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C775A1F5-8269-4D47-A81A-DAB339E6FC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86EAC9-97BE-4358-958E-EDE78A217C1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5616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">
            <a:extLst>
              <a:ext uri="{FF2B5EF4-FFF2-40B4-BE49-F238E27FC236}">
                <a16:creationId xmlns:a16="http://schemas.microsoft.com/office/drawing/2014/main" id="{44355EF2-CB44-4CBC-8C9A-BE72320E7E9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1273175"/>
            <a:ext cx="8277225" cy="544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>
            <a:extLst>
              <a:ext uri="{FF2B5EF4-FFF2-40B4-BE49-F238E27FC236}">
                <a16:creationId xmlns:a16="http://schemas.microsoft.com/office/drawing/2014/main" id="{6EEBC028-53F7-4EE1-B2DA-B155C477A9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28600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8B9E3C45-F39C-456F-B04A-76241B50B8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371600"/>
            <a:ext cx="75438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52229" name="Rectangle 5">
            <a:extLst>
              <a:ext uri="{FF2B5EF4-FFF2-40B4-BE49-F238E27FC236}">
                <a16:creationId xmlns:a16="http://schemas.microsoft.com/office/drawing/2014/main" id="{C2D791FB-0450-4B3A-9049-47279B0B82B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676400" y="6477000"/>
            <a:ext cx="19812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>
              <a:defRPr/>
            </a:pPr>
            <a:r>
              <a:rPr lang="en-US" altLang="en-US"/>
              <a:t>© Lethbridge/Laganière 2012</a:t>
            </a:r>
          </a:p>
        </p:txBody>
      </p:sp>
      <p:sp>
        <p:nvSpPr>
          <p:cNvPr id="52230" name="Rectangle 6">
            <a:extLst>
              <a:ext uri="{FF2B5EF4-FFF2-40B4-BE49-F238E27FC236}">
                <a16:creationId xmlns:a16="http://schemas.microsoft.com/office/drawing/2014/main" id="{E5D8205B-8C6F-4E70-96AC-41246458DAB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0" y="6400800"/>
            <a:ext cx="4114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Chapter 1: Software and Software Engineering</a:t>
            </a:r>
          </a:p>
        </p:txBody>
      </p:sp>
      <p:sp>
        <p:nvSpPr>
          <p:cNvPr id="52231" name="Rectangle 7">
            <a:extLst>
              <a:ext uri="{FF2B5EF4-FFF2-40B4-BE49-F238E27FC236}">
                <a16:creationId xmlns:a16="http://schemas.microsoft.com/office/drawing/2014/main" id="{B5E52778-F2BC-4529-B284-30F2458D1C6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77200" y="6400800"/>
            <a:ext cx="4572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B6F11911-2ADE-4DC2-9C11-D6AD083A7D8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400" b="1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385763" indent="-195263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804863" indent="-228600" algn="l" rtl="0" eaLnBrk="0" fontAlgn="base" hangingPunct="0">
        <a:spcBef>
          <a:spcPct val="20000"/>
        </a:spcBef>
        <a:spcAft>
          <a:spcPct val="0"/>
        </a:spcAft>
        <a:buChar char="—"/>
        <a:defRPr sz="24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223963" indent="-228600" algn="l" rtl="0" eaLnBrk="0" fontAlgn="base" hangingPunct="0">
        <a:spcBef>
          <a:spcPct val="20000"/>
        </a:spcBef>
        <a:spcAft>
          <a:spcPct val="0"/>
        </a:spcAft>
        <a:buChar char="-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6430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1002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5574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0146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4718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4ED8E631-0952-46D1-BC96-186ED37E505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14400" y="1676400"/>
            <a:ext cx="7772400" cy="1143000"/>
          </a:xfrm>
        </p:spPr>
        <p:txBody>
          <a:bodyPr/>
          <a:lstStyle/>
          <a:p>
            <a:pPr algn="ctr">
              <a:defRPr/>
            </a:pPr>
            <a:r>
              <a:rPr lang="fr-CA" altLang="en-US"/>
              <a:t>Object-Oriented Software Engineering</a:t>
            </a:r>
            <a:br>
              <a:rPr lang="fr-CA" altLang="en-US"/>
            </a:br>
            <a:r>
              <a:rPr lang="fr-CA" altLang="en-US" sz="2400"/>
              <a:t>Practical Software Development using UML and Java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AFF96C65-4C75-4B87-8080-CBEE0CB51D2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600200" y="3276600"/>
            <a:ext cx="6400800" cy="1752600"/>
          </a:xfrm>
        </p:spPr>
        <p:txBody>
          <a:bodyPr/>
          <a:lstStyle/>
          <a:p>
            <a:pPr>
              <a:defRPr/>
            </a:pPr>
            <a:r>
              <a:rPr lang="fr-CA" altLang="en-US" dirty="0"/>
              <a:t>Chapitre 1: </a:t>
            </a:r>
          </a:p>
          <a:p>
            <a:pPr>
              <a:defRPr/>
            </a:pPr>
            <a:r>
              <a:rPr lang="fr-CA" altLang="en-US" dirty="0"/>
              <a:t>Software and Software Engineering</a:t>
            </a:r>
          </a:p>
          <a:p>
            <a:pPr>
              <a:defRPr/>
            </a:pPr>
            <a:endParaRPr lang="fr-CA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2">
            <a:extLst>
              <a:ext uri="{FF2B5EF4-FFF2-40B4-BE49-F238E27FC236}">
                <a16:creationId xmlns:a16="http://schemas.microsoft.com/office/drawing/2014/main" id="{BCBF72E8-F240-4AC1-9509-24CCF391D8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CA" altLang="en-US"/>
              <a:t>Qu’est-ce que le génie du logiciel?...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9F3AFF94-08C2-429A-867A-B69BCEC1AB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altLang="en-US" dirty="0"/>
              <a:t>…en respectant les contraintes de coûts , de temps, et autres.</a:t>
            </a:r>
          </a:p>
          <a:p>
            <a:pPr lvl="1"/>
            <a:r>
              <a:rPr lang="fr-CA" altLang="en-US" dirty="0"/>
              <a:t>Les ressources sont limitées</a:t>
            </a:r>
          </a:p>
          <a:p>
            <a:pPr lvl="1"/>
            <a:r>
              <a:rPr lang="fr-CA" altLang="en-US" dirty="0"/>
              <a:t>Le bénéfice résultant doit être supérieur aux coûts </a:t>
            </a:r>
          </a:p>
          <a:p>
            <a:pPr lvl="1"/>
            <a:r>
              <a:rPr lang="fr-FR" altLang="en-US" dirty="0"/>
              <a:t>D'autres entreprises se font concurrence pour effectuer le travail à moindre coût et plus rapidement</a:t>
            </a:r>
          </a:p>
          <a:p>
            <a:pPr lvl="1"/>
            <a:r>
              <a:rPr lang="fr-CA" altLang="en-US" dirty="0"/>
              <a:t>Une mauvaise estimation des coûts et de la durée du projet peut mener à l’échec du projet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2">
            <a:extLst>
              <a:ext uri="{FF2B5EF4-FFF2-40B4-BE49-F238E27FC236}">
                <a16:creationId xmlns:a16="http://schemas.microsoft.com/office/drawing/2014/main" id="{C98485B7-DCF8-4530-9C4F-016CB398EE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CA" altLang="en-US"/>
              <a:t>1.3 La profession d’ingénieur logiciel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59BE964F-DE91-4AA1-8719-87CDBEA323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altLang="en-US" sz="2000" dirty="0"/>
              <a:t>Le terme Génie Logiciel a été introduit en 1968</a:t>
            </a:r>
          </a:p>
          <a:p>
            <a:pPr lvl="1"/>
            <a:r>
              <a:rPr lang="fr-CA" altLang="en-US" sz="2000" dirty="0"/>
              <a:t>Il s’agissait de reconnaître le fait que les principes du génie peuvent s’appliquer au développement du logiciel</a:t>
            </a:r>
          </a:p>
          <a:p>
            <a:endParaRPr lang="fr-CA" altLang="en-US" sz="2000" dirty="0"/>
          </a:p>
          <a:p>
            <a:r>
              <a:rPr lang="fr-CA" altLang="en-US" sz="2000" dirty="0"/>
              <a:t>Le génie est une pratique régulée par une corporation professionnel</a:t>
            </a:r>
          </a:p>
          <a:p>
            <a:pPr lvl="1"/>
            <a:r>
              <a:rPr lang="fr-CA" altLang="en-US" sz="2000" dirty="0"/>
              <a:t>Protection du public</a:t>
            </a:r>
          </a:p>
          <a:p>
            <a:pPr lvl="1"/>
            <a:r>
              <a:rPr lang="fr-FR" altLang="en-US" sz="2000" dirty="0"/>
              <a:t>Les ingénieurs conçoivent des artefacts selon des pratiques bien acceptées qui impliquent l'application de la science, des mathématiques et de l'économie</a:t>
            </a:r>
          </a:p>
          <a:p>
            <a:pPr lvl="1"/>
            <a:r>
              <a:rPr lang="fr-CA" altLang="en-US" sz="2000" dirty="0"/>
              <a:t>Pratiques conformes à une éthique établie</a:t>
            </a:r>
          </a:p>
          <a:p>
            <a:pPr marL="0" indent="0"/>
            <a:r>
              <a:rPr lang="fr-FR" altLang="en-US" sz="2000" b="1" dirty="0"/>
              <a:t>Dans de nombreux pays, une grande partie du génie logiciel ne nécessite pas de licence d'ingénierie, mais il s'agit toujours d'ingénierie</a:t>
            </a:r>
            <a:endParaRPr lang="fr-CA" altLang="en-US" sz="2000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64A5D-12DF-4B3A-B653-E86B7C3FF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Code d'éthique du génie logiciel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9836B-04EA-4098-AEA9-9C6BC3C35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ingénieurs en logiciel doivent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Agir conformément à </a:t>
            </a:r>
            <a:r>
              <a:rPr lang="fr-FR" dirty="0">
                <a:solidFill>
                  <a:srgbClr val="FF0000"/>
                </a:solidFill>
              </a:rPr>
              <a:t>l'intérêt public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Agir au </a:t>
            </a:r>
            <a:r>
              <a:rPr lang="fr-FR" dirty="0">
                <a:solidFill>
                  <a:srgbClr val="FF0000"/>
                </a:solidFill>
              </a:rPr>
              <a:t>mieux des intérêts de leurs clients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Développer et maintenir avec les normes </a:t>
            </a:r>
            <a:r>
              <a:rPr lang="fr-FR" dirty="0">
                <a:solidFill>
                  <a:srgbClr val="FF0000"/>
                </a:solidFill>
              </a:rPr>
              <a:t>les plus élevées possibles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Maintenir </a:t>
            </a:r>
            <a:r>
              <a:rPr lang="fr-FR" dirty="0">
                <a:solidFill>
                  <a:srgbClr val="FF0000"/>
                </a:solidFill>
              </a:rPr>
              <a:t>l'intégrité et l'indépendance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Promouvoir une approche </a:t>
            </a:r>
            <a:r>
              <a:rPr lang="fr-FR" dirty="0">
                <a:solidFill>
                  <a:srgbClr val="FF0000"/>
                </a:solidFill>
              </a:rPr>
              <a:t>éthique en gestion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Faire progresser l'intégrité et la </a:t>
            </a:r>
            <a:r>
              <a:rPr lang="fr-FR" dirty="0">
                <a:solidFill>
                  <a:srgbClr val="FF0000"/>
                </a:solidFill>
              </a:rPr>
              <a:t>réputation de la profession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Soyez </a:t>
            </a:r>
            <a:r>
              <a:rPr lang="fr-FR" dirty="0">
                <a:solidFill>
                  <a:srgbClr val="FF0000"/>
                </a:solidFill>
              </a:rPr>
              <a:t>juste et solidaire </a:t>
            </a:r>
            <a:r>
              <a:rPr lang="fr-FR" dirty="0"/>
              <a:t>envers vos collègues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Participez à </a:t>
            </a:r>
            <a:r>
              <a:rPr lang="fr-FR" dirty="0">
                <a:solidFill>
                  <a:srgbClr val="FF0000"/>
                </a:solidFill>
              </a:rPr>
              <a:t>l'apprentissage tout au long de la vie</a:t>
            </a:r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787F03-DB49-41C9-8B6D-76A1978C9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1: Software and Software Engineering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0C16D9-2D6A-4DF8-AA5A-120BEB67B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6165A8-AF44-4BB7-BF7E-069AEDB11FF5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47077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2">
            <a:extLst>
              <a:ext uri="{FF2B5EF4-FFF2-40B4-BE49-F238E27FC236}">
                <a16:creationId xmlns:a16="http://schemas.microsoft.com/office/drawing/2014/main" id="{7B40E3E6-779B-4A4F-952B-473E34CFDD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CA" altLang="en-US"/>
              <a:t>1.4 Les parties impliquées dans le génie du logiciel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08C953B1-347A-472F-ACF2-6A9FE7D37E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6800" y="1371600"/>
            <a:ext cx="7772400" cy="4800600"/>
          </a:xfrm>
        </p:spPr>
        <p:txBody>
          <a:bodyPr/>
          <a:lstStyle/>
          <a:p>
            <a:r>
              <a:rPr lang="fr-CA" altLang="en-US"/>
              <a:t>1. Utilisateurs</a:t>
            </a:r>
          </a:p>
          <a:p>
            <a:pPr lvl="1"/>
            <a:r>
              <a:rPr lang="fr-CA" altLang="en-US"/>
              <a:t>Ceux qui se servent du logiciel</a:t>
            </a:r>
          </a:p>
          <a:p>
            <a:r>
              <a:rPr lang="fr-CA" altLang="en-US"/>
              <a:t>2. Clients</a:t>
            </a:r>
          </a:p>
          <a:p>
            <a:pPr lvl="1"/>
            <a:r>
              <a:rPr lang="fr-CA" altLang="en-US"/>
              <a:t>Ceux qui paient pour le logiciel</a:t>
            </a:r>
          </a:p>
          <a:p>
            <a:r>
              <a:rPr lang="fr-CA" altLang="en-US"/>
              <a:t>3. Développeurs</a:t>
            </a:r>
          </a:p>
          <a:p>
            <a:pPr lvl="1"/>
            <a:r>
              <a:rPr lang="fr-CA" altLang="en-US"/>
              <a:t>Ceux qui conçoivent le logiciel</a:t>
            </a:r>
          </a:p>
          <a:p>
            <a:r>
              <a:rPr lang="fr-CA" altLang="en-US"/>
              <a:t>4. Gestionnaires</a:t>
            </a:r>
          </a:p>
          <a:p>
            <a:pPr lvl="1"/>
            <a:r>
              <a:rPr lang="fr-CA" altLang="en-US"/>
              <a:t>Ceux qui supervise la production du logiciel</a:t>
            </a:r>
          </a:p>
          <a:p>
            <a:endParaRPr lang="fr-CA" altLang="en-US"/>
          </a:p>
          <a:p>
            <a:r>
              <a:rPr lang="fr-CA" altLang="en-US"/>
              <a:t>Tous ces rôle peuvent être remplis par la même personne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>
            <a:extLst>
              <a:ext uri="{FF2B5EF4-FFF2-40B4-BE49-F238E27FC236}">
                <a16:creationId xmlns:a16="http://schemas.microsoft.com/office/drawing/2014/main" id="{127D7703-1BD1-4E48-B5EB-282EA1B49F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CA" altLang="en-US"/>
              <a:t>1.5 La qualité du logiciel...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818FAF0A-97A3-4593-BB70-45D5767FE2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6800" y="1219200"/>
            <a:ext cx="7543800" cy="4800600"/>
          </a:xfrm>
        </p:spPr>
        <p:txBody>
          <a:bodyPr/>
          <a:lstStyle/>
          <a:p>
            <a:r>
              <a:rPr lang="fr-CA" altLang="en-US" dirty="0" err="1"/>
              <a:t>Conviviabilité</a:t>
            </a:r>
            <a:endParaRPr lang="fr-CA" altLang="en-US" dirty="0"/>
          </a:p>
          <a:p>
            <a:pPr lvl="1"/>
            <a:r>
              <a:rPr lang="fr-CA" altLang="en-US" dirty="0"/>
              <a:t>Apprentissage aisé, facilité d’utilisation</a:t>
            </a:r>
          </a:p>
          <a:p>
            <a:r>
              <a:rPr lang="fr-CA" altLang="en-US" dirty="0"/>
              <a:t>Efficacité</a:t>
            </a:r>
          </a:p>
          <a:p>
            <a:pPr lvl="1"/>
            <a:r>
              <a:rPr lang="fr-CA" altLang="en-US" dirty="0"/>
              <a:t>Aucun gaspillage de ressources (mémoire, temps de calcul, …)</a:t>
            </a:r>
          </a:p>
          <a:p>
            <a:r>
              <a:rPr lang="fr-CA" altLang="en-US" dirty="0"/>
              <a:t>Fiabilité</a:t>
            </a:r>
          </a:p>
          <a:p>
            <a:pPr lvl="1"/>
            <a:r>
              <a:rPr lang="fr-CA" altLang="en-US" dirty="0"/>
              <a:t>Les tâches sont effectués sans problèmes</a:t>
            </a:r>
          </a:p>
          <a:p>
            <a:r>
              <a:rPr lang="fr-CA" altLang="en-US" dirty="0"/>
              <a:t>Facilité de maintenance</a:t>
            </a:r>
          </a:p>
          <a:p>
            <a:pPr lvl="1"/>
            <a:r>
              <a:rPr lang="fr-CA" altLang="en-US" dirty="0"/>
              <a:t>Aisé à modifier, à faire évoluer</a:t>
            </a:r>
          </a:p>
          <a:p>
            <a:r>
              <a:rPr lang="fr-CA" altLang="en-US" dirty="0"/>
              <a:t>Réutilisabilité</a:t>
            </a:r>
          </a:p>
          <a:p>
            <a:pPr lvl="1"/>
            <a:r>
              <a:rPr lang="fr-CA" altLang="en-US" dirty="0"/>
              <a:t>Ses parties peuvent être réutilisés facilement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Rectangle 2">
            <a:extLst>
              <a:ext uri="{FF2B5EF4-FFF2-40B4-BE49-F238E27FC236}">
                <a16:creationId xmlns:a16="http://schemas.microsoft.com/office/drawing/2014/main" id="{1291C8E0-9321-492B-A0AB-4AD2047758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CA" altLang="en-US"/>
              <a:t>La qualité du logiciel...</a:t>
            </a:r>
          </a:p>
        </p:txBody>
      </p:sp>
      <p:grpSp>
        <p:nvGrpSpPr>
          <p:cNvPr id="38915" name="Group 11">
            <a:extLst>
              <a:ext uri="{FF2B5EF4-FFF2-40B4-BE49-F238E27FC236}">
                <a16:creationId xmlns:a16="http://schemas.microsoft.com/office/drawing/2014/main" id="{1D8D1CF7-6976-451A-99B6-FBB4B112E6B5}"/>
              </a:ext>
            </a:extLst>
          </p:cNvPr>
          <p:cNvGrpSpPr>
            <a:grpSpLocks/>
          </p:cNvGrpSpPr>
          <p:nvPr/>
        </p:nvGrpSpPr>
        <p:grpSpPr bwMode="auto">
          <a:xfrm>
            <a:off x="3236913" y="3276600"/>
            <a:ext cx="1973262" cy="1192213"/>
            <a:chOff x="2039" y="2014"/>
            <a:chExt cx="1243" cy="505"/>
          </a:xfrm>
        </p:grpSpPr>
        <p:sp>
          <p:nvSpPr>
            <p:cNvPr id="38935" name="Oval 8">
              <a:extLst>
                <a:ext uri="{FF2B5EF4-FFF2-40B4-BE49-F238E27FC236}">
                  <a16:creationId xmlns:a16="http://schemas.microsoft.com/office/drawing/2014/main" id="{067125AF-3651-43A6-8089-222E797A4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9" y="2014"/>
              <a:ext cx="1243" cy="505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—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-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s-CO" altLang="en-US" b="0"/>
            </a:p>
          </p:txBody>
        </p:sp>
        <p:sp>
          <p:nvSpPr>
            <p:cNvPr id="38936" name="Rectangle 9">
              <a:extLst>
                <a:ext uri="{FF2B5EF4-FFF2-40B4-BE49-F238E27FC236}">
                  <a16:creationId xmlns:a16="http://schemas.microsoft.com/office/drawing/2014/main" id="{1E5945B6-156A-40C8-BDAA-3413595A9B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3" y="2053"/>
              <a:ext cx="882" cy="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—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-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en-US" sz="2000" b="0">
                  <a:solidFill>
                    <a:srgbClr val="000000"/>
                  </a:solidFill>
                </a:rPr>
                <a:t>P</a:t>
              </a:r>
              <a:r>
                <a:rPr lang="fr-CA" altLang="en-US" sz="2000" b="0">
                  <a:solidFill>
                    <a:srgbClr val="000000"/>
                  </a:solidFill>
                </a:rPr>
                <a:t>erception de</a:t>
              </a:r>
            </a:p>
            <a:p>
              <a:pPr>
                <a:spcBef>
                  <a:spcPct val="0"/>
                </a:spcBef>
              </a:pPr>
              <a:r>
                <a:rPr lang="en-US" altLang="en-US" sz="2000" b="0">
                  <a:solidFill>
                    <a:srgbClr val="000000"/>
                  </a:solidFill>
                </a:rPr>
                <a:t>L</a:t>
              </a:r>
              <a:r>
                <a:rPr lang="fr-CA" altLang="en-US" sz="2000" b="0">
                  <a:solidFill>
                    <a:srgbClr val="000000"/>
                  </a:solidFill>
                </a:rPr>
                <a:t>a qualité du </a:t>
              </a:r>
            </a:p>
            <a:p>
              <a:pPr>
                <a:spcBef>
                  <a:spcPct val="0"/>
                </a:spcBef>
              </a:pPr>
              <a:r>
                <a:rPr lang="fr-CA" altLang="en-US" sz="2000" b="0">
                  <a:solidFill>
                    <a:srgbClr val="000000"/>
                  </a:solidFill>
                </a:rPr>
                <a:t>logiciel</a:t>
              </a:r>
              <a:r>
                <a:rPr lang="en-CA" altLang="en-US" sz="2000" b="0">
                  <a:solidFill>
                    <a:srgbClr val="000000"/>
                  </a:solidFill>
                </a:rPr>
                <a:t> </a:t>
              </a:r>
              <a:endParaRPr lang="en-CA" altLang="en-US" b="0"/>
            </a:p>
          </p:txBody>
        </p:sp>
        <p:sp>
          <p:nvSpPr>
            <p:cNvPr id="38937" name="Rectangle 10">
              <a:extLst>
                <a:ext uri="{FF2B5EF4-FFF2-40B4-BE49-F238E27FC236}">
                  <a16:creationId xmlns:a16="http://schemas.microsoft.com/office/drawing/2014/main" id="{35A1C190-66E8-4A1B-84BD-8AE3E6F4B4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3" y="2243"/>
              <a:ext cx="0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—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-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CA" altLang="en-US" b="0"/>
            </a:p>
          </p:txBody>
        </p:sp>
      </p:grpSp>
      <p:sp>
        <p:nvSpPr>
          <p:cNvPr id="38916" name="Rectangle 12">
            <a:extLst>
              <a:ext uri="{FF2B5EF4-FFF2-40B4-BE49-F238E27FC236}">
                <a16:creationId xmlns:a16="http://schemas.microsoft.com/office/drawing/2014/main" id="{ECA2FB3E-BDE0-4D9E-88C2-22EC10BDB7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5600" y="4652963"/>
            <a:ext cx="1460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—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-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CA" altLang="en-US" sz="2000">
                <a:solidFill>
                  <a:srgbClr val="000000"/>
                </a:solidFill>
              </a:rPr>
              <a:t>Développeur:</a:t>
            </a:r>
            <a:endParaRPr lang="en-CA" altLang="en-US" b="0"/>
          </a:p>
        </p:txBody>
      </p:sp>
      <p:sp>
        <p:nvSpPr>
          <p:cNvPr id="38917" name="Rectangle 13">
            <a:extLst>
              <a:ext uri="{FF2B5EF4-FFF2-40B4-BE49-F238E27FC236}">
                <a16:creationId xmlns:a16="http://schemas.microsoft.com/office/drawing/2014/main" id="{90F609E2-2D00-409C-A6CC-1A54F8B7F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8763" y="4652963"/>
            <a:ext cx="63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—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-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CA" altLang="en-US" sz="2000" b="0">
                <a:solidFill>
                  <a:srgbClr val="000000"/>
                </a:solidFill>
              </a:rPr>
              <a:t> </a:t>
            </a:r>
            <a:endParaRPr lang="en-CA" altLang="en-US" b="0"/>
          </a:p>
        </p:txBody>
      </p:sp>
      <p:sp>
        <p:nvSpPr>
          <p:cNvPr id="38918" name="Rectangle 14">
            <a:extLst>
              <a:ext uri="{FF2B5EF4-FFF2-40B4-BE49-F238E27FC236}">
                <a16:creationId xmlns:a16="http://schemas.microsoft.com/office/drawing/2014/main" id="{618A2BFB-75C7-41BA-B49D-C2C5439AE4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5600" y="4953000"/>
            <a:ext cx="2347913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—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-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CA" altLang="en-US" sz="2000" b="0">
                <a:solidFill>
                  <a:srgbClr val="000000"/>
                </a:solidFill>
              </a:rPr>
              <a:t>Facile à concevoir,</a:t>
            </a:r>
          </a:p>
          <a:p>
            <a:pPr>
              <a:spcBef>
                <a:spcPct val="0"/>
              </a:spcBef>
            </a:pPr>
            <a:r>
              <a:rPr lang="fr-CA" altLang="en-US" sz="2000" b="0">
                <a:solidFill>
                  <a:srgbClr val="000000"/>
                </a:solidFill>
              </a:rPr>
              <a:t>à maintenir, à réutiliser</a:t>
            </a:r>
            <a:endParaRPr lang="en-CA" altLang="en-US" b="0"/>
          </a:p>
        </p:txBody>
      </p:sp>
      <p:sp>
        <p:nvSpPr>
          <p:cNvPr id="38919" name="Rectangle 17">
            <a:extLst>
              <a:ext uri="{FF2B5EF4-FFF2-40B4-BE49-F238E27FC236}">
                <a16:creationId xmlns:a16="http://schemas.microsoft.com/office/drawing/2014/main" id="{11E2BF24-3843-42E7-94F6-60611CA42C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263" y="1558925"/>
            <a:ext cx="1298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—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-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2000">
                <a:solidFill>
                  <a:srgbClr val="000000"/>
                </a:solidFill>
              </a:rPr>
              <a:t>U</a:t>
            </a:r>
            <a:r>
              <a:rPr lang="en-CA" altLang="en-US" sz="2000">
                <a:solidFill>
                  <a:srgbClr val="000000"/>
                </a:solidFill>
              </a:rPr>
              <a:t>tilisateur: </a:t>
            </a:r>
            <a:endParaRPr lang="en-CA" altLang="en-US" b="0"/>
          </a:p>
        </p:txBody>
      </p:sp>
      <p:sp>
        <p:nvSpPr>
          <p:cNvPr id="38920" name="Rectangle 18">
            <a:extLst>
              <a:ext uri="{FF2B5EF4-FFF2-40B4-BE49-F238E27FC236}">
                <a16:creationId xmlns:a16="http://schemas.microsoft.com/office/drawing/2014/main" id="{03B7B202-3688-408E-99C7-EA332B1A31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263" y="1860550"/>
            <a:ext cx="1935162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—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-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CA" altLang="en-US" sz="2000" b="0">
                <a:solidFill>
                  <a:srgbClr val="000000"/>
                </a:solidFill>
              </a:rPr>
              <a:t>Facile à </a:t>
            </a:r>
            <a:r>
              <a:rPr lang="en-US" altLang="en-US" sz="2000" b="0">
                <a:solidFill>
                  <a:srgbClr val="000000"/>
                </a:solidFill>
              </a:rPr>
              <a:t>a</a:t>
            </a:r>
            <a:r>
              <a:rPr lang="fr-CA" altLang="en-US" sz="2000" b="0">
                <a:solidFill>
                  <a:srgbClr val="000000"/>
                </a:solidFill>
              </a:rPr>
              <a:t>pprendre,</a:t>
            </a:r>
            <a:endParaRPr lang="en-US" altLang="en-US" sz="2000" b="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en-US" sz="2000" b="0">
                <a:solidFill>
                  <a:srgbClr val="000000"/>
                </a:solidFill>
              </a:rPr>
              <a:t>u</a:t>
            </a:r>
            <a:r>
              <a:rPr lang="fr-CA" altLang="en-US" sz="2000" b="0">
                <a:solidFill>
                  <a:srgbClr val="000000"/>
                </a:solidFill>
              </a:rPr>
              <a:t>tile et efficace</a:t>
            </a:r>
            <a:r>
              <a:rPr lang="en-CA" altLang="en-US" sz="2000" b="0">
                <a:solidFill>
                  <a:srgbClr val="000000"/>
                </a:solidFill>
              </a:rPr>
              <a:t> </a:t>
            </a:r>
            <a:endParaRPr lang="en-CA" altLang="en-US" b="0"/>
          </a:p>
        </p:txBody>
      </p:sp>
      <p:sp>
        <p:nvSpPr>
          <p:cNvPr id="38921" name="Rectangle 21">
            <a:extLst>
              <a:ext uri="{FF2B5EF4-FFF2-40B4-BE49-F238E27FC236}">
                <a16:creationId xmlns:a16="http://schemas.microsoft.com/office/drawing/2014/main" id="{D2A97846-6113-49A6-866D-08DA7B4169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5600" y="1458913"/>
            <a:ext cx="742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—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-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CA" altLang="en-US" sz="2000">
                <a:solidFill>
                  <a:srgbClr val="000000"/>
                </a:solidFill>
              </a:rPr>
              <a:t>Client:</a:t>
            </a:r>
            <a:endParaRPr lang="en-CA" altLang="en-US" b="0"/>
          </a:p>
        </p:txBody>
      </p:sp>
      <p:sp>
        <p:nvSpPr>
          <p:cNvPr id="38922" name="Rectangle 22">
            <a:extLst>
              <a:ext uri="{FF2B5EF4-FFF2-40B4-BE49-F238E27FC236}">
                <a16:creationId xmlns:a16="http://schemas.microsoft.com/office/drawing/2014/main" id="{19024771-890B-496A-AB19-3C8B57B748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4950" y="1458913"/>
            <a:ext cx="17462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—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-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CA" altLang="en-US" sz="2000" b="0">
                <a:solidFill>
                  <a:srgbClr val="000000"/>
                </a:solidFill>
              </a:rPr>
              <a:t> </a:t>
            </a:r>
            <a:endParaRPr lang="en-CA" altLang="en-US" b="0"/>
          </a:p>
        </p:txBody>
      </p:sp>
      <p:sp>
        <p:nvSpPr>
          <p:cNvPr id="38923" name="Rectangle 23">
            <a:extLst>
              <a:ext uri="{FF2B5EF4-FFF2-40B4-BE49-F238E27FC236}">
                <a16:creationId xmlns:a16="http://schemas.microsoft.com/office/drawing/2014/main" id="{42F317B6-CF69-4B15-A559-EF817A6F85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5600" y="1758950"/>
            <a:ext cx="20637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—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-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CA" altLang="en-US" sz="2000" b="0">
                <a:solidFill>
                  <a:srgbClr val="000000"/>
                </a:solidFill>
              </a:rPr>
              <a:t>Résoud le problème</a:t>
            </a:r>
          </a:p>
          <a:p>
            <a:pPr>
              <a:spcBef>
                <a:spcPct val="0"/>
              </a:spcBef>
            </a:pPr>
            <a:r>
              <a:rPr lang="fr-CA" altLang="en-US" sz="2000" b="0">
                <a:solidFill>
                  <a:srgbClr val="000000"/>
                </a:solidFill>
              </a:rPr>
              <a:t>à un coût acceptable</a:t>
            </a:r>
            <a:endParaRPr lang="en-CA" altLang="en-US" b="0"/>
          </a:p>
        </p:txBody>
      </p:sp>
      <p:sp>
        <p:nvSpPr>
          <p:cNvPr id="38924" name="Rectangle 27">
            <a:extLst>
              <a:ext uri="{FF2B5EF4-FFF2-40B4-BE49-F238E27FC236}">
                <a16:creationId xmlns:a16="http://schemas.microsoft.com/office/drawing/2014/main" id="{AD5B4464-179F-46BA-B700-741EFB1AF6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263" y="4575175"/>
            <a:ext cx="14747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—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-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CA" altLang="en-US" sz="2000">
                <a:solidFill>
                  <a:srgbClr val="000000"/>
                </a:solidFill>
              </a:rPr>
              <a:t>Gestionnaire:</a:t>
            </a:r>
            <a:endParaRPr lang="en-CA" altLang="en-US" b="0"/>
          </a:p>
        </p:txBody>
      </p:sp>
      <p:sp>
        <p:nvSpPr>
          <p:cNvPr id="38925" name="Rectangle 28">
            <a:extLst>
              <a:ext uri="{FF2B5EF4-FFF2-40B4-BE49-F238E27FC236}">
                <a16:creationId xmlns:a16="http://schemas.microsoft.com/office/drawing/2014/main" id="{745D30BA-F195-4466-9692-063E58B0B9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6988" y="4575175"/>
            <a:ext cx="63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—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-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CA" altLang="en-US" sz="2000" b="0">
                <a:solidFill>
                  <a:srgbClr val="000000"/>
                </a:solidFill>
              </a:rPr>
              <a:t> </a:t>
            </a:r>
            <a:endParaRPr lang="en-CA" altLang="en-US" b="0"/>
          </a:p>
        </p:txBody>
      </p:sp>
      <p:sp>
        <p:nvSpPr>
          <p:cNvPr id="38926" name="Rectangle 29">
            <a:extLst>
              <a:ext uri="{FF2B5EF4-FFF2-40B4-BE49-F238E27FC236}">
                <a16:creationId xmlns:a16="http://schemas.microsoft.com/office/drawing/2014/main" id="{A673A60B-AB11-43A7-9844-9337A2AB0F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263" y="4876800"/>
            <a:ext cx="260032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—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-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CA" altLang="en-US" sz="2000" b="0">
                <a:solidFill>
                  <a:srgbClr val="000000"/>
                </a:solidFill>
              </a:rPr>
              <a:t>Se vend bien,</a:t>
            </a:r>
          </a:p>
          <a:p>
            <a:pPr>
              <a:spcBef>
                <a:spcPct val="0"/>
              </a:spcBef>
            </a:pPr>
            <a:r>
              <a:rPr lang="fr-CA" altLang="en-US" sz="2000" b="0">
                <a:solidFill>
                  <a:srgbClr val="000000"/>
                </a:solidFill>
              </a:rPr>
              <a:t>satisfait les clients,</a:t>
            </a:r>
          </a:p>
          <a:p>
            <a:pPr>
              <a:spcBef>
                <a:spcPct val="0"/>
              </a:spcBef>
            </a:pPr>
            <a:r>
              <a:rPr lang="fr-CA" altLang="en-US" sz="2000" b="0">
                <a:solidFill>
                  <a:srgbClr val="000000"/>
                </a:solidFill>
              </a:rPr>
              <a:t>peu co</a:t>
            </a:r>
            <a:r>
              <a:rPr lang="en-US" altLang="en-US" sz="2000" b="0">
                <a:solidFill>
                  <a:srgbClr val="000000"/>
                </a:solidFill>
              </a:rPr>
              <a:t>û</a:t>
            </a:r>
            <a:r>
              <a:rPr lang="fr-CA" altLang="en-US" sz="2000" b="0">
                <a:solidFill>
                  <a:srgbClr val="000000"/>
                </a:solidFill>
              </a:rPr>
              <a:t>teu</a:t>
            </a:r>
            <a:r>
              <a:rPr lang="en-US" altLang="en-US" sz="2000" b="0">
                <a:solidFill>
                  <a:srgbClr val="000000"/>
                </a:solidFill>
              </a:rPr>
              <a:t>x</a:t>
            </a:r>
            <a:r>
              <a:rPr lang="fr-CA" altLang="en-US" sz="2000" b="0">
                <a:solidFill>
                  <a:srgbClr val="000000"/>
                </a:solidFill>
              </a:rPr>
              <a:t> à développer</a:t>
            </a:r>
            <a:endParaRPr lang="en-CA" altLang="en-US" b="0"/>
          </a:p>
        </p:txBody>
      </p:sp>
      <p:sp>
        <p:nvSpPr>
          <p:cNvPr id="38927" name="Arc 33">
            <a:extLst>
              <a:ext uri="{FF2B5EF4-FFF2-40B4-BE49-F238E27FC236}">
                <a16:creationId xmlns:a16="http://schemas.microsoft.com/office/drawing/2014/main" id="{895E8243-EFA8-43C3-B3EC-5FE5D9B35FA7}"/>
              </a:ext>
            </a:extLst>
          </p:cNvPr>
          <p:cNvSpPr>
            <a:spLocks/>
          </p:cNvSpPr>
          <p:nvPr/>
        </p:nvSpPr>
        <p:spPr bwMode="auto">
          <a:xfrm>
            <a:off x="3308350" y="2830513"/>
            <a:ext cx="223838" cy="298450"/>
          </a:xfrm>
          <a:custGeom>
            <a:avLst/>
            <a:gdLst>
              <a:gd name="T0" fmla="*/ 43062781 w 16138"/>
              <a:gd name="T1" fmla="*/ 38856501 h 21416"/>
              <a:gd name="T2" fmla="*/ 7503539 w 16138"/>
              <a:gd name="T3" fmla="*/ 57961287 h 21416"/>
              <a:gd name="T4" fmla="*/ 0 w 16138"/>
              <a:gd name="T5" fmla="*/ 0 h 21416"/>
              <a:gd name="T6" fmla="*/ 0 60000 65536"/>
              <a:gd name="T7" fmla="*/ 0 60000 65536"/>
              <a:gd name="T8" fmla="*/ 0 60000 65536"/>
              <a:gd name="T9" fmla="*/ 0 w 16138"/>
              <a:gd name="T10" fmla="*/ 0 h 21416"/>
              <a:gd name="T11" fmla="*/ 16138 w 16138"/>
              <a:gd name="T12" fmla="*/ 21416 h 2141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138" h="21416" fill="none" extrusionOk="0">
                <a:moveTo>
                  <a:pt x="16138" y="14357"/>
                </a:moveTo>
                <a:cubicBezTo>
                  <a:pt x="12688" y="18234"/>
                  <a:pt x="7957" y="20740"/>
                  <a:pt x="2812" y="21416"/>
                </a:cubicBezTo>
              </a:path>
              <a:path w="16138" h="21416" stroke="0" extrusionOk="0">
                <a:moveTo>
                  <a:pt x="16138" y="14357"/>
                </a:moveTo>
                <a:cubicBezTo>
                  <a:pt x="12688" y="18234"/>
                  <a:pt x="7957" y="20740"/>
                  <a:pt x="2812" y="21416"/>
                </a:cubicBezTo>
                <a:lnTo>
                  <a:pt x="0" y="0"/>
                </a:lnTo>
                <a:lnTo>
                  <a:pt x="16138" y="1435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8928" name="Line 34">
            <a:extLst>
              <a:ext uri="{FF2B5EF4-FFF2-40B4-BE49-F238E27FC236}">
                <a16:creationId xmlns:a16="http://schemas.microsoft.com/office/drawing/2014/main" id="{2804DE49-434A-4943-9299-5226B16DF4A6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2971800"/>
            <a:ext cx="225425" cy="4508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8929" name="Arc 35">
            <a:extLst>
              <a:ext uri="{FF2B5EF4-FFF2-40B4-BE49-F238E27FC236}">
                <a16:creationId xmlns:a16="http://schemas.microsoft.com/office/drawing/2014/main" id="{066EDBC1-9A2F-41CC-91E7-1D2E337626EB}"/>
              </a:ext>
            </a:extLst>
          </p:cNvPr>
          <p:cNvSpPr>
            <a:spLocks/>
          </p:cNvSpPr>
          <p:nvPr/>
        </p:nvSpPr>
        <p:spPr bwMode="auto">
          <a:xfrm>
            <a:off x="2743200" y="4267200"/>
            <a:ext cx="290513" cy="246063"/>
          </a:xfrm>
          <a:custGeom>
            <a:avLst/>
            <a:gdLst>
              <a:gd name="T0" fmla="*/ 33365059 w 20901"/>
              <a:gd name="T1" fmla="*/ 0 h 17669"/>
              <a:gd name="T2" fmla="*/ 56125802 w 20901"/>
              <a:gd name="T3" fmla="*/ 33001896 h 17669"/>
              <a:gd name="T4" fmla="*/ 0 w 20901"/>
              <a:gd name="T5" fmla="*/ 47721599 h 17669"/>
              <a:gd name="T6" fmla="*/ 0 60000 65536"/>
              <a:gd name="T7" fmla="*/ 0 60000 65536"/>
              <a:gd name="T8" fmla="*/ 0 60000 65536"/>
              <a:gd name="T9" fmla="*/ 0 w 20901"/>
              <a:gd name="T10" fmla="*/ 0 h 17669"/>
              <a:gd name="T11" fmla="*/ 20901 w 20901"/>
              <a:gd name="T12" fmla="*/ 17669 h 1766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901" h="17669" fill="none" extrusionOk="0">
                <a:moveTo>
                  <a:pt x="12424" y="0"/>
                </a:moveTo>
                <a:cubicBezTo>
                  <a:pt x="16607" y="2941"/>
                  <a:pt x="19610" y="7271"/>
                  <a:pt x="20901" y="12218"/>
                </a:cubicBezTo>
              </a:path>
              <a:path w="20901" h="17669" stroke="0" extrusionOk="0">
                <a:moveTo>
                  <a:pt x="12424" y="0"/>
                </a:moveTo>
                <a:cubicBezTo>
                  <a:pt x="16607" y="2941"/>
                  <a:pt x="19610" y="7271"/>
                  <a:pt x="20901" y="12218"/>
                </a:cubicBezTo>
                <a:lnTo>
                  <a:pt x="0" y="17669"/>
                </a:lnTo>
                <a:lnTo>
                  <a:pt x="1242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8930" name="Line 36">
            <a:extLst>
              <a:ext uri="{FF2B5EF4-FFF2-40B4-BE49-F238E27FC236}">
                <a16:creationId xmlns:a16="http://schemas.microsoft.com/office/drawing/2014/main" id="{022351DE-BD13-4639-8A82-8B3B51FF312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19400" y="4144963"/>
            <a:ext cx="523875" cy="35083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8931" name="Arc 37">
            <a:extLst>
              <a:ext uri="{FF2B5EF4-FFF2-40B4-BE49-F238E27FC236}">
                <a16:creationId xmlns:a16="http://schemas.microsoft.com/office/drawing/2014/main" id="{0CFFA13F-58A3-4B91-A8EF-FA8399AE3379}"/>
              </a:ext>
            </a:extLst>
          </p:cNvPr>
          <p:cNvSpPr>
            <a:spLocks/>
          </p:cNvSpPr>
          <p:nvPr/>
        </p:nvSpPr>
        <p:spPr bwMode="auto">
          <a:xfrm>
            <a:off x="4854575" y="4379913"/>
            <a:ext cx="250825" cy="287337"/>
          </a:xfrm>
          <a:custGeom>
            <a:avLst/>
            <a:gdLst>
              <a:gd name="T0" fmla="*/ 0 w 18117"/>
              <a:gd name="T1" fmla="*/ 23942853 h 20653"/>
              <a:gd name="T2" fmla="*/ 31289855 w 18117"/>
              <a:gd name="T3" fmla="*/ 0 h 20653"/>
              <a:gd name="T4" fmla="*/ 48077284 w 18117"/>
              <a:gd name="T5" fmla="*/ 55617107 h 20653"/>
              <a:gd name="T6" fmla="*/ 0 60000 65536"/>
              <a:gd name="T7" fmla="*/ 0 60000 65536"/>
              <a:gd name="T8" fmla="*/ 0 60000 65536"/>
              <a:gd name="T9" fmla="*/ 0 w 18117"/>
              <a:gd name="T10" fmla="*/ 0 h 20653"/>
              <a:gd name="T11" fmla="*/ 18117 w 18117"/>
              <a:gd name="T12" fmla="*/ 20653 h 2065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117" h="20653" fill="none" extrusionOk="0">
                <a:moveTo>
                  <a:pt x="0" y="8891"/>
                </a:moveTo>
                <a:cubicBezTo>
                  <a:pt x="2763" y="4634"/>
                  <a:pt x="6938" y="1486"/>
                  <a:pt x="11791" y="0"/>
                </a:cubicBezTo>
              </a:path>
              <a:path w="18117" h="20653" stroke="0" extrusionOk="0">
                <a:moveTo>
                  <a:pt x="0" y="8891"/>
                </a:moveTo>
                <a:cubicBezTo>
                  <a:pt x="2763" y="4634"/>
                  <a:pt x="6938" y="1486"/>
                  <a:pt x="11791" y="0"/>
                </a:cubicBezTo>
                <a:lnTo>
                  <a:pt x="18117" y="20653"/>
                </a:lnTo>
                <a:lnTo>
                  <a:pt x="0" y="889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8932" name="Line 38">
            <a:extLst>
              <a:ext uri="{FF2B5EF4-FFF2-40B4-BE49-F238E27FC236}">
                <a16:creationId xmlns:a16="http://schemas.microsoft.com/office/drawing/2014/main" id="{E49E24EE-5399-4D74-9726-3C061D953CA2}"/>
              </a:ext>
            </a:extLst>
          </p:cNvPr>
          <p:cNvSpPr>
            <a:spLocks noChangeShapeType="1"/>
          </p:cNvSpPr>
          <p:nvPr/>
        </p:nvSpPr>
        <p:spPr bwMode="auto">
          <a:xfrm>
            <a:off x="4829175" y="4297363"/>
            <a:ext cx="200025" cy="27463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8933" name="Arc 39">
            <a:extLst>
              <a:ext uri="{FF2B5EF4-FFF2-40B4-BE49-F238E27FC236}">
                <a16:creationId xmlns:a16="http://schemas.microsoft.com/office/drawing/2014/main" id="{276B1E81-E026-428C-BBE1-101D7C4C6BF4}"/>
              </a:ext>
            </a:extLst>
          </p:cNvPr>
          <p:cNvSpPr>
            <a:spLocks/>
          </p:cNvSpPr>
          <p:nvPr/>
        </p:nvSpPr>
        <p:spPr bwMode="auto">
          <a:xfrm>
            <a:off x="4926013" y="2952750"/>
            <a:ext cx="269875" cy="276225"/>
          </a:xfrm>
          <a:custGeom>
            <a:avLst/>
            <a:gdLst>
              <a:gd name="T0" fmla="*/ 28754314 w 19450"/>
              <a:gd name="T1" fmla="*/ 53885035 h 19777"/>
              <a:gd name="T2" fmla="*/ 0 w 19450"/>
              <a:gd name="T3" fmla="*/ 25597944 h 19777"/>
              <a:gd name="T4" fmla="*/ 51957556 w 19450"/>
              <a:gd name="T5" fmla="*/ 0 h 19777"/>
              <a:gd name="T6" fmla="*/ 0 60000 65536"/>
              <a:gd name="T7" fmla="*/ 0 60000 65536"/>
              <a:gd name="T8" fmla="*/ 0 60000 65536"/>
              <a:gd name="T9" fmla="*/ 0 w 19450"/>
              <a:gd name="T10" fmla="*/ 0 h 19777"/>
              <a:gd name="T11" fmla="*/ 19450 w 19450"/>
              <a:gd name="T12" fmla="*/ 19777 h 1977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450" h="19777" fill="none" extrusionOk="0">
                <a:moveTo>
                  <a:pt x="10764" y="19776"/>
                </a:moveTo>
                <a:cubicBezTo>
                  <a:pt x="6054" y="17708"/>
                  <a:pt x="2237" y="14026"/>
                  <a:pt x="0" y="9394"/>
                </a:cubicBezTo>
              </a:path>
              <a:path w="19450" h="19777" stroke="0" extrusionOk="0">
                <a:moveTo>
                  <a:pt x="10764" y="19776"/>
                </a:moveTo>
                <a:cubicBezTo>
                  <a:pt x="6054" y="17708"/>
                  <a:pt x="2237" y="14026"/>
                  <a:pt x="0" y="9394"/>
                </a:cubicBezTo>
                <a:lnTo>
                  <a:pt x="19450" y="0"/>
                </a:lnTo>
                <a:lnTo>
                  <a:pt x="10764" y="1977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8934" name="Line 40">
            <a:extLst>
              <a:ext uri="{FF2B5EF4-FFF2-40B4-BE49-F238E27FC236}">
                <a16:creationId xmlns:a16="http://schemas.microsoft.com/office/drawing/2014/main" id="{FBF9FA64-A7BA-4F7D-8AC8-8C216CB4AB7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00600" y="3048000"/>
            <a:ext cx="300038" cy="35083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Rectangle 2">
            <a:extLst>
              <a:ext uri="{FF2B5EF4-FFF2-40B4-BE49-F238E27FC236}">
                <a16:creationId xmlns:a16="http://schemas.microsoft.com/office/drawing/2014/main" id="{CE0CB704-AAB9-4930-8B87-DAD784DA9D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CA" altLang="en-US"/>
              <a:t>La qualité du logiciel...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710A0422-7D47-4505-A34F-FB69DB9D53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fr-CA" altLang="en-US" dirty="0"/>
              <a:t>Ces différents attributs peuvent être en conflit</a:t>
            </a:r>
          </a:p>
          <a:p>
            <a:pPr lvl="1">
              <a:lnSpc>
                <a:spcPct val="90000"/>
              </a:lnSpc>
            </a:pPr>
            <a:r>
              <a:rPr lang="fr-CA" altLang="en-US" dirty="0"/>
              <a:t>Accroître l’efficacité peut rendre le logiciel plus difficile à maintenir et à réutiliser</a:t>
            </a:r>
          </a:p>
          <a:p>
            <a:pPr lvl="1">
              <a:lnSpc>
                <a:spcPct val="90000"/>
              </a:lnSpc>
            </a:pPr>
            <a:endParaRPr lang="fr-CA" altLang="en-US" sz="1000" dirty="0"/>
          </a:p>
          <a:p>
            <a:pPr>
              <a:lnSpc>
                <a:spcPct val="90000"/>
              </a:lnSpc>
            </a:pPr>
            <a:r>
              <a:rPr lang="fr-CA" altLang="en-US" dirty="0"/>
              <a:t>Définir des critères de qualité constitue un élément clé du génie du logiciel</a:t>
            </a:r>
          </a:p>
          <a:p>
            <a:pPr lvl="1">
              <a:lnSpc>
                <a:spcPct val="90000"/>
              </a:lnSpc>
            </a:pPr>
            <a:r>
              <a:rPr lang="fr-CA" altLang="en-US" dirty="0"/>
              <a:t>La conception a alors pour objectif de rencontrer ces critères</a:t>
            </a:r>
          </a:p>
          <a:p>
            <a:pPr lvl="1">
              <a:lnSpc>
                <a:spcPct val="90000"/>
              </a:lnSpc>
            </a:pPr>
            <a:r>
              <a:rPr lang="fr-CA" altLang="en-US" dirty="0"/>
              <a:t>Trop en faire est une perte de temps et de ressources</a:t>
            </a:r>
          </a:p>
          <a:p>
            <a:pPr lvl="1">
              <a:lnSpc>
                <a:spcPct val="90000"/>
              </a:lnSpc>
            </a:pPr>
            <a:endParaRPr lang="fr-CA" altLang="en-US" sz="10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9" name="Rectangle 2">
            <a:extLst>
              <a:ext uri="{FF2B5EF4-FFF2-40B4-BE49-F238E27FC236}">
                <a16:creationId xmlns:a16="http://schemas.microsoft.com/office/drawing/2014/main" id="{A4E13BCA-D1AA-4EB3-B097-C3D00B1B28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CA" altLang="en-US"/>
              <a:t>1.6 Projets de génie logiciel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2F41A009-8B46-4385-A036-8EE451A92F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fr-CA" altLang="en-US" dirty="0"/>
              <a:t>La plupart des projets consiste à faire évoluer ou </a:t>
            </a:r>
            <a:r>
              <a:rPr lang="en-US" altLang="en-US" dirty="0"/>
              <a:t>à</a:t>
            </a:r>
            <a:r>
              <a:rPr lang="fr-CA" altLang="en-US" dirty="0"/>
              <a:t> maintenir un logiciel existant dont on a hérité de la responsabilité</a:t>
            </a:r>
          </a:p>
          <a:p>
            <a:pPr lvl="1">
              <a:lnSpc>
                <a:spcPct val="90000"/>
              </a:lnSpc>
            </a:pPr>
            <a:r>
              <a:rPr lang="fr-CA" altLang="en-US" dirty="0"/>
              <a:t>Projets </a:t>
            </a:r>
            <a:r>
              <a:rPr lang="fr-CA" altLang="en-US" u="sng" dirty="0"/>
              <a:t>correctifs</a:t>
            </a:r>
            <a:r>
              <a:rPr lang="fr-CA" altLang="en-US" dirty="0"/>
              <a:t>: corriger des défauts</a:t>
            </a:r>
          </a:p>
          <a:p>
            <a:pPr lvl="1">
              <a:lnSpc>
                <a:spcPct val="90000"/>
              </a:lnSpc>
            </a:pPr>
            <a:r>
              <a:rPr lang="fr-CA" altLang="en-US" dirty="0"/>
              <a:t>Projets </a:t>
            </a:r>
            <a:r>
              <a:rPr lang="fr-CA" altLang="en-US" u="sng" dirty="0"/>
              <a:t>adaptatifs</a:t>
            </a:r>
            <a:r>
              <a:rPr lang="fr-CA" altLang="en-US" dirty="0"/>
              <a:t>: modifications à apporter au système de façon à tenir compte de changement dans</a:t>
            </a:r>
          </a:p>
          <a:p>
            <a:pPr lvl="2">
              <a:lnSpc>
                <a:spcPct val="90000"/>
              </a:lnSpc>
            </a:pPr>
            <a:r>
              <a:rPr lang="fr-CA" altLang="en-US" dirty="0"/>
              <a:t>Le système d’opération	</a:t>
            </a:r>
          </a:p>
          <a:p>
            <a:pPr lvl="2">
              <a:lnSpc>
                <a:spcPct val="90000"/>
              </a:lnSpc>
            </a:pPr>
            <a:r>
              <a:rPr lang="fr-CA" altLang="en-US" dirty="0"/>
              <a:t>Les données ou la base de données</a:t>
            </a:r>
          </a:p>
          <a:p>
            <a:pPr lvl="2">
              <a:lnSpc>
                <a:spcPct val="90000"/>
              </a:lnSpc>
            </a:pPr>
            <a:r>
              <a:rPr lang="fr-CA" altLang="en-US" dirty="0"/>
              <a:t>Les règles et procédures</a:t>
            </a:r>
          </a:p>
          <a:p>
            <a:pPr lvl="1">
              <a:lnSpc>
                <a:spcPct val="90000"/>
              </a:lnSpc>
            </a:pPr>
            <a:r>
              <a:rPr lang="fr-CA" altLang="en-US" dirty="0"/>
              <a:t>Projets </a:t>
            </a:r>
            <a:r>
              <a:rPr lang="fr-CA" altLang="en-US" u="sng" dirty="0"/>
              <a:t>d’amélioration</a:t>
            </a:r>
            <a:r>
              <a:rPr lang="fr-CA" altLang="en-US" dirty="0"/>
              <a:t>: ajout de nouvelles options</a:t>
            </a:r>
          </a:p>
          <a:p>
            <a:pPr lvl="1">
              <a:lnSpc>
                <a:spcPct val="90000"/>
              </a:lnSpc>
            </a:pPr>
            <a:r>
              <a:rPr lang="fr-CA" altLang="en-US" dirty="0"/>
              <a:t>Projets </a:t>
            </a:r>
            <a:r>
              <a:rPr lang="fr-CA" altLang="en-US" u="sng" dirty="0"/>
              <a:t>perfectifs</a:t>
            </a:r>
            <a:r>
              <a:rPr lang="fr-CA" altLang="en-US" dirty="0"/>
              <a:t>: changements apportés à la structure interne du programme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7" name="Rectangle 2">
            <a:extLst>
              <a:ext uri="{FF2B5EF4-FFF2-40B4-BE49-F238E27FC236}">
                <a16:creationId xmlns:a16="http://schemas.microsoft.com/office/drawing/2014/main" id="{10104448-8B1E-4E0A-A728-9C7597C1BF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CA" altLang="en-US"/>
              <a:t>Projets de génie logiciel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AF506484-ABC0-4B80-8C86-26F6829AAC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fr-CA" altLang="en-US"/>
              <a:t>Développement à partir de zéro</a:t>
            </a:r>
          </a:p>
          <a:p>
            <a:pPr lvl="1">
              <a:lnSpc>
                <a:spcPct val="90000"/>
              </a:lnSpc>
            </a:pPr>
            <a:r>
              <a:rPr lang="fr-CA" altLang="en-US"/>
              <a:t>Concevoir un nouveau produit</a:t>
            </a:r>
          </a:p>
          <a:p>
            <a:pPr lvl="1">
              <a:lnSpc>
                <a:spcPct val="90000"/>
              </a:lnSpc>
            </a:pPr>
            <a:r>
              <a:rPr lang="fr-CA" altLang="en-US"/>
              <a:t>Il s’agit là de la minorité des projets entrepris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3" name="Rectangle 2">
            <a:extLst>
              <a:ext uri="{FF2B5EF4-FFF2-40B4-BE49-F238E27FC236}">
                <a16:creationId xmlns:a16="http://schemas.microsoft.com/office/drawing/2014/main" id="{4A0F4E23-6806-476C-9728-BFF31572F7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CA" altLang="en-US"/>
              <a:t>1.7 Activités communes aux projets de génie logiciel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C10DD17D-51E1-4FDD-9B3D-4C32A1B75E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altLang="en-US" dirty="0"/>
              <a:t>Définition et spécification des exigences</a:t>
            </a:r>
          </a:p>
          <a:p>
            <a:pPr lvl="1"/>
            <a:r>
              <a:rPr lang="fr-CA" altLang="en-US" dirty="0"/>
              <a:t>Ce qui inclut</a:t>
            </a:r>
          </a:p>
          <a:p>
            <a:pPr lvl="2"/>
            <a:r>
              <a:rPr lang="fr-CA" altLang="en-US" dirty="0"/>
              <a:t>Analyse de domaine</a:t>
            </a:r>
          </a:p>
          <a:p>
            <a:pPr lvl="2"/>
            <a:r>
              <a:rPr lang="fr-CA" altLang="en-US" dirty="0"/>
              <a:t>Définition du problème</a:t>
            </a:r>
          </a:p>
          <a:p>
            <a:pPr lvl="2"/>
            <a:r>
              <a:rPr lang="fr-CA" altLang="en-US" dirty="0"/>
              <a:t>Collection des exigences</a:t>
            </a:r>
          </a:p>
          <a:p>
            <a:pPr lvl="3"/>
            <a:r>
              <a:rPr lang="fr-FR" altLang="en-US" dirty="0"/>
              <a:t>Obtenir des contributions du plus grand nombre de sources possible</a:t>
            </a:r>
            <a:endParaRPr lang="fr-CA" altLang="en-US" dirty="0"/>
          </a:p>
          <a:p>
            <a:pPr lvl="2"/>
            <a:r>
              <a:rPr lang="fr-CA" altLang="en-US" dirty="0"/>
              <a:t>Analyse des exigences</a:t>
            </a:r>
          </a:p>
          <a:p>
            <a:pPr lvl="3"/>
            <a:r>
              <a:rPr lang="fr-CA" altLang="en-US" dirty="0"/>
              <a:t>Organiser l'information</a:t>
            </a:r>
          </a:p>
          <a:p>
            <a:pPr lvl="2"/>
            <a:r>
              <a:rPr lang="fr-CA" altLang="en-US" dirty="0"/>
              <a:t>Spécification formelle des exigences</a:t>
            </a:r>
          </a:p>
          <a:p>
            <a:pPr lvl="3"/>
            <a:r>
              <a:rPr lang="fr-FR" altLang="en-US" dirty="0"/>
              <a:t>Rédaction d'instructions détaillées sur la façon dont le logiciel doit se comporter</a:t>
            </a:r>
            <a:endParaRPr lang="fr-CA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>
            <a:extLst>
              <a:ext uri="{FF2B5EF4-FFF2-40B4-BE49-F238E27FC236}">
                <a16:creationId xmlns:a16="http://schemas.microsoft.com/office/drawing/2014/main" id="{E28A9CE6-E592-4A5E-8EC1-A1D5BF10A6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CA" altLang="en-US"/>
              <a:t>1.1 La Nature du Logiciel...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671EDBA5-5048-4CF2-AEAE-7D4B5230FF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altLang="en-US"/>
              <a:t>Le logiciel est intangible</a:t>
            </a:r>
          </a:p>
          <a:p>
            <a:pPr lvl="1"/>
            <a:r>
              <a:rPr lang="fr-CA" altLang="en-US"/>
              <a:t>Il est difficile de gérer l’effort de développement</a:t>
            </a:r>
          </a:p>
          <a:p>
            <a:r>
              <a:rPr lang="fr-CA" altLang="en-US"/>
              <a:t>Le logiciel est facile à reproduire</a:t>
            </a:r>
          </a:p>
          <a:p>
            <a:pPr lvl="1"/>
            <a:r>
              <a:rPr lang="fr-CA" altLang="en-US"/>
              <a:t>Tout le coût se trouve dans son développement</a:t>
            </a:r>
          </a:p>
          <a:p>
            <a:pPr lvl="2"/>
            <a:r>
              <a:rPr lang="fr-CA" altLang="en-US"/>
              <a:t>Pour d’autres produits, la fabrication est souvent le processus le plus coûteux</a:t>
            </a:r>
          </a:p>
          <a:p>
            <a:r>
              <a:rPr lang="fr-CA" altLang="en-US"/>
              <a:t>L’industrie du logiciel exige beaucoup de main d’œuvre</a:t>
            </a:r>
          </a:p>
          <a:p>
            <a:pPr lvl="1"/>
            <a:r>
              <a:rPr lang="fr-CA" altLang="en-US"/>
              <a:t>Le processus de développement est difficile à automatiser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1" name="Rectangle 2">
            <a:extLst>
              <a:ext uri="{FF2B5EF4-FFF2-40B4-BE49-F238E27FC236}">
                <a16:creationId xmlns:a16="http://schemas.microsoft.com/office/drawing/2014/main" id="{FDE6B61E-7773-4FA5-8DAC-3765A559F6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CA" altLang="en-US"/>
              <a:t>Activités communes aux projets de génie logiciel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59977758-17FA-4A60-BAA5-5B2F49A32C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fr-CA" altLang="en-US"/>
              <a:t>Conception</a:t>
            </a:r>
          </a:p>
          <a:p>
            <a:pPr lvl="1">
              <a:lnSpc>
                <a:spcPct val="90000"/>
              </a:lnSpc>
            </a:pPr>
            <a:r>
              <a:rPr lang="fr-CA" altLang="en-US"/>
              <a:t>Décider comment la technologie disponible sera utilisée pour réponde aux besoins</a:t>
            </a:r>
          </a:p>
          <a:p>
            <a:pPr lvl="1">
              <a:lnSpc>
                <a:spcPct val="90000"/>
              </a:lnSpc>
            </a:pPr>
            <a:r>
              <a:rPr lang="fr-CA" altLang="en-US"/>
              <a:t>Ce qui inclut:</a:t>
            </a:r>
          </a:p>
          <a:p>
            <a:pPr lvl="2">
              <a:lnSpc>
                <a:spcPct val="90000"/>
              </a:lnSpc>
            </a:pPr>
            <a:r>
              <a:rPr lang="fr-CA" altLang="en-US"/>
              <a:t>Déterminer ce qui sera réalisé par le logiciel et par le matériel</a:t>
            </a:r>
          </a:p>
          <a:p>
            <a:pPr lvl="2">
              <a:lnSpc>
                <a:spcPct val="90000"/>
              </a:lnSpc>
            </a:pPr>
            <a:r>
              <a:rPr lang="fr-CA" altLang="en-US"/>
              <a:t>Mettre au point l’architecture du système, la définition des sous-systèmes et de leurs interactions</a:t>
            </a:r>
          </a:p>
          <a:p>
            <a:pPr lvl="2">
              <a:lnSpc>
                <a:spcPct val="90000"/>
              </a:lnSpc>
            </a:pPr>
            <a:r>
              <a:rPr lang="fr-CA" altLang="en-US"/>
              <a:t>Élaboration des éléments internes de chaque sous-système</a:t>
            </a:r>
          </a:p>
          <a:p>
            <a:pPr lvl="2">
              <a:lnSpc>
                <a:spcPct val="90000"/>
              </a:lnSpc>
            </a:pPr>
            <a:r>
              <a:rPr lang="fr-CA" altLang="en-US"/>
              <a:t>Conception des interfaces usagers et des bases de données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9" name="Rectangle 2">
            <a:extLst>
              <a:ext uri="{FF2B5EF4-FFF2-40B4-BE49-F238E27FC236}">
                <a16:creationId xmlns:a16="http://schemas.microsoft.com/office/drawing/2014/main" id="{546D4179-E9C8-4F42-9438-718A9C7269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CA" altLang="en-US"/>
              <a:t>Activités communes aux projets de génie logiciel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F341295F-C562-4EB8-B99A-31F03C53CF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altLang="en-US" sz="2000" dirty="0"/>
              <a:t>Modélisation</a:t>
            </a:r>
          </a:p>
          <a:p>
            <a:pPr lvl="1"/>
            <a:r>
              <a:rPr lang="fr-CA" altLang="en-US" sz="2000" dirty="0"/>
              <a:t>Créer des représentation du logiciel et de son domaine d’application</a:t>
            </a:r>
          </a:p>
          <a:p>
            <a:pPr lvl="2"/>
            <a:r>
              <a:rPr lang="fr-CA" altLang="en-US" sz="2000" dirty="0"/>
              <a:t>Modélisation de son utilisation (cas d’utilisation)</a:t>
            </a:r>
          </a:p>
          <a:p>
            <a:pPr lvl="2"/>
            <a:r>
              <a:rPr lang="fr-CA" altLang="en-US" sz="2000" dirty="0"/>
              <a:t>Modélisation de sa structure</a:t>
            </a:r>
          </a:p>
          <a:p>
            <a:pPr lvl="2"/>
            <a:r>
              <a:rPr lang="fr-CA" altLang="en-US" sz="2000" dirty="0"/>
              <a:t>Modélisation de sa dynamique et de son comportement</a:t>
            </a:r>
          </a:p>
          <a:p>
            <a:r>
              <a:rPr lang="fr-CA" altLang="en-US" sz="2000" dirty="0"/>
              <a:t>Programmation</a:t>
            </a:r>
          </a:p>
          <a:p>
            <a:r>
              <a:rPr lang="fr-CA" altLang="en-US" sz="2000" dirty="0"/>
              <a:t>Assurance de qualité</a:t>
            </a:r>
          </a:p>
          <a:p>
            <a:pPr lvl="1"/>
            <a:r>
              <a:rPr lang="fr-CA" altLang="en-US" sz="2000" dirty="0"/>
              <a:t>Révision et inspections</a:t>
            </a:r>
          </a:p>
          <a:p>
            <a:pPr lvl="1"/>
            <a:r>
              <a:rPr lang="fr-CA" altLang="en-US" sz="2000" dirty="0"/>
              <a:t>Mise à l’épreuve</a:t>
            </a:r>
          </a:p>
          <a:p>
            <a:r>
              <a:rPr lang="fr-CA" altLang="en-US" sz="2000" dirty="0"/>
              <a:t>Déploiement</a:t>
            </a:r>
          </a:p>
          <a:p>
            <a:r>
              <a:rPr lang="fr-CA" altLang="en-US" sz="2000" dirty="0"/>
              <a:t>Gestion du processus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1026">
            <a:extLst>
              <a:ext uri="{FF2B5EF4-FFF2-40B4-BE49-F238E27FC236}">
                <a16:creationId xmlns:a16="http://schemas.microsoft.com/office/drawing/2014/main" id="{75397026-4D9A-4086-B398-16736147CC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CA" altLang="en-US"/>
              <a:t>La nature du logiciel</a:t>
            </a:r>
          </a:p>
        </p:txBody>
      </p:sp>
      <p:sp>
        <p:nvSpPr>
          <p:cNvPr id="12291" name="Rectangle 1027">
            <a:extLst>
              <a:ext uri="{FF2B5EF4-FFF2-40B4-BE49-F238E27FC236}">
                <a16:creationId xmlns:a16="http://schemas.microsoft.com/office/drawing/2014/main" id="{926F4D74-6CEA-4CBD-94AA-958E2AAF9E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altLang="en-US" sz="2000" dirty="0"/>
              <a:t>Même des informaticiens peu qualifié peuvent arriver à bricoler quelque chose qui semble fonctionner</a:t>
            </a:r>
          </a:p>
          <a:p>
            <a:pPr lvl="1"/>
            <a:r>
              <a:rPr lang="fr-CA" altLang="en-US" sz="2000" dirty="0"/>
              <a:t>Les problème de qualité d’un logiciel ne sont pas apparents</a:t>
            </a:r>
          </a:p>
          <a:p>
            <a:endParaRPr lang="fr-CA" altLang="en-US" sz="2000" dirty="0"/>
          </a:p>
          <a:p>
            <a:r>
              <a:rPr lang="fr-CA" altLang="en-US" sz="2000" dirty="0"/>
              <a:t>Un logiciel est facile à modifier</a:t>
            </a:r>
          </a:p>
          <a:p>
            <a:pPr lvl="1"/>
            <a:r>
              <a:rPr lang="fr-CA" altLang="en-US" sz="2000" dirty="0"/>
              <a:t>La tentation est forte d’effectuer des changements rapides sans vraiment en mesurer la portée</a:t>
            </a:r>
          </a:p>
          <a:p>
            <a:endParaRPr lang="fr-CA" altLang="en-US" sz="2000" dirty="0"/>
          </a:p>
          <a:p>
            <a:r>
              <a:rPr lang="fr-CA" altLang="en-US" sz="2000" dirty="0"/>
              <a:t>Un logiciel ne s’use pas</a:t>
            </a:r>
          </a:p>
          <a:p>
            <a:pPr lvl="1"/>
            <a:r>
              <a:rPr lang="fr-CA" altLang="en-US" sz="2000" dirty="0"/>
              <a:t>Il se détériore à mesure que des changements sont effectués</a:t>
            </a:r>
          </a:p>
          <a:p>
            <a:pPr lvl="2"/>
            <a:r>
              <a:rPr lang="fr-CA" altLang="en-US" sz="2000" dirty="0"/>
              <a:t>en raison de l’introduction d’erreurs </a:t>
            </a:r>
          </a:p>
          <a:p>
            <a:pPr lvl="2"/>
            <a:r>
              <a:rPr lang="fr-CA" altLang="en-US" sz="2000" dirty="0"/>
              <a:t>ou par une complexification indue</a:t>
            </a:r>
          </a:p>
          <a:p>
            <a:pPr lvl="2"/>
            <a:endParaRPr lang="fr-CA" alt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2">
            <a:extLst>
              <a:ext uri="{FF2B5EF4-FFF2-40B4-BE49-F238E27FC236}">
                <a16:creationId xmlns:a16="http://schemas.microsoft.com/office/drawing/2014/main" id="{BE7166B6-DB76-4B7A-B6EA-C7FDB94840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CA" altLang="en-US"/>
              <a:t>La nature du logiciel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7C7391F7-B404-4FD1-B7B0-B003663639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altLang="en-US" dirty="0"/>
              <a:t>Conclusions</a:t>
            </a:r>
          </a:p>
          <a:p>
            <a:pPr lvl="1"/>
            <a:r>
              <a:rPr lang="fr-CA" altLang="en-US" dirty="0"/>
              <a:t>Beaucoup de logiciels </a:t>
            </a:r>
            <a:r>
              <a:rPr lang="fr-CA" altLang="en-US" b="1" dirty="0">
                <a:solidFill>
                  <a:srgbClr val="FF0000"/>
                </a:solidFill>
              </a:rPr>
              <a:t>sont mal conçus et se détériore rapidement</a:t>
            </a:r>
          </a:p>
          <a:p>
            <a:pPr lvl="1"/>
            <a:r>
              <a:rPr lang="fr-CA" altLang="en-US" dirty="0"/>
              <a:t>L’ingénierie du logiciel est une nécessité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2">
            <a:extLst>
              <a:ext uri="{FF2B5EF4-FFF2-40B4-BE49-F238E27FC236}">
                <a16:creationId xmlns:a16="http://schemas.microsoft.com/office/drawing/2014/main" id="{64D80B90-456A-4481-8044-8E056AD89D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CA" altLang="en-US"/>
              <a:t>Les différentes catégories de logiciel...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84CD995D-F86E-417B-89FD-2858CE7BB6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altLang="en-US" dirty="0"/>
              <a:t>Système embarqué en temps réel</a:t>
            </a:r>
          </a:p>
          <a:p>
            <a:pPr lvl="1"/>
            <a:r>
              <a:rPr lang="fr-CA" altLang="en-US" dirty="0"/>
              <a:t>Exemple: contrôle et surveillance des systèmes</a:t>
            </a:r>
          </a:p>
          <a:p>
            <a:pPr lvl="1"/>
            <a:r>
              <a:rPr lang="fr-CA" altLang="en-US" dirty="0"/>
              <a:t>Doit réagir rapidement</a:t>
            </a:r>
          </a:p>
          <a:p>
            <a:pPr lvl="1"/>
            <a:r>
              <a:rPr lang="fr-CA" altLang="en-US" dirty="0"/>
              <a:t>Sûreté est essentielle</a:t>
            </a:r>
          </a:p>
          <a:p>
            <a:r>
              <a:rPr lang="fr-FR" altLang="en-US" dirty="0"/>
              <a:t>Logiciel de traitement de données</a:t>
            </a:r>
            <a:endParaRPr lang="fr-CA" altLang="en-US" dirty="0"/>
          </a:p>
          <a:p>
            <a:pPr lvl="1"/>
            <a:r>
              <a:rPr lang="fr-CA" altLang="en-US" dirty="0"/>
              <a:t>Utilisé pour diriger les entreprises</a:t>
            </a:r>
          </a:p>
          <a:p>
            <a:pPr lvl="1"/>
            <a:r>
              <a:rPr lang="fr-CA" altLang="en-US" dirty="0"/>
              <a:t>Précision et sécurité sont essentielles</a:t>
            </a:r>
          </a:p>
          <a:p>
            <a:r>
              <a:rPr lang="fr-CA" altLang="en-US" dirty="0"/>
              <a:t>Logiciel de jeu</a:t>
            </a:r>
          </a:p>
          <a:p>
            <a:r>
              <a:rPr lang="fr-CA" altLang="en-US" dirty="0"/>
              <a:t>Logiciel d’appareil mobile</a:t>
            </a:r>
          </a:p>
          <a:p>
            <a:r>
              <a:rPr lang="fr-CA" altLang="en-US" dirty="0"/>
              <a:t>Logiciel de Web</a:t>
            </a:r>
          </a:p>
          <a:p>
            <a:r>
              <a:rPr lang="fr-CA" altLang="en-US" dirty="0"/>
              <a:t>Etc.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fr-CA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2">
            <a:extLst>
              <a:ext uri="{FF2B5EF4-FFF2-40B4-BE49-F238E27FC236}">
                <a16:creationId xmlns:a16="http://schemas.microsoft.com/office/drawing/2014/main" id="{E5C5E36B-9497-49C9-B21F-8FD0E83300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CA" altLang="en-US"/>
              <a:t>1.2 Qu’est-ce que le génie du logiciel?...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81193FD6-916A-4890-B5F7-165E499137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90500" lvl="1" indent="0">
              <a:buNone/>
            </a:pPr>
            <a:r>
              <a:rPr lang="fr-CA" altLang="en-US" b="1" dirty="0"/>
              <a:t>Le processus visant la </a:t>
            </a:r>
            <a:r>
              <a:rPr lang="fr-CA" altLang="en-US" b="1" dirty="0">
                <a:solidFill>
                  <a:srgbClr val="FF0000"/>
                </a:solidFill>
              </a:rPr>
              <a:t>résolution de problèmes posés par un client</a:t>
            </a:r>
            <a:r>
              <a:rPr lang="fr-CA" altLang="en-US" b="1" dirty="0"/>
              <a:t> par le développement systématique et l’évolution de systèmes logiciels de grande taille et de haute qualité en respectant les contraintes de coûts , de temps, et autres. </a:t>
            </a:r>
          </a:p>
          <a:p>
            <a:endParaRPr lang="en-US" altLang="en-US" dirty="0"/>
          </a:p>
          <a:p>
            <a:endParaRPr lang="fr-CA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2">
            <a:extLst>
              <a:ext uri="{FF2B5EF4-FFF2-40B4-BE49-F238E27FC236}">
                <a16:creationId xmlns:a16="http://schemas.microsoft.com/office/drawing/2014/main" id="{49B3F014-A569-4797-AE45-5323C3D6A2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CA" altLang="en-US"/>
              <a:t>Qu’est-ce que le génie du logiciel?...</a:t>
            </a:r>
            <a:endParaRPr lang="en-US" altLang="en-US"/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0E90775D-A560-4F25-BB25-E54C203150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altLang="en-US" dirty="0"/>
              <a:t>…la résolution de problèmes posés par un client…</a:t>
            </a:r>
          </a:p>
          <a:p>
            <a:pPr lvl="1"/>
            <a:r>
              <a:rPr lang="fr-CA" altLang="en-US" dirty="0"/>
              <a:t>Voilà le </a:t>
            </a:r>
            <a:r>
              <a:rPr lang="fr-CA" altLang="en-US" b="1" dirty="0">
                <a:solidFill>
                  <a:srgbClr val="FF0000"/>
                </a:solidFill>
              </a:rPr>
              <a:t>but</a:t>
            </a:r>
            <a:r>
              <a:rPr lang="fr-CA" altLang="en-US" dirty="0"/>
              <a:t> essentiel du génie logiciel</a:t>
            </a:r>
          </a:p>
          <a:p>
            <a:pPr lvl="1"/>
            <a:r>
              <a:rPr lang="fr-CA" altLang="en-US" dirty="0"/>
              <a:t>Dans certains cas, la solution peut être de ne </a:t>
            </a:r>
            <a:r>
              <a:rPr lang="fr-CA" altLang="en-US" dirty="0">
                <a:solidFill>
                  <a:srgbClr val="FF0000"/>
                </a:solidFill>
              </a:rPr>
              <a:t>rien développer</a:t>
            </a:r>
            <a:r>
              <a:rPr lang="fr-CA" altLang="en-US" dirty="0"/>
              <a:t>, si un produit satisfaisant existe déjà</a:t>
            </a:r>
          </a:p>
          <a:p>
            <a:pPr lvl="1"/>
            <a:r>
              <a:rPr lang="fr-FR" altLang="en-US" dirty="0"/>
              <a:t>L'ajout de fonctionnalités inutiles réduit souvent la qualité du logiciel</a:t>
            </a:r>
          </a:p>
          <a:p>
            <a:pPr lvl="1"/>
            <a:r>
              <a:rPr lang="fr-CA" altLang="en-US" dirty="0"/>
              <a:t>L’ingénieur logiciel doit établir </a:t>
            </a:r>
            <a:r>
              <a:rPr lang="fr-CA" altLang="en-US" i="1" dirty="0"/>
              <a:t>une bonne communication</a:t>
            </a:r>
            <a:r>
              <a:rPr lang="fr-CA" altLang="en-US" dirty="0"/>
              <a:t> afin de bien identifier et comprendre le problème à résoudre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2">
            <a:extLst>
              <a:ext uri="{FF2B5EF4-FFF2-40B4-BE49-F238E27FC236}">
                <a16:creationId xmlns:a16="http://schemas.microsoft.com/office/drawing/2014/main" id="{D03E683A-7854-4BEC-A296-09FE6EF373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CA" altLang="en-US"/>
              <a:t>Qu’est-ce que le génie du logiciel?...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A0086486-B664-44AE-A703-3B33FCABD8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6800" y="1066800"/>
            <a:ext cx="7543800" cy="4800600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fr-CA" altLang="en-US" dirty="0"/>
          </a:p>
          <a:p>
            <a:pPr>
              <a:lnSpc>
                <a:spcPct val="90000"/>
              </a:lnSpc>
            </a:pPr>
            <a:r>
              <a:rPr lang="fr-CA" altLang="en-US" dirty="0"/>
              <a:t>…par le </a:t>
            </a:r>
            <a:r>
              <a:rPr lang="fr-CA" altLang="en-US" dirty="0">
                <a:solidFill>
                  <a:srgbClr val="FF0000"/>
                </a:solidFill>
              </a:rPr>
              <a:t>développement systématique</a:t>
            </a:r>
            <a:r>
              <a:rPr lang="fr-CA" altLang="en-US" dirty="0"/>
              <a:t> et l’évolution…</a:t>
            </a:r>
          </a:p>
          <a:p>
            <a:pPr lvl="1">
              <a:lnSpc>
                <a:spcPct val="90000"/>
              </a:lnSpc>
            </a:pPr>
            <a:r>
              <a:rPr lang="fr-CA" altLang="en-US" dirty="0"/>
              <a:t>Tout processus d’ingénierie implique l’application de techniques bien maîtrisées de façon organisée et disciplinée</a:t>
            </a:r>
          </a:p>
          <a:p>
            <a:pPr lvl="1">
              <a:lnSpc>
                <a:spcPct val="90000"/>
              </a:lnSpc>
            </a:pPr>
            <a:r>
              <a:rPr lang="fr-CA" altLang="en-US" dirty="0">
                <a:cs typeface="Times" panose="02020603050405020304" pitchFamily="18" charset="0"/>
              </a:rPr>
              <a:t>Plusieurs pratiques reconnues ont maintenant été standardisées</a:t>
            </a:r>
          </a:p>
          <a:p>
            <a:pPr lvl="2">
              <a:lnSpc>
                <a:spcPct val="90000"/>
              </a:lnSpc>
            </a:pPr>
            <a:r>
              <a:rPr lang="fr-CA" altLang="en-US" dirty="0">
                <a:cs typeface="Times" panose="02020603050405020304" pitchFamily="18" charset="0"/>
              </a:rPr>
              <a:t>e.g. IEEE ou ISO</a:t>
            </a:r>
            <a:r>
              <a:rPr lang="fr-CA" altLang="en-US" dirty="0"/>
              <a:t> </a:t>
            </a:r>
          </a:p>
          <a:p>
            <a:pPr lvl="1">
              <a:lnSpc>
                <a:spcPct val="90000"/>
              </a:lnSpc>
            </a:pPr>
            <a:r>
              <a:rPr lang="fr-CA" altLang="en-US" dirty="0"/>
              <a:t>La plupart des projets logiciels consiste à faire </a:t>
            </a:r>
            <a:r>
              <a:rPr lang="fr-CA" altLang="en-US" i="1" dirty="0"/>
              <a:t>évoluer</a:t>
            </a:r>
            <a:r>
              <a:rPr lang="fr-CA" altLang="en-US" dirty="0"/>
              <a:t> un logiciel existant</a:t>
            </a:r>
          </a:p>
          <a:p>
            <a:pPr>
              <a:lnSpc>
                <a:spcPct val="90000"/>
              </a:lnSpc>
            </a:pPr>
            <a:endParaRPr lang="fr-CA" altLang="en-US" b="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Rectangle 2">
            <a:extLst>
              <a:ext uri="{FF2B5EF4-FFF2-40B4-BE49-F238E27FC236}">
                <a16:creationId xmlns:a16="http://schemas.microsoft.com/office/drawing/2014/main" id="{ACD0051B-63C3-4744-B68C-200107AA2D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CA" altLang="en-US"/>
              <a:t>Qu’est-ce que le génie du logiciel?...</a:t>
            </a:r>
            <a:endParaRPr lang="en-US" altLang="en-US"/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9BC6F091-274D-4FD8-ABF9-89108E3B92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altLang="en-US" dirty="0"/>
              <a:t>…systèmes logiciels de grande taille et de haute qualité…</a:t>
            </a:r>
          </a:p>
          <a:p>
            <a:pPr lvl="1"/>
            <a:r>
              <a:rPr lang="fr-CA" altLang="en-US" sz="2000" dirty="0"/>
              <a:t>Un logiciel de grande taille est un logiciel </a:t>
            </a:r>
            <a:r>
              <a:rPr lang="fr-CA" altLang="en-US" sz="2000" i="1" dirty="0"/>
              <a:t>qui ne peut être compris</a:t>
            </a:r>
            <a:r>
              <a:rPr lang="fr-CA" altLang="en-US" sz="2000" dirty="0"/>
              <a:t> par une seule personne</a:t>
            </a:r>
          </a:p>
          <a:p>
            <a:pPr lvl="1"/>
            <a:r>
              <a:rPr lang="fr-CA" altLang="en-US" sz="2000" dirty="0"/>
              <a:t>Le travail en équipe et une bonne coordination sont essentiels</a:t>
            </a:r>
          </a:p>
          <a:p>
            <a:pPr lvl="1"/>
            <a:r>
              <a:rPr lang="fr-CA" altLang="en-US" sz="2000" dirty="0"/>
              <a:t>Défi principal: subdiviser le travail à accomplir tout en s’assurant que chacune des parties fonctionneront harmonieusement ensemble</a:t>
            </a:r>
          </a:p>
          <a:p>
            <a:pPr lvl="1"/>
            <a:r>
              <a:rPr lang="fr-CA" altLang="en-US" sz="2000" dirty="0"/>
              <a:t>Le produit final doit rencontrer des critères de qualité bien établis 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losengMaster">
  <a:themeElements>
    <a:clrScheme name="LlosengMast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losengMaster">
      <a:majorFont>
        <a:latin typeface="Arial"/>
        <a:ea typeface="ＭＳ Ｐゴシック"/>
        <a:cs typeface=""/>
      </a:majorFont>
      <a:minorFont>
        <a:latin typeface="Times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lnDef>
  </a:objectDefaults>
  <a:extraClrSchemeLst>
    <a:extraClrScheme>
      <a:clrScheme name="LlosengMas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losengMaster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losengMaster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losengMaster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losengMaster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losengMaster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losengMaster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C:\documents\prof\oo\livre\slides\LlosengMaster.pot</Template>
  <TotalTime>820</TotalTime>
  <Words>1231</Words>
  <Application>Microsoft Office PowerPoint</Application>
  <PresentationFormat>On-screen Show (4:3)</PresentationFormat>
  <Paragraphs>199</Paragraphs>
  <Slides>21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Times</vt:lpstr>
      <vt:lpstr>LlosengMaster</vt:lpstr>
      <vt:lpstr>Object-Oriented Software Engineering Practical Software Development using UML and Java</vt:lpstr>
      <vt:lpstr>1.1 La Nature du Logiciel...</vt:lpstr>
      <vt:lpstr>La nature du logiciel</vt:lpstr>
      <vt:lpstr>La nature du logiciel</vt:lpstr>
      <vt:lpstr>Les différentes catégories de logiciel...</vt:lpstr>
      <vt:lpstr>1.2 Qu’est-ce que le génie du logiciel?...</vt:lpstr>
      <vt:lpstr>Qu’est-ce que le génie du logiciel?...</vt:lpstr>
      <vt:lpstr>Qu’est-ce que le génie du logiciel?...</vt:lpstr>
      <vt:lpstr>Qu’est-ce que le génie du logiciel?...</vt:lpstr>
      <vt:lpstr>Qu’est-ce que le génie du logiciel?...</vt:lpstr>
      <vt:lpstr>1.3 La profession d’ingénieur logiciel</vt:lpstr>
      <vt:lpstr>Code d'éthique du génie logiciel</vt:lpstr>
      <vt:lpstr>1.4 Les parties impliquées dans le génie du logiciel</vt:lpstr>
      <vt:lpstr>1.5 La qualité du logiciel...</vt:lpstr>
      <vt:lpstr>La qualité du logiciel...</vt:lpstr>
      <vt:lpstr>La qualité du logiciel...</vt:lpstr>
      <vt:lpstr>1.6 Projets de génie logiciel</vt:lpstr>
      <vt:lpstr>Projets de génie logiciel</vt:lpstr>
      <vt:lpstr>1.7 Activités communes aux projets de génie logiciel</vt:lpstr>
      <vt:lpstr>Activités communes aux projets de génie logiciel</vt:lpstr>
      <vt:lpstr>Activités communes aux projets de génie logiciel</vt:lpstr>
    </vt:vector>
  </TitlesOfParts>
  <Company>University of Ottawa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 2100 Software Design II</dc:title>
  <dc:creator>Timothy C. Lethbridge</dc:creator>
  <cp:lastModifiedBy>Hussein Al Osman</cp:lastModifiedBy>
  <cp:revision>52</cp:revision>
  <dcterms:created xsi:type="dcterms:W3CDTF">2000-08-30T16:59:35Z</dcterms:created>
  <dcterms:modified xsi:type="dcterms:W3CDTF">2020-09-09T02:16:34Z</dcterms:modified>
</cp:coreProperties>
</file>