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405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C495E-27D7-4733-8D06-55FEA0D47867}" type="datetimeFigureOut">
              <a:rPr lang="ko-KR" altLang="en-US" smtClean="0"/>
              <a:t>2022-09-12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11716-C6E9-4FCA-A4EE-91EC67BC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2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537C5-E2EA-4CA0-8154-B6770D69A4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088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0446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1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4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97"/>
          <a:stretch/>
        </p:blipFill>
        <p:spPr>
          <a:xfrm>
            <a:off x="0" y="6542314"/>
            <a:ext cx="9144000" cy="315686"/>
          </a:xfrm>
          <a:prstGeom prst="rect">
            <a:avLst/>
          </a:prstGeom>
        </p:spPr>
      </p:pic>
      <p:grpSp>
        <p:nvGrpSpPr>
          <p:cNvPr id="9" name="그룹 8"/>
          <p:cNvGrpSpPr/>
          <p:nvPr userDrawn="1"/>
        </p:nvGrpSpPr>
        <p:grpSpPr>
          <a:xfrm>
            <a:off x="3984557" y="6677297"/>
            <a:ext cx="1174889" cy="45720"/>
            <a:chOff x="3743597" y="6677297"/>
            <a:chExt cx="1174889" cy="45720"/>
          </a:xfrm>
        </p:grpSpPr>
        <p:sp>
          <p:nvSpPr>
            <p:cNvPr id="11" name="타원 10"/>
            <p:cNvSpPr/>
            <p:nvPr/>
          </p:nvSpPr>
          <p:spPr>
            <a:xfrm>
              <a:off x="3743597" y="6677297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872766" y="6677297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9430" y="6235166"/>
            <a:ext cx="823579" cy="2128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60718" y="6448066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Page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 </a:t>
            </a:r>
            <a:fld id="{D365E33E-C2C4-4C03-9F4A-8C5989E62D03}" type="slidenum">
              <a:rPr lang="ko-KR" altLang="en-US" sz="1100" smtClean="0">
                <a:solidFill>
                  <a:schemeClr val="bg1"/>
                </a:solidFill>
                <a:latin typeface="+mn-ea"/>
                <a:cs typeface="Arial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lang="ko-KR" altLang="en-US" sz="1100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12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693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8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1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0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62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fld id="{D365E33E-C2C4-4C03-9F4A-8C5989E62D03}" type="slidenum">
              <a:rPr lang="ko-KR" altLang="en-US" sz="11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ctr">
                <a:lnSpc>
                  <a:spcPct val="120000"/>
                </a:lnSpc>
              </a:pPr>
              <a:t>1</a:t>
            </a:fld>
            <a:endParaRPr lang="ko-KR" altLang="en-US" sz="11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7418" y="165232"/>
            <a:ext cx="9144000" cy="612645"/>
          </a:xfrm>
          <a:prstGeom prst="rect">
            <a:avLst/>
          </a:prstGeom>
        </p:spPr>
        <p:txBody>
          <a:bodyPr wrap="square" lIns="288000" tIns="18000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커리큘럼 상세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AC8CA6-8F1A-43DE-9942-D4F39CA9B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45293"/>
              </p:ext>
            </p:extLst>
          </p:nvPr>
        </p:nvGraphicFramePr>
        <p:xfrm>
          <a:off x="468314" y="1353116"/>
          <a:ext cx="8243887" cy="5119860"/>
        </p:xfrm>
        <a:graphic>
          <a:graphicData uri="http://schemas.openxmlformats.org/drawingml/2006/table">
            <a:tbl>
              <a:tblPr/>
              <a:tblGrid>
                <a:gridCol w="704542">
                  <a:extLst>
                    <a:ext uri="{9D8B030D-6E8A-4147-A177-3AD203B41FA5}">
                      <a16:colId xmlns:a16="http://schemas.microsoft.com/office/drawing/2014/main" val="2534238406"/>
                    </a:ext>
                  </a:extLst>
                </a:gridCol>
                <a:gridCol w="2753687">
                  <a:extLst>
                    <a:ext uri="{9D8B030D-6E8A-4147-A177-3AD203B41FA5}">
                      <a16:colId xmlns:a16="http://schemas.microsoft.com/office/drawing/2014/main" val="1474572235"/>
                    </a:ext>
                  </a:extLst>
                </a:gridCol>
                <a:gridCol w="836931">
                  <a:extLst>
                    <a:ext uri="{9D8B030D-6E8A-4147-A177-3AD203B41FA5}">
                      <a16:colId xmlns:a16="http://schemas.microsoft.com/office/drawing/2014/main" val="1682831410"/>
                    </a:ext>
                  </a:extLst>
                </a:gridCol>
                <a:gridCol w="3948727">
                  <a:extLst>
                    <a:ext uri="{9D8B030D-6E8A-4147-A177-3AD203B41FA5}">
                      <a16:colId xmlns:a16="http://schemas.microsoft.com/office/drawing/2014/main" val="21740835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900" b="1" i="0" u="none" strike="noStrike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교육 목표</a:t>
                      </a:r>
                      <a:endParaRPr lang="en-US" altLang="ko-KR" sz="900" b="1" i="0" u="none" strike="noStrike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검색엔진의 의미와 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Elasticsearch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에 대해 설명할 수 있다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Elasticsearch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를 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활용하여 로그 수집 및 시각화를 할 수 있다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EFK(Elasticsearch, </a:t>
                      </a:r>
                      <a:r>
                        <a:rPr lang="en-US" altLang="ko-KR" sz="900" b="0" i="0" u="none" strike="noStrike" kern="1200" spc="0" baseline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Fluentd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, Kibana)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를 구축 할 수 있습니다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468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기간</a:t>
                      </a:r>
                      <a:endParaRPr lang="en-US" altLang="ko-KR" sz="900" b="1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일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, 7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시간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90570" rtl="0" eaLnBrk="1" fontAlgn="ctr" latinLnBrk="0" hangingPunct="1">
                        <a:lnSpc>
                          <a:spcPct val="150000"/>
                        </a:lnSpc>
                        <a:buFont typeface="Wingdings" charset="2"/>
                        <a:buNone/>
                        <a:tabLst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선수 지식</a:t>
                      </a:r>
                      <a:endParaRPr lang="en-US" altLang="ko-KR" sz="900" b="1" i="0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 algn="ctr" defTabSz="990570" rtl="0" eaLnBrk="1" fontAlgn="ctr" latinLnBrk="0" hangingPunct="1">
                        <a:lnSpc>
                          <a:spcPct val="150000"/>
                        </a:lnSpc>
                        <a:buFont typeface="Wingdings" charset="2"/>
                        <a:buNone/>
                        <a:tabLst/>
                      </a:pPr>
                      <a:r>
                        <a:rPr lang="en-US" altLang="ko-KR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수강 요건</a:t>
                      </a:r>
                      <a:r>
                        <a:rPr lang="en-US" altLang="ko-KR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ctr" defTabSz="990570" rtl="0" eaLnBrk="1" fontAlgn="ctr" latinLnBrk="0" hangingPunct="1">
                        <a:lnSpc>
                          <a:spcPct val="150000"/>
                        </a:lnSpc>
                        <a:buFont typeface="Wingdings" charset="2"/>
                        <a:buNone/>
                        <a:tabLst/>
                      </a:pPr>
                      <a:endParaRPr lang="en-US" sz="900" b="1" i="0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1)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리눅스 쉘 환경에서 기본적인 리눅스 명령어를 사용할 수 있다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학습자료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1) https://youtu.be/dsUyFss2Sh4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(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콘텐츠명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[</a:t>
                      </a:r>
                      <a:r>
                        <a:rPr lang="ko-KR" altLang="en-US" sz="800" b="0" u="none" strike="noStrike" kern="1200" cap="none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따배셸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] 1. Linux Shell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이란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? /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시간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13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학습자료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2) https://youtu.be/9_KIdQ8abH4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(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콘텐츠명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리눅스 명령어 모음 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| </a:t>
                      </a:r>
                      <a:r>
                        <a:rPr lang="ko-KR" altLang="en-US" sz="800" b="0" u="none" strike="noStrike" kern="1200" cap="none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초중급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개발자를 위한 기본 명령어 강좌 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 45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2) </a:t>
                      </a:r>
                      <a:r>
                        <a:rPr lang="ko-KR" altLang="en-US" sz="800" b="0" u="none" strike="noStrike" kern="1200" cap="none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도커의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기본적인 명령어를 사용할 수 있다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학습자료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https://youtu.be/4T6wKk_ZWCM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(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콘텐츠명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800" b="0" u="none" strike="noStrike" kern="1200" cap="none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쿠버네티스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살펴보기 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강 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- Docker(</a:t>
                      </a:r>
                      <a:r>
                        <a:rPr lang="ko-KR" altLang="en-US" sz="800" b="0" u="none" strike="noStrike" kern="1200" cap="none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도커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실습 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시청시간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20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618282"/>
                  </a:ext>
                </a:extLst>
              </a:tr>
              <a:tr h="274857">
                <a:tc rowSpan="8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내용</a:t>
                      </a:r>
                      <a:endParaRPr lang="en-US" altLang="ko-KR" sz="900" b="1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115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22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343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457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557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2686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980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691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시간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115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22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343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457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557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2686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980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691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학습 내용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907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Elasticsearch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개요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MSA(Microservice Architecture)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Log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분석의 필요성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검색 엔진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DBMS, Elasticsearch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차이점 비교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Elasticsearch architecture (Cluster, Node, Shard) </a:t>
                      </a:r>
                      <a:r>
                        <a:rPr lang="ko-KR" altLang="en-US" sz="8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이해</a:t>
                      </a:r>
                      <a:endParaRPr lang="en-US" altLang="ko-KR" sz="8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2941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Logstash vs </a:t>
                      </a:r>
                      <a:r>
                        <a:rPr lang="en-US" altLang="ko-KR" sz="900" b="0" i="0" u="none" strike="noStrike" kern="1200" spc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Fluentd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비교분석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Fluentd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Logstash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 비교 분석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Fluentd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Logstash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의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Hybrid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구성 사례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2049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EFK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구축과 실습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Elasticsearch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Kibana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설치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(WSL2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설치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, Docker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설치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, Cloud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설치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1149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900" b="0" i="0" u="none" strike="noStrike" kern="1200" baseline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elasticsearch.yml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파일 설정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433422"/>
                  </a:ext>
                </a:extLst>
              </a:tr>
              <a:tr h="1894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baseline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Elasticsearch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와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Kibana CRUD(Create, Read, Update, Delete) Document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검색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6720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baseline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Fluentd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설치 및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etc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/td-agent/td-</a:t>
                      </a:r>
                      <a:r>
                        <a:rPr kumimoji="0" lang="en-US" altLang="ko-KR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agent.conf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파일 설정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1020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baseline="0" dirty="0">
                          <a:solidFill>
                            <a:srgbClr val="40404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[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실습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] EFK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를 이용한 간단한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Log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수집 및 시각화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71057"/>
                  </a:ext>
                </a:extLst>
              </a:tr>
              <a:tr h="263261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실습 환경</a:t>
                      </a:r>
                      <a:endParaRPr lang="en-US" altLang="ko-KR" sz="900" b="1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171450" indent="-171450" algn="l" defTabSz="914400" rtl="0" eaLnBrk="1" fontAlgn="ctr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altLang="ko-KR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"/>
                        </a:rPr>
                        <a:t>Windows </a:t>
                      </a:r>
                      <a:r>
                        <a:rPr lang="ko-KR" altLang="en-US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"/>
                        </a:rPr>
                        <a:t>환경</a:t>
                      </a:r>
                      <a:r>
                        <a:rPr lang="en-US" altLang="ko-KR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"/>
                        </a:rPr>
                        <a:t>(WSL2 – Ubuntu 20.04), Docker Desktop, SSD 100G </a:t>
                      </a:r>
                      <a:r>
                        <a:rPr lang="ko-KR" altLang="en-US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"/>
                        </a:rPr>
                        <a:t>이상</a:t>
                      </a:r>
                      <a:r>
                        <a:rPr lang="en-US" altLang="ko-KR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"/>
                        </a:rPr>
                        <a:t>, 16G </a:t>
                      </a:r>
                      <a:r>
                        <a:rPr lang="ko-KR" altLang="en-US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"/>
                        </a:rPr>
                        <a:t>이상 메모리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u="none" strike="noStrike" kern="120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평가 방법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77774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7E6994B-2ABC-480A-B7C8-5FE96251380D}"/>
              </a:ext>
            </a:extLst>
          </p:cNvPr>
          <p:cNvSpPr/>
          <p:nvPr/>
        </p:nvSpPr>
        <p:spPr>
          <a:xfrm>
            <a:off x="468314" y="930020"/>
            <a:ext cx="8243886" cy="422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rgbClr val="99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[Cloud</a:t>
            </a:r>
            <a:r>
              <a:rPr lang="ko-KR" altLang="en-US" sz="1300" b="1" dirty="0">
                <a:solidFill>
                  <a:srgbClr val="99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>
                <a:solidFill>
                  <a:srgbClr val="99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Computing]</a:t>
            </a:r>
            <a:r>
              <a:rPr lang="en-US" altLang="ko-KR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EFK, Elasticsearch</a:t>
            </a:r>
            <a:r>
              <a:rPr lang="ko-KR" altLang="en-US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 로그 저장하기 </a:t>
            </a:r>
            <a:r>
              <a:rPr lang="en-US" altLang="ko-KR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- 1</a:t>
            </a:r>
            <a:r>
              <a:rPr lang="ko-KR" altLang="en-US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B0C36E-9B81-4985-816B-093D2877C2F9}"/>
              </a:ext>
            </a:extLst>
          </p:cNvPr>
          <p:cNvSpPr/>
          <p:nvPr/>
        </p:nvSpPr>
        <p:spPr>
          <a:xfrm>
            <a:off x="7139354" y="2"/>
            <a:ext cx="2004646" cy="4220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Cloud Computing</a:t>
            </a:r>
            <a:endParaRPr lang="ko-KR" altLang="en-US" sz="1400" b="1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358931-09D7-428B-867D-5B022F444D23}"/>
              </a:ext>
            </a:extLst>
          </p:cNvPr>
          <p:cNvSpPr/>
          <p:nvPr/>
        </p:nvSpPr>
        <p:spPr>
          <a:xfrm>
            <a:off x="7042722" y="0"/>
            <a:ext cx="105508" cy="330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E0B67D-689B-4B4C-B300-A154CA2B32FF}"/>
              </a:ext>
            </a:extLst>
          </p:cNvPr>
          <p:cNvSpPr/>
          <p:nvPr/>
        </p:nvSpPr>
        <p:spPr>
          <a:xfrm>
            <a:off x="7042722" y="330554"/>
            <a:ext cx="105508" cy="914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996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322</Words>
  <Application>Microsoft Office PowerPoint</Application>
  <PresentationFormat>화면 슬라이드 쇼(4:3)</PresentationFormat>
  <Paragraphs>47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Noto Sans Symbols</vt:lpstr>
      <vt:lpstr>맑은 고딕</vt:lpstr>
      <vt:lpstr>Arial</vt:lpstr>
      <vt:lpstr>Calibri</vt:lpstr>
      <vt:lpstr>Calibri Light</vt:lpstr>
      <vt:lpstr>Wingdings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대원</dc:creator>
  <cp:lastModifiedBy>한옥영</cp:lastModifiedBy>
  <cp:revision>37</cp:revision>
  <dcterms:created xsi:type="dcterms:W3CDTF">2021-10-22T01:07:58Z</dcterms:created>
  <dcterms:modified xsi:type="dcterms:W3CDTF">2022-09-12T14:39:06Z</dcterms:modified>
</cp:coreProperties>
</file>